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53" r:id="rId2"/>
    <p:sldMasterId id="2147483651" r:id="rId3"/>
    <p:sldMasterId id="2147483663" r:id="rId4"/>
    <p:sldMasterId id="2147483665" r:id="rId5"/>
  </p:sldMasterIdLst>
  <p:notesMasterIdLst>
    <p:notesMasterId r:id="rId33"/>
  </p:notesMasterIdLst>
  <p:handoutMasterIdLst>
    <p:handoutMasterId r:id="rId34"/>
  </p:handoutMasterIdLst>
  <p:sldIdLst>
    <p:sldId id="257" r:id="rId6"/>
    <p:sldId id="277" r:id="rId7"/>
    <p:sldId id="278" r:id="rId8"/>
    <p:sldId id="279" r:id="rId9"/>
    <p:sldId id="280" r:id="rId10"/>
    <p:sldId id="263" r:id="rId11"/>
    <p:sldId id="281" r:id="rId12"/>
    <p:sldId id="267" r:id="rId13"/>
    <p:sldId id="275" r:id="rId14"/>
    <p:sldId id="282" r:id="rId15"/>
    <p:sldId id="283" r:id="rId16"/>
    <p:sldId id="276" r:id="rId17"/>
    <p:sldId id="286" r:id="rId18"/>
    <p:sldId id="285" r:id="rId19"/>
    <p:sldId id="284" r:id="rId20"/>
    <p:sldId id="287" r:id="rId21"/>
    <p:sldId id="289" r:id="rId22"/>
    <p:sldId id="292" r:id="rId23"/>
    <p:sldId id="288" r:id="rId24"/>
    <p:sldId id="293" r:id="rId25"/>
    <p:sldId id="294" r:id="rId26"/>
    <p:sldId id="295" r:id="rId27"/>
    <p:sldId id="291" r:id="rId28"/>
    <p:sldId id="297" r:id="rId29"/>
    <p:sldId id="298" r:id="rId30"/>
    <p:sldId id="290" r:id="rId31"/>
    <p:sldId id="299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9001A"/>
    <a:srgbClr val="7C0423"/>
    <a:srgbClr val="65051A"/>
    <a:srgbClr val="5B05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5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4E06E2-C81E-46B4-9BA9-755632BF8324}" type="datetimeFigureOut">
              <a:rPr lang="en-US" altLang="en-US"/>
              <a:pPr>
                <a:defRPr/>
              </a:pPr>
              <a:t>3/5/2017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A1770A-7A4A-4679-85E4-CF28C65E2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301318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EFF1FD-C0AC-4E83-893E-CAA834AF285D}" type="datetimeFigureOut">
              <a:rPr lang="en-US" altLang="en-US"/>
              <a:pPr>
                <a:defRPr/>
              </a:pPr>
              <a:t>3/5/2017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2C46CB-3688-44CF-97B1-9369967A7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813765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FD041C-4CD3-4F31-A423-33E98927E2DA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34910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Image credit: </a:t>
            </a:r>
            <a:r>
              <a:rPr lang="en-US" altLang="en-US" b="1" i="1" smtClean="0"/>
              <a:t>Warschau, Parade vor Adolf Hitle</a:t>
            </a:r>
            <a:r>
              <a:rPr lang="en-US" altLang="en-US" b="1" smtClean="0"/>
              <a:t>r [Photograph]. (1939). Retrieved September 25, 2012 from: http://en.wikipedia.org/wiki/File:Bundesarchiv_Bild_146-1989-034-21,_Warschau,_Parade_vor_Adolf_Hitler.jpg</a:t>
            </a: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92BEA7-4FC7-44DF-94D8-248417F3BA12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69493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Image from: http://users.humboldt.edu/ogayle/hist111/unit2WWII.html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E320CE-47A2-4B77-9971-ED02184704B3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13984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Image from: http://users.humboldt.edu/ogayle/hist111/unit2WWII.html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00DF6F-D3B1-4E0C-8983-DD8CBA07B927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72650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Image from: http://users.humboldt.edu/ogayle/hist111/unit2WWII.html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881EFE-E58B-4C73-95A0-90C1C98228E2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48225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fld id="{8E2948A4-6E65-471F-85BA-C017BC28AB8F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</a:rPr>
              <a:pPr algn="r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fld id="{A3366AED-E26D-47BD-8BBD-C40E5244F806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</a:rPr>
              <a:pPr algn="r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216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56640" y="43129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LH_Title_v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RLH_Standard_v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RLH_Transition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RLH_transition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RLH_Title_v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johndclare.net/RoadtoWWII8.htm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hmm.org/wlc/en/article.php?ModuleId=10005143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pbs.org/wgbh/amex/lindbergh/sfeature/fallen.html" TargetMode="Externa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learnnc.org/lp/table.php?id=5975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americainwwii.com/articles/norman-rockwell-and-the-four-freedoms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ranklin_D._Roosevelt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s://en.wikipedia.org/wiki/File:FDR's_1941_State_of_the_Union_(Four_Freedoms_speech)_Edit_1.og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hyperlink" Target="https://en.wikipedia.org/wiki/Wikipedia:Media_help" TargetMode="External"/><Relationship Id="rId4" Type="http://schemas.openxmlformats.org/officeDocument/2006/relationships/hyperlink" Target="https://en.wikipedia.org/wiki/State_of_the_Union_addres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pearlharboroahu.com/uss-west-virginia-at-pearl-harbor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rf-usa.org/bill-of-rights-in-action/bria-25-4-mussolini-and-the-rise-of-fascism.htm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sGZueuWeUdc" TargetMode="External"/><Relationship Id="rId4" Type="http://schemas.openxmlformats.org/officeDocument/2006/relationships/hyperlink" Target="http://histclo.com/essay/war/ww2/cou/ger/rearm/rearm/ra-pa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bitesize/higher/history/roadwar/rhine/revision/1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9"/>
          <p:cNvSpPr>
            <a:spLocks noGrp="1"/>
          </p:cNvSpPr>
          <p:nvPr>
            <p:ph type="body" sz="quarter" idx="10"/>
          </p:nvPr>
        </p:nvSpPr>
        <p:spPr bwMode="auto">
          <a:xfrm>
            <a:off x="904240" y="3381153"/>
            <a:ext cx="6502400" cy="82381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Aggression &amp; Invasion</a:t>
            </a:r>
          </a:p>
          <a:p>
            <a:pPr eaLnBrk="1" hangingPunct="1"/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Appeasement and the Rise of Hitler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of Appeasement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6981" y="2349334"/>
            <a:ext cx="5360587" cy="377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1886" y="2349335"/>
            <a:ext cx="32538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Helvetica" pitchFamily="34" charset="0"/>
                <a:cs typeface="Helvetica" pitchFamily="34" charset="0"/>
              </a:rPr>
              <a:t>France and Britain's policy toward Germany of giving concessions in hopes of avoiding war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Reactions to the Munich Conference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1886" y="2006930"/>
            <a:ext cx="457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u="sng" dirty="0" smtClean="0">
                <a:latin typeface="Helvetica" pitchFamily="34" charset="0"/>
                <a:cs typeface="Helvetica" pitchFamily="34" charset="0"/>
              </a:rPr>
              <a:t>Neville Chamberlain</a:t>
            </a:r>
            <a:r>
              <a:rPr lang="en-US" altLang="en-US" sz="2000" dirty="0" smtClean="0">
                <a:latin typeface="Helvetica" pitchFamily="34" charset="0"/>
                <a:cs typeface="Helvetica" pitchFamily="34" charset="0"/>
              </a:rPr>
              <a:t>, the British Prime Minister who came up with the agreement, said that he had achieved “peace in our time”</a:t>
            </a:r>
          </a:p>
          <a:p>
            <a:endParaRPr lang="en-US" altLang="en-US" sz="2000" dirty="0" smtClean="0">
              <a:latin typeface="Helvetica" pitchFamily="34" charset="0"/>
              <a:cs typeface="Helvetica" pitchFamily="34" charset="0"/>
            </a:endParaRPr>
          </a:p>
          <a:p>
            <a:endParaRPr lang="en-US" altLang="en-US" sz="2000" dirty="0" smtClean="0">
              <a:latin typeface="Helvetica" pitchFamily="34" charset="0"/>
              <a:cs typeface="Helvetica" pitchFamily="34" charset="0"/>
            </a:endParaRPr>
          </a:p>
          <a:p>
            <a:endParaRPr lang="en-US" altLang="en-US" sz="2000" dirty="0">
              <a:latin typeface="Helvetica" pitchFamily="34" charset="0"/>
              <a:cs typeface="Helvetica" pitchFamily="34" charset="0"/>
            </a:endParaRPr>
          </a:p>
          <a:p>
            <a:r>
              <a:rPr lang="en-US" altLang="en-US" sz="2000" u="sng" dirty="0" smtClean="0">
                <a:latin typeface="Helvetica" pitchFamily="34" charset="0"/>
                <a:cs typeface="Helvetica" pitchFamily="34" charset="0"/>
              </a:rPr>
              <a:t>Winston Churchill</a:t>
            </a:r>
            <a:r>
              <a:rPr lang="en-US" altLang="en-US" sz="2000" dirty="0" smtClean="0">
                <a:latin typeface="Helvetica" pitchFamily="34" charset="0"/>
                <a:cs typeface="Helvetica" pitchFamily="34" charset="0"/>
              </a:rPr>
              <a:t>, the future Prime Minister, said: “Britain and France had to choose between war and shame. They chose shame. They will get war, too.”</a:t>
            </a:r>
          </a:p>
          <a:p>
            <a:pPr algn="ctr"/>
            <a:r>
              <a:rPr lang="en-US" sz="2000" b="1" dirty="0" smtClean="0"/>
              <a:t>“An appeaser is one who feeds a crocodile, hoping it will eat him last.”</a:t>
            </a:r>
            <a:endParaRPr lang="en-US" sz="2000" dirty="0" smtClean="0"/>
          </a:p>
          <a:p>
            <a:endParaRPr lang="en-US" altLang="en-US" sz="20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" name="Picture 7" descr="220px-Neville_Chamberlai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171" y="2006930"/>
            <a:ext cx="2663042" cy="227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winston_churchi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3371" y="4465637"/>
            <a:ext cx="2586842" cy="211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smtClean="0">
                <a:latin typeface="Helvetica" pitchFamily="2" charset="0"/>
              </a:rPr>
              <a:t>Further German Aggression</a:t>
            </a:r>
          </a:p>
        </p:txBody>
      </p:sp>
      <p:sp>
        <p:nvSpPr>
          <p:cNvPr id="13315" name="TextBox 12"/>
          <p:cNvSpPr txBox="1">
            <a:spLocks noChangeArrowheads="1"/>
          </p:cNvSpPr>
          <p:nvPr/>
        </p:nvSpPr>
        <p:spPr bwMode="auto">
          <a:xfrm>
            <a:off x="1006475" y="1747838"/>
            <a:ext cx="3819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5113338" y="4933950"/>
            <a:ext cx="3235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400" i="1">
                <a:latin typeface="Helvetica" pitchFamily="2" charset="0"/>
              </a:rPr>
              <a:t>German Troops Entering Poland, 1939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759" y="1458913"/>
            <a:ext cx="4296580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300" dirty="0">
                <a:latin typeface="Helvetica"/>
                <a:ea typeface="+mn-ea"/>
                <a:cs typeface="Helvetica"/>
              </a:rPr>
              <a:t> </a:t>
            </a:r>
            <a:r>
              <a:rPr lang="en-US" sz="2200" dirty="0" smtClean="0">
                <a:latin typeface="Helvetica"/>
                <a:ea typeface="+mn-ea"/>
                <a:cs typeface="Helvetica"/>
              </a:rPr>
              <a:t>March </a:t>
            </a:r>
            <a:r>
              <a:rPr lang="en-US" sz="2200" dirty="0">
                <a:latin typeface="Helvetica"/>
                <a:ea typeface="+mn-ea"/>
                <a:cs typeface="Helvetica"/>
              </a:rPr>
              <a:t>13-14, 1939, Germany violated the Munich Agreement by occupying </a:t>
            </a:r>
            <a:r>
              <a:rPr lang="en-US" sz="2200" b="1" dirty="0">
                <a:latin typeface="Helvetica"/>
                <a:ea typeface="+mn-ea"/>
                <a:cs typeface="Helvetica"/>
              </a:rPr>
              <a:t>Czechoslovakia.</a:t>
            </a:r>
            <a:r>
              <a:rPr lang="en-US" sz="2200" dirty="0">
                <a:latin typeface="Helvetica"/>
                <a:ea typeface="+mn-ea"/>
                <a:cs typeface="Helvetica"/>
              </a:rPr>
              <a:t/>
            </a:r>
            <a:br>
              <a:rPr lang="en-US" sz="2200" dirty="0">
                <a:latin typeface="Helvetica"/>
                <a:ea typeface="+mn-ea"/>
                <a:cs typeface="Helvetica"/>
              </a:rPr>
            </a:br>
            <a:endParaRPr lang="en-US" sz="2200" dirty="0">
              <a:latin typeface="Helvetica"/>
              <a:ea typeface="+mn-ea"/>
              <a:cs typeface="Helvetic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 smtClean="0">
                <a:latin typeface="Helvetica"/>
                <a:ea typeface="+mn-ea"/>
                <a:cs typeface="Helvetica"/>
              </a:rPr>
              <a:t>September </a:t>
            </a:r>
            <a:r>
              <a:rPr lang="en-US" sz="2200" dirty="0">
                <a:latin typeface="Helvetica"/>
                <a:ea typeface="+mn-ea"/>
                <a:cs typeface="Helvetica"/>
              </a:rPr>
              <a:t>1, 1939, Germany invaded </a:t>
            </a:r>
            <a:r>
              <a:rPr lang="en-US" sz="2200" b="1" dirty="0">
                <a:latin typeface="Helvetica"/>
                <a:ea typeface="+mn-ea"/>
                <a:cs typeface="Helvetica"/>
              </a:rPr>
              <a:t>Poland</a:t>
            </a:r>
            <a:r>
              <a:rPr lang="en-US" sz="2200" dirty="0">
                <a:latin typeface="Helvetica"/>
                <a:ea typeface="+mn-ea"/>
                <a:cs typeface="Helvetica"/>
              </a:rPr>
              <a:t>, which initiated World War II in Europe.</a:t>
            </a:r>
            <a:br>
              <a:rPr lang="en-US" sz="2200" dirty="0">
                <a:latin typeface="Helvetica"/>
                <a:ea typeface="+mn-ea"/>
                <a:cs typeface="Helvetica"/>
              </a:rPr>
            </a:br>
            <a:endParaRPr lang="en-US" sz="2200" dirty="0">
              <a:latin typeface="Helvetica"/>
              <a:ea typeface="+mn-ea"/>
              <a:cs typeface="Helvetic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dirty="0" smtClean="0">
                <a:latin typeface="Helvetica"/>
                <a:ea typeface="+mn-ea"/>
                <a:cs typeface="Helvetica"/>
              </a:rPr>
              <a:t>September </a:t>
            </a:r>
            <a:r>
              <a:rPr lang="en-US" sz="2200" b="1" dirty="0">
                <a:latin typeface="Helvetica"/>
                <a:ea typeface="+mn-ea"/>
                <a:cs typeface="Helvetica"/>
              </a:rPr>
              <a:t>3, </a:t>
            </a:r>
            <a:r>
              <a:rPr lang="en-US" sz="2200" b="1" dirty="0" smtClean="0">
                <a:latin typeface="Helvetica"/>
                <a:ea typeface="+mn-ea"/>
                <a:cs typeface="Helvetica"/>
              </a:rPr>
              <a:t>1939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Helvetica"/>
                <a:ea typeface="+mn-ea"/>
                <a:cs typeface="Helvetica"/>
              </a:rPr>
              <a:t>	</a:t>
            </a:r>
            <a:r>
              <a:rPr lang="en-US" sz="2200" b="1" dirty="0" smtClean="0">
                <a:latin typeface="Helvetica"/>
                <a:ea typeface="+mn-ea"/>
                <a:cs typeface="Helvetica"/>
              </a:rPr>
              <a:t>Great </a:t>
            </a:r>
            <a:r>
              <a:rPr lang="en-US" sz="2200" b="1" dirty="0">
                <a:latin typeface="Helvetica"/>
                <a:ea typeface="+mn-ea"/>
                <a:cs typeface="Helvetica"/>
              </a:rPr>
              <a:t>Britain and France </a:t>
            </a:r>
            <a:r>
              <a:rPr lang="en-US" sz="2200" b="1" dirty="0" smtClean="0">
                <a:latin typeface="Helvetica"/>
                <a:ea typeface="+mn-ea"/>
                <a:cs typeface="Helvetica"/>
              </a:rPr>
              <a:t>Declared </a:t>
            </a:r>
            <a:r>
              <a:rPr lang="en-US" sz="2200" b="1" dirty="0">
                <a:latin typeface="Helvetica"/>
                <a:ea typeface="+mn-ea"/>
                <a:cs typeface="Helvetica"/>
              </a:rPr>
              <a:t>W</a:t>
            </a:r>
            <a:r>
              <a:rPr lang="en-US" sz="2200" b="1" dirty="0" smtClean="0">
                <a:latin typeface="Helvetica"/>
                <a:ea typeface="+mn-ea"/>
                <a:cs typeface="Helvetica"/>
              </a:rPr>
              <a:t>ar </a:t>
            </a:r>
            <a:r>
              <a:rPr lang="en-US" sz="2200" b="1" dirty="0">
                <a:latin typeface="Helvetica"/>
                <a:ea typeface="+mn-ea"/>
                <a:cs typeface="Helvetica"/>
              </a:rPr>
              <a:t>on Germany.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+mn-lt"/>
              <a:ea typeface="+mn-ea"/>
            </a:endParaRPr>
          </a:p>
        </p:txBody>
      </p:sp>
      <p:pic>
        <p:nvPicPr>
          <p:cNvPr id="8" name="Picture 7" descr="Screen shot 2012-11-12 at 12.44.1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82985"/>
            <a:ext cx="4043501" cy="2926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Nazi - Soviet Pact        </a:t>
            </a:r>
            <a:r>
              <a:rPr lang="en-US" sz="3200" dirty="0" smtClean="0"/>
              <a:t>       1939</a:t>
            </a:r>
            <a:br>
              <a:rPr lang="en-US" sz="3200" dirty="0" smtClean="0"/>
            </a:br>
            <a:r>
              <a:rPr lang="en-US" sz="3200" dirty="0" smtClean="0"/>
              <a:t>Nonaggression Pact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01040" y="1801347"/>
            <a:ext cx="43340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Agreement under which Germany and USSR pledged to not attack on another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Germany’s eastern border was now secure from Soviet attack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Stalin signs and agreement with his sworn enemy Hitler</a:t>
            </a:r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r>
              <a:rPr lang="en-US" sz="1600" dirty="0" smtClean="0"/>
              <a:t>WHY:  Stalin knew disagreed with the Munich agreement; he knew Hitler would continue his invasions</a:t>
            </a:r>
          </a:p>
          <a:p>
            <a:endParaRPr lang="en-US" sz="1600" dirty="0"/>
          </a:p>
          <a:p>
            <a:r>
              <a:rPr lang="en-US" sz="1600" dirty="0" smtClean="0"/>
              <a:t>Choices: </a:t>
            </a:r>
            <a:r>
              <a:rPr lang="en-US" sz="1100" dirty="0" smtClean="0">
                <a:hlinkClick r:id="rId2"/>
              </a:rPr>
              <a:t>http://www.johndclare.net/RoadtoWWII8.htm</a:t>
            </a:r>
            <a:endParaRPr lang="en-US" sz="1100" dirty="0" smtClean="0"/>
          </a:p>
          <a:p>
            <a:r>
              <a:rPr lang="en-US" sz="1600" dirty="0" smtClean="0"/>
              <a:t>1-  Agree to Munich Agreement and fight a war over Poland; doesn’t trust Britain</a:t>
            </a:r>
          </a:p>
          <a:p>
            <a:r>
              <a:rPr lang="en-US" sz="1600" dirty="0" smtClean="0"/>
              <a:t>2-  Prepare for coming war with Germany and get half of Poland </a:t>
            </a:r>
          </a:p>
          <a:p>
            <a:endParaRPr lang="en-US" sz="1600" dirty="0"/>
          </a:p>
          <a:p>
            <a:r>
              <a:rPr lang="en-US" sz="1600" dirty="0" err="1" smtClean="0"/>
              <a:t>NonAggression</a:t>
            </a:r>
            <a:r>
              <a:rPr lang="en-US" sz="1600" dirty="0" smtClean="0"/>
              <a:t> Pact broken in 1940 with Operation Barbarossa (German invasion of Soviet Union)</a:t>
            </a:r>
          </a:p>
          <a:p>
            <a:endParaRPr lang="en-US" sz="1600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3884" y="1979717"/>
            <a:ext cx="388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Holocaust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849" y="2339439"/>
            <a:ext cx="84486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Nuremburg Laws </a:t>
            </a:r>
            <a:r>
              <a:rPr lang="en-US" sz="2800" dirty="0" smtClean="0"/>
              <a:t>– 1935, excluded Jews from citizenship and banned intermarriage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Kristallnacht</a:t>
            </a:r>
            <a:r>
              <a:rPr lang="en-US" sz="2800" dirty="0" smtClean="0"/>
              <a:t> -  1938 organized violence or pogroms against Jews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b="1" dirty="0" smtClean="0"/>
              <a:t>Genocide </a:t>
            </a:r>
            <a:r>
              <a:rPr lang="en-US" sz="2800" dirty="0" smtClean="0"/>
              <a:t>- Mass </a:t>
            </a:r>
            <a:r>
              <a:rPr lang="en-US" sz="2800" dirty="0"/>
              <a:t>extermination </a:t>
            </a:r>
            <a:r>
              <a:rPr lang="en-US" sz="2800" dirty="0" smtClean="0"/>
              <a:t>of about 6 million </a:t>
            </a:r>
            <a:r>
              <a:rPr lang="en-US" sz="2800" dirty="0"/>
              <a:t>Jews and others in Nazi death </a:t>
            </a:r>
            <a:r>
              <a:rPr lang="en-US" sz="2800" dirty="0" smtClean="0"/>
              <a:t>camps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The </a:t>
            </a:r>
            <a:r>
              <a:rPr lang="en-US" sz="2800" b="1" dirty="0"/>
              <a:t>"final solution" </a:t>
            </a:r>
            <a:r>
              <a:rPr lang="en-US" sz="2800" dirty="0"/>
              <a:t>was Adolf Hitler's plan to mass-exterminate "undesirable" </a:t>
            </a:r>
            <a:r>
              <a:rPr lang="en-US" sz="2800" dirty="0" smtClean="0"/>
              <a:t>peoples</a:t>
            </a:r>
          </a:p>
          <a:p>
            <a:pPr algn="ctr"/>
            <a:r>
              <a:rPr lang="en-US" sz="2800" b="1" dirty="0" smtClean="0">
                <a:solidFill>
                  <a:srgbClr val="92D050"/>
                </a:solidFill>
              </a:rPr>
              <a:t>United States Holocaust Memorial Museum</a:t>
            </a:r>
          </a:p>
          <a:p>
            <a:pPr algn="ctr"/>
            <a:r>
              <a:rPr lang="en-US" sz="1400" dirty="0" smtClean="0">
                <a:hlinkClick r:id="rId2"/>
              </a:rPr>
              <a:t>https://www.ushmm.org/wlc/en/article.php?ModuleId=10005143</a:t>
            </a:r>
            <a:endParaRPr lang="en-US" sz="14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Isolationism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1763" y="2136710"/>
            <a:ext cx="48365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Nye Committee: Senator </a:t>
            </a:r>
            <a:r>
              <a:rPr lang="en-US" b="1" dirty="0"/>
              <a:t>Gerald Nye's </a:t>
            </a:r>
            <a:r>
              <a:rPr lang="en-US" b="1" dirty="0" smtClean="0"/>
              <a:t>Report  1934 - 1935</a:t>
            </a:r>
          </a:p>
          <a:p>
            <a:r>
              <a:rPr lang="en-US" dirty="0" smtClean="0"/>
              <a:t>Senate </a:t>
            </a:r>
            <a:r>
              <a:rPr lang="en-US" dirty="0"/>
              <a:t>hearings </a:t>
            </a:r>
            <a:r>
              <a:rPr lang="en-US" dirty="0" smtClean="0"/>
              <a:t>headed </a:t>
            </a:r>
            <a:r>
              <a:rPr lang="en-US" dirty="0"/>
              <a:t>by Nye (ND) reveal that lucrative profit and support for WWI came from international bankers and arms </a:t>
            </a:r>
            <a:r>
              <a:rPr lang="en-US" dirty="0" smtClean="0"/>
              <a:t>exporters. Felt that the US had been duped into entering WWI. </a:t>
            </a:r>
            <a:br>
              <a:rPr lang="en-US" dirty="0" smtClean="0"/>
            </a:br>
            <a:r>
              <a:rPr lang="en-US" dirty="0" smtClean="0"/>
              <a:t>“Merchants of War” mad profited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Businessmen</a:t>
            </a:r>
            <a:r>
              <a:rPr lang="en-US" dirty="0" smtClean="0"/>
              <a:t> </a:t>
            </a:r>
            <a:r>
              <a:rPr lang="en-US" dirty="0"/>
              <a:t>like Henry Ford didn’t want to give up the market of Nazi Germany (slave labor used in Ford Plants located in Germany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/>
              <a:t>Trade with Japan continue </a:t>
            </a:r>
            <a:r>
              <a:rPr lang="en-US" dirty="0"/>
              <a:t>– trucks, aircraft, oil (80% from US until 1941</a:t>
            </a:r>
            <a:r>
              <a:rPr lang="en-US" dirty="0" smtClean="0"/>
              <a:t>)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6710"/>
            <a:ext cx="3200400" cy="23050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48325" y="4695825"/>
            <a:ext cx="290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Senator Gerald P. Nye [R-ND]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Isolationism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275" y="1951911"/>
            <a:ext cx="542925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Gallup </a:t>
            </a: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Poll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1937, 2/3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of Americans felt that US involvement in WWI had been a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mistake and most </a:t>
            </a:r>
            <a:r>
              <a:rPr lang="en-US" sz="16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Americans supported Neutrality</a:t>
            </a:r>
          </a:p>
          <a:p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Ethnic </a:t>
            </a: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Diversity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- German and Italian Americans supported nationalism and expansion of mother countries, while Irish remained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anti-British</a:t>
            </a:r>
          </a:p>
          <a:p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Neutrality </a:t>
            </a: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Acts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– (1935 -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1937) </a:t>
            </a:r>
          </a:p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Congress wanted 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to avoid foreign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entanglements: Ban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travel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belligerent ships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&amp;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arms sales to nations at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war</a:t>
            </a:r>
          </a:p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Non-Military goods must be purchased on a “cash-and-carry” basis (pay when you pick up goods)</a:t>
            </a:r>
          </a:p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Ban involvement in Spanish American War</a:t>
            </a:r>
          </a:p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1939 – amendments allow sale of arms to belligerents</a:t>
            </a:r>
          </a:p>
          <a:p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"</a:t>
            </a:r>
            <a:r>
              <a:rPr lang="en-US" sz="16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Cash and Carry" Plan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1940</a:t>
            </a:r>
          </a:p>
          <a:p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Allowed Great Britain to purchase U.S. arms on a restricted basis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6" descr="IsolationistSurv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00"/>
          <a:stretch>
            <a:fillRect/>
          </a:stretch>
        </p:blipFill>
        <p:spPr>
          <a:xfrm>
            <a:off x="5724525" y="1170316"/>
            <a:ext cx="3209925" cy="5448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821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832" y="553453"/>
            <a:ext cx="7661308" cy="92643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Isolationism"/>
          <p:cNvPicPr>
            <a:picLocks noChangeAspect="1" noChangeArrowheads="1"/>
          </p:cNvPicPr>
          <p:nvPr/>
        </p:nvPicPr>
        <p:blipFill>
          <a:blip r:embed="rId2">
            <a:lum bright="-8000" contrast="2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843" y="184179"/>
            <a:ext cx="6785810" cy="652944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8944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First Committee</a:t>
            </a:r>
            <a:endParaRPr lang="en-US" dirty="0"/>
          </a:p>
        </p:txBody>
      </p:sp>
      <p:pic>
        <p:nvPicPr>
          <p:cNvPr id="4" name="Picture 3" descr="Lindbergh4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2" t="4950" r="4411" b="4297"/>
          <a:stretch>
            <a:fillRect/>
          </a:stretch>
        </p:blipFill>
        <p:spPr bwMode="auto">
          <a:xfrm>
            <a:off x="701039" y="1848643"/>
            <a:ext cx="4378729" cy="394839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mericanFirst2"/>
          <p:cNvPicPr>
            <a:picLocks noChangeAspect="1" noChangeArrowheads="1"/>
          </p:cNvPicPr>
          <p:nvPr/>
        </p:nvPicPr>
        <p:blipFill>
          <a:blip r:embed="rId3">
            <a:lum bright="18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7388" y="1848644"/>
            <a:ext cx="1725613" cy="17526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mericanFirst1"/>
          <p:cNvPicPr>
            <a:picLocks noChangeAspect="1" noChangeArrowheads="1"/>
          </p:cNvPicPr>
          <p:nvPr/>
        </p:nvPicPr>
        <p:blipFill>
          <a:blip r:embed="rId4">
            <a:lum bright="12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7388" y="3860132"/>
            <a:ext cx="1838325" cy="1905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84524" y="5797035"/>
            <a:ext cx="2132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5"/>
              </a:rPr>
              <a:t>Charles Lindbergh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209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Arsenal of Democracy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6885" y="1801347"/>
            <a:ext cx="850632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325" lvl="1" eaLnBrk="1" hangingPunct="1"/>
            <a:r>
              <a:rPr lang="en-US" altLang="en-US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Destroyer-Base Deal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(1940) </a:t>
            </a: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traded 50 “old” destroyers for 8 military bases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with Great Britain</a:t>
            </a:r>
          </a:p>
          <a:p>
            <a:pPr marL="60325" lvl="1" eaLnBrk="1" hangingPunct="1"/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1" eaLnBrk="1" hangingPunct="1"/>
            <a:r>
              <a:rPr lang="en-US" alt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Selective Service Act</a:t>
            </a: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(1940)– </a:t>
            </a: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altLang="en-US" sz="24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st</a:t>
            </a: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peacetime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draft, required men ages 21-35 to registers; men ages 18 – 45 were subject to the draft when WWII started</a:t>
            </a:r>
          </a:p>
          <a:p>
            <a:pPr marL="0" lvl="1" eaLnBrk="1" hangingPunct="1"/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/>
            <a:r>
              <a:rPr lang="en-US" altLang="en-US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Lend-Lease </a:t>
            </a:r>
            <a:r>
              <a:rPr lang="en-US" alt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Act</a:t>
            </a: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(1941) allowed </a:t>
            </a: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Britain (and later USSR) to “borrow” $50 billion worth of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supplies</a:t>
            </a:r>
          </a:p>
          <a:p>
            <a:pPr eaLnBrk="1" hangingPunct="1"/>
            <a:endParaRPr lang="en-US" alt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Continued German expansion and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aggression.  The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fall of France and the Battle of Britain convinced FDR and Congress that they must provide Britain aid before she falls. 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America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would become a "great arsenal of democracy" by providing military aid to Britain, China, and the Soviets with a promise that they would return it all after the war.</a:t>
            </a:r>
          </a:p>
          <a:p>
            <a:pPr eaLnBrk="1" hangingPunct="1"/>
            <a:endParaRPr lang="en-US" alt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171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1931	</a:t>
            </a:r>
            <a:r>
              <a:rPr lang="en-US" sz="3200" u="sng" dirty="0" smtClean="0">
                <a:solidFill>
                  <a:srgbClr val="0070C0"/>
                </a:solidFill>
              </a:rPr>
              <a:t>Japan</a:t>
            </a:r>
            <a:r>
              <a:rPr lang="en-US" sz="3200" dirty="0" smtClean="0"/>
              <a:t> invaded Manchuria, China</a:t>
            </a:r>
            <a:br>
              <a:rPr lang="en-US" sz="3200" dirty="0" smtClean="0"/>
            </a:br>
            <a:r>
              <a:rPr lang="en-US" sz="3200" dirty="0" smtClean="0"/>
              <a:t>1937 Nanking Massacre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9610" y="1952625"/>
            <a:ext cx="333986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WHY:  </a:t>
            </a:r>
          </a:p>
          <a:p>
            <a:r>
              <a:rPr lang="en-US" dirty="0" smtClean="0"/>
              <a:t>Scarce </a:t>
            </a:r>
            <a:r>
              <a:rPr lang="en-US" dirty="0"/>
              <a:t>N</a:t>
            </a:r>
            <a:r>
              <a:rPr lang="en-US" dirty="0" smtClean="0"/>
              <a:t>atural </a:t>
            </a:r>
            <a:r>
              <a:rPr lang="en-US" dirty="0"/>
              <a:t>R</a:t>
            </a:r>
            <a:r>
              <a:rPr lang="en-US" dirty="0" smtClean="0"/>
              <a:t>esources  - </a:t>
            </a:r>
            <a:br>
              <a:rPr lang="en-US" dirty="0" smtClean="0"/>
            </a:br>
            <a:r>
              <a:rPr lang="en-US" dirty="0" smtClean="0"/>
              <a:t> (oil, rubber, lumber, land for growing population / cultivate food)</a:t>
            </a:r>
          </a:p>
          <a:p>
            <a:endParaRPr lang="en-US" dirty="0"/>
          </a:p>
          <a:p>
            <a:r>
              <a:rPr lang="en-US" b="1" dirty="0" smtClean="0"/>
              <a:t>LEAGUE OF NATIONS:  </a:t>
            </a:r>
            <a:br>
              <a:rPr lang="en-US" b="1" dirty="0" smtClean="0"/>
            </a:br>
            <a:r>
              <a:rPr lang="en-US" dirty="0" smtClean="0"/>
              <a:t>Verbal </a:t>
            </a:r>
            <a:r>
              <a:rPr lang="en-US" dirty="0"/>
              <a:t>W</a:t>
            </a:r>
            <a:r>
              <a:rPr lang="en-US" dirty="0" smtClean="0"/>
              <a:t>arning </a:t>
            </a:r>
            <a:br>
              <a:rPr lang="en-US" dirty="0" smtClean="0"/>
            </a:br>
            <a:r>
              <a:rPr lang="en-US" dirty="0" smtClean="0"/>
              <a:t>Economic sanctions ineffective</a:t>
            </a:r>
          </a:p>
          <a:p>
            <a:endParaRPr lang="en-US" dirty="0" smtClean="0"/>
          </a:p>
          <a:p>
            <a:r>
              <a:rPr lang="en-US" dirty="0" smtClean="0"/>
              <a:t>Nations did not want to give up trade as economies were depressed &amp; trade was too valuable</a:t>
            </a:r>
          </a:p>
          <a:p>
            <a:endParaRPr lang="en-US" dirty="0" smtClean="0"/>
          </a:p>
          <a:p>
            <a:r>
              <a:rPr lang="en-US" b="1" dirty="0" smtClean="0"/>
              <a:t>Timeline of WWII:</a:t>
            </a:r>
          </a:p>
          <a:p>
            <a:r>
              <a:rPr lang="en-US" sz="1000" dirty="0" smtClean="0">
                <a:hlinkClick r:id="rId2"/>
              </a:rPr>
              <a:t>http://www.learnnc.org/lp/table.php?id=5975</a:t>
            </a:r>
            <a:endParaRPr lang="en-US" sz="1000" dirty="0" smtClean="0"/>
          </a:p>
          <a:p>
            <a:endParaRPr lang="en-US" dirty="0" smtClean="0"/>
          </a:p>
        </p:txBody>
      </p:sp>
      <p:pic>
        <p:nvPicPr>
          <p:cNvPr id="26626" name="Picture 2" descr="https://s-media-cache-ak0.pinimg.com/736x/19/0f/d5/190fd57aff3465ffa79c3fd667f5ce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4468" y="2904798"/>
            <a:ext cx="4974672" cy="3731004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8318" y="1109602"/>
            <a:ext cx="1867394" cy="233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32613" y="1952625"/>
            <a:ext cx="252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Army Minister Hideki </a:t>
            </a:r>
            <a:r>
              <a:rPr lang="en-US" sz="1400" dirty="0" err="1" smtClean="0"/>
              <a:t>Tojo</a:t>
            </a:r>
            <a:r>
              <a:rPr lang="en-US" sz="1400" dirty="0" smtClean="0"/>
              <a:t> appointed by Emperor Hirohito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Lend-Lease Act 1941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44090" y="180977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Great Britain.........................$31 billion</a:t>
            </a:r>
            <a:b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Soviet Union...........................$11 billion</a:t>
            </a:r>
            <a:b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France......................................$ 3 billion</a:t>
            </a:r>
            <a:b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China.......................................$1.5 billion</a:t>
            </a:r>
            <a:b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Other European.................$500 million</a:t>
            </a:r>
            <a:b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South America...................$400 million</a:t>
            </a:r>
            <a:b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amount totaled: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$48,601,365,000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 descr="chart-Lend-Lease-Newsweek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735" y="3753854"/>
            <a:ext cx="6320395" cy="2907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9081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400" dirty="0"/>
              <a:t>The Four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 smtClean="0"/>
              <a:t>Freedoms:</a:t>
            </a:r>
            <a:br>
              <a:rPr lang="en-US" altLang="en-US" sz="4400" dirty="0" smtClean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2822" y="1950530"/>
            <a:ext cx="4241332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u="sng" dirty="0" smtClean="0"/>
              <a:t>What are we fighting for?</a:t>
            </a:r>
          </a:p>
          <a:p>
            <a:endParaRPr lang="en-US" altLang="en-US" sz="2800" u="sng" dirty="0" smtClean="0"/>
          </a:p>
          <a:p>
            <a:r>
              <a:rPr lang="en-US" altLang="en-US" sz="3200" b="1" dirty="0" smtClean="0"/>
              <a:t>Freedom </a:t>
            </a:r>
            <a:r>
              <a:rPr lang="en-US" altLang="en-US" sz="3200" b="1" dirty="0"/>
              <a:t>of </a:t>
            </a:r>
            <a:r>
              <a:rPr lang="en-US" altLang="en-US" sz="3200" b="1" dirty="0" smtClean="0"/>
              <a:t>Speech</a:t>
            </a:r>
          </a:p>
          <a:p>
            <a:r>
              <a:rPr lang="en-US" altLang="en-US" sz="3200" b="1" dirty="0"/>
              <a:t/>
            </a:r>
            <a:br>
              <a:rPr lang="en-US" altLang="en-US" sz="3200" b="1" dirty="0"/>
            </a:br>
            <a:r>
              <a:rPr lang="en-US" altLang="en-US" sz="3200" b="1" dirty="0"/>
              <a:t>Freedom of </a:t>
            </a:r>
            <a:r>
              <a:rPr lang="en-US" altLang="en-US" sz="3200" b="1" dirty="0" smtClean="0"/>
              <a:t>Worship</a:t>
            </a:r>
          </a:p>
          <a:p>
            <a:r>
              <a:rPr lang="en-US" altLang="en-US" sz="3200" b="1" dirty="0"/>
              <a:t/>
            </a:r>
            <a:br>
              <a:rPr lang="en-US" altLang="en-US" sz="3200" b="1" dirty="0"/>
            </a:br>
            <a:r>
              <a:rPr lang="en-US" altLang="en-US" sz="3200" b="1" dirty="0"/>
              <a:t>Freedom From </a:t>
            </a:r>
            <a:r>
              <a:rPr lang="en-US" altLang="en-US" sz="3200" b="1" dirty="0" smtClean="0"/>
              <a:t>Want</a:t>
            </a:r>
          </a:p>
          <a:p>
            <a:r>
              <a:rPr lang="en-US" altLang="en-US" sz="3200" b="1" dirty="0"/>
              <a:t/>
            </a:r>
            <a:br>
              <a:rPr lang="en-US" altLang="en-US" sz="3200" b="1" dirty="0"/>
            </a:br>
            <a:r>
              <a:rPr lang="en-US" altLang="en-US" sz="3200" b="1" dirty="0"/>
              <a:t>Freedom From </a:t>
            </a:r>
            <a:r>
              <a:rPr lang="en-US" altLang="en-US" sz="3200" b="1" dirty="0" smtClean="0"/>
              <a:t>Fear</a:t>
            </a:r>
          </a:p>
          <a:p>
            <a:pPr algn="r"/>
            <a:r>
              <a:rPr lang="en-US" altLang="en-US" sz="1400" b="1" dirty="0" smtClean="0">
                <a:hlinkClick r:id="rId2"/>
              </a:rPr>
              <a:t>Norman Rockwell</a:t>
            </a:r>
          </a:p>
          <a:p>
            <a:r>
              <a:rPr lang="en-US" altLang="en-US" sz="900" b="1" dirty="0" smtClean="0">
                <a:hlinkClick r:id="rId2"/>
              </a:rPr>
              <a:t>http</a:t>
            </a:r>
            <a:r>
              <a:rPr lang="en-US" altLang="en-US" sz="900" b="1" dirty="0">
                <a:hlinkClick r:id="rId2"/>
              </a:rPr>
              <a:t>://www.americainwwii.com/articles/norman-rockwell-and-the-four-freedoms</a:t>
            </a:r>
            <a:r>
              <a:rPr lang="en-US" altLang="en-US" sz="900" b="1" dirty="0" smtClean="0">
                <a:hlinkClick r:id="rId2"/>
              </a:rPr>
              <a:t>/</a:t>
            </a:r>
            <a:endParaRPr lang="en-US" altLang="en-US" sz="900" b="1" dirty="0" smtClean="0"/>
          </a:p>
          <a:p>
            <a:endParaRPr lang="en-US" altLang="en-US" sz="3200" b="1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030" name="Picture 6" descr="Rockwells Four Freed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4154" y="174899"/>
            <a:ext cx="4401720" cy="651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91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The Four Freedoms:</a:t>
            </a:r>
            <a:r>
              <a:rPr lang="en-US" altLang="en-US" sz="6600" dirty="0"/>
              <a:t/>
            </a:r>
            <a:br>
              <a:rPr lang="en-US" altLang="en-US" sz="6600" dirty="0"/>
            </a:br>
            <a:r>
              <a:rPr lang="en-US" altLang="en-US" sz="2000" dirty="0"/>
              <a:t>State of the Union Address (January 6, 1941)</a:t>
            </a:r>
            <a:r>
              <a:rPr lang="en-US" altLang="en-US" sz="6600" dirty="0"/>
              <a:t/>
            </a:r>
            <a:br>
              <a:rPr lang="en-US" altLang="en-US" sz="6600" dirty="0"/>
            </a:br>
            <a:r>
              <a:rPr lang="en-US" altLang="en-US" sz="6000" dirty="0"/>
              <a:t/>
            </a:r>
            <a:br>
              <a:rPr lang="en-US" altLang="en-US" sz="6000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7902" y="1850616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/>
              <a:t>FDR won his 3</a:t>
            </a:r>
            <a:r>
              <a:rPr lang="en-US" altLang="en-US" sz="2400" baseline="30000" dirty="0"/>
              <a:t>rd</a:t>
            </a:r>
            <a:r>
              <a:rPr lang="en-US" altLang="en-US" sz="2400" dirty="0"/>
              <a:t> term in 1940 and worked to win over America’s aid to Britain and expand production of war industries at home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Norman Rockwell’s paintings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appeared in the Saturday Evening Post, then toured </a:t>
            </a:r>
            <a:r>
              <a:rPr lang="en-US" sz="2400" dirty="0"/>
              <a:t>the country to persuade Americans to buy war </a:t>
            </a:r>
            <a:r>
              <a:rPr lang="en-US" sz="2400" dirty="0" smtClean="0"/>
              <a:t>bonds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Four Freedoms came to embody the essence of American’s war goals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7848648"/>
              </p:ext>
            </p:extLst>
          </p:nvPr>
        </p:nvGraphicFramePr>
        <p:xfrm>
          <a:off x="6557078" y="529419"/>
          <a:ext cx="2348797" cy="3185723"/>
        </p:xfrm>
        <a:graphic>
          <a:graphicData uri="http://schemas.openxmlformats.org/drawingml/2006/table">
            <a:tbl>
              <a:tblPr/>
              <a:tblGrid>
                <a:gridCol w="231342"/>
                <a:gridCol w="2117455"/>
              </a:tblGrid>
              <a:tr h="2795651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</a:endParaRPr>
                    </a:p>
                  </a:txBody>
                  <a:tcPr marL="54791" marR="54791" marT="11415" marB="114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u="none" strike="noStrike" dirty="0">
                          <a:solidFill>
                            <a:srgbClr val="0B0080"/>
                          </a:solidFill>
                          <a:effectLst/>
                          <a:hlinkClick r:id="rId2" tooltip="File:FDR's 1941 State of the Union (Four Freedoms speech) Edit 1.ogg"/>
                        </a:rPr>
                        <a:t>State of the Union (Four Freedoms) (January 6, 1941)</a:t>
                      </a:r>
                      <a:endParaRPr lang="en-US" sz="1100" dirty="0">
                        <a:effectLst/>
                      </a:endParaRPr>
                    </a:p>
                    <a:p>
                      <a:pPr algn="ctr"/>
                      <a:r>
                        <a:rPr lang="en-US" sz="1100" b="0" i="0" cap="all" dirty="0">
                          <a:solidFill>
                            <a:srgbClr val="2779AA"/>
                          </a:solidFill>
                          <a:effectLst/>
                          <a:latin typeface="Lucida Grande"/>
                        </a:rPr>
                        <a:t>MENU</a:t>
                      </a:r>
                    </a:p>
                    <a:p>
                      <a:r>
                        <a:rPr lang="en-US" sz="1100" b="0" i="0" dirty="0">
                          <a:solidFill>
                            <a:srgbClr val="555555"/>
                          </a:solidFill>
                          <a:effectLst/>
                          <a:latin typeface="arial" panose="020B0604020202020204" pitchFamily="34" charset="0"/>
                        </a:rPr>
                        <a:t>0:00</a:t>
                      </a:r>
                    </a:p>
                    <a:p>
                      <a:r>
                        <a:rPr lang="en-US" sz="1100" u="none" strike="noStrike" dirty="0">
                          <a:solidFill>
                            <a:srgbClr val="0B0080"/>
                          </a:solidFill>
                          <a:effectLst/>
                          <a:hlinkClick r:id="rId3" tooltip="Franklin D. Roosevelt"/>
                        </a:rPr>
                        <a:t>Franklin Delano Roosevelt</a:t>
                      </a:r>
                      <a:r>
                        <a:rPr lang="en-US" sz="1100" dirty="0">
                          <a:effectLst/>
                        </a:rPr>
                        <a:t>'s January 6, 1941 </a:t>
                      </a:r>
                      <a:r>
                        <a:rPr lang="en-US" sz="1100" u="none" strike="noStrike" dirty="0">
                          <a:solidFill>
                            <a:srgbClr val="0B0080"/>
                          </a:solidFill>
                          <a:effectLst/>
                          <a:hlinkClick r:id="rId4" tooltip="State of the Union address"/>
                        </a:rPr>
                        <a:t>State of the Union </a:t>
                      </a:r>
                      <a:r>
                        <a:rPr lang="en-US" sz="1100" u="none" strike="noStrike" dirty="0" err="1">
                          <a:solidFill>
                            <a:srgbClr val="0B0080"/>
                          </a:solidFill>
                          <a:effectLst/>
                          <a:hlinkClick r:id="rId4" tooltip="State of the Union address"/>
                        </a:rPr>
                        <a:t>address</a:t>
                      </a:r>
                      <a:r>
                        <a:rPr lang="en-US" sz="1100" dirty="0" err="1">
                          <a:effectLst/>
                        </a:rPr>
                        <a:t>introducing</a:t>
                      </a:r>
                      <a:r>
                        <a:rPr lang="en-US" sz="1100" dirty="0">
                          <a:effectLst/>
                        </a:rPr>
                        <a:t> the theme of the Four Freedoms (starting at 32:02)</a:t>
                      </a:r>
                    </a:p>
                  </a:txBody>
                  <a:tcPr marL="54791" marR="54791" marT="27396" marB="27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270236">
                <a:tc gridSpan="2">
                  <a:txBody>
                    <a:bodyPr/>
                    <a:lstStyle/>
                    <a:p>
                      <a:r>
                        <a:rPr lang="en-US" sz="1100" i="1" dirty="0">
                          <a:effectLst/>
                        </a:rPr>
                        <a:t>Problems playing this file? See </a:t>
                      </a:r>
                      <a:r>
                        <a:rPr lang="en-US" sz="1100" i="1" u="none" strike="noStrike" dirty="0">
                          <a:solidFill>
                            <a:srgbClr val="0B0080"/>
                          </a:solidFill>
                          <a:effectLst/>
                          <a:hlinkClick r:id="rId5" tooltip="Wikipedia:Media help"/>
                        </a:rPr>
                        <a:t>media help</a:t>
                      </a:r>
                      <a:r>
                        <a:rPr lang="en-US" sz="1100" i="1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</a:txBody>
                  <a:tcPr marL="54791" marR="54791" marT="27396" marB="27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0" name="Picture 4" descr="Franklin Delano Roosevelt headsh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4726" y="46471"/>
            <a:ext cx="2524394" cy="11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28" descr="FRDMFAIT"/>
          <p:cNvPicPr>
            <a:picLocks noChangeAspect="1" noChangeArrowheads="1"/>
          </p:cNvPicPr>
          <p:nvPr/>
        </p:nvPicPr>
        <p:blipFill>
          <a:blip r:embed="rId7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07504" y="2709469"/>
            <a:ext cx="3041615" cy="400493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53902" y="60255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n-US" altLang="en-US" dirty="0"/>
              <a:t>Norman Rockwell,</a:t>
            </a:r>
          </a:p>
          <a:p>
            <a:pPr algn="ctr" eaLnBrk="1" hangingPunct="1"/>
            <a:r>
              <a:rPr lang="en-US" altLang="en-US" dirty="0"/>
              <a:t>“Freedom of Worship”</a:t>
            </a:r>
          </a:p>
        </p:txBody>
      </p:sp>
    </p:spTree>
    <p:extLst>
      <p:ext uri="{BB962C8B-B14F-4D97-AF65-F5344CB8AC3E}">
        <p14:creationId xmlns:p14="http://schemas.microsoft.com/office/powerpoint/2010/main" xmlns="" val="27894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Atlantic Charter: Declaring War Aims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40633" y="1801347"/>
            <a:ext cx="4463714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92D050"/>
                </a:solidFill>
              </a:rPr>
              <a:t>Freedoms </a:t>
            </a:r>
            <a:r>
              <a:rPr lang="en-US" altLang="en-US" sz="2800" b="1" dirty="0">
                <a:solidFill>
                  <a:srgbClr val="92D050"/>
                </a:solidFill>
              </a:rPr>
              <a:t>from Want &amp; Fear</a:t>
            </a:r>
            <a:endParaRPr lang="en-US" altLang="en-US" sz="2800" b="1" dirty="0" smtClean="0">
              <a:solidFill>
                <a:srgbClr val="92D05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4000" b="1" dirty="0" smtClean="0"/>
              <a:t>Atlantic </a:t>
            </a:r>
            <a:r>
              <a:rPr lang="en-US" altLang="en-US" sz="4000" b="1" dirty="0"/>
              <a:t>Charter</a:t>
            </a:r>
            <a:r>
              <a:rPr lang="en-US" altLang="en-US" sz="4000" dirty="0"/>
              <a:t>: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FDR </a:t>
            </a:r>
            <a:r>
              <a:rPr lang="en-US" altLang="en-US" sz="2800" dirty="0"/>
              <a:t>&amp; </a:t>
            </a:r>
            <a:r>
              <a:rPr lang="en-US" altLang="en-US" sz="2800" dirty="0" smtClean="0"/>
              <a:t>Churchill: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	</a:t>
            </a:r>
            <a:r>
              <a:rPr lang="en-US" altLang="en-US" sz="2400" dirty="0" smtClean="0"/>
              <a:t>Collective </a:t>
            </a:r>
            <a:r>
              <a:rPr lang="en-US" altLang="en-US" sz="2400" dirty="0"/>
              <a:t>security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Disarmament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Self-determination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Economic cooperation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Freedom of the </a:t>
            </a:r>
            <a:r>
              <a:rPr lang="en-US" altLang="en-US" sz="2400" dirty="0" smtClean="0"/>
              <a:t>seas</a:t>
            </a:r>
            <a:endParaRPr lang="en-US" altLang="en-US" sz="2400" dirty="0"/>
          </a:p>
        </p:txBody>
      </p:sp>
      <p:pic>
        <p:nvPicPr>
          <p:cNvPr id="4" name="Picture 7" descr="FDRChurchillAtlanticCon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560" y="2944857"/>
            <a:ext cx="5600440" cy="391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81482" y="2466731"/>
            <a:ext cx="323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/>
              <a:t>Churchill &amp; Roosevelt, Aug. 1941</a:t>
            </a:r>
          </a:p>
        </p:txBody>
      </p:sp>
    </p:spTree>
    <p:extLst>
      <p:ext uri="{BB962C8B-B14F-4D97-AF65-F5344CB8AC3E}">
        <p14:creationId xmlns:p14="http://schemas.microsoft.com/office/powerpoint/2010/main" xmlns="" val="240183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Pearl Harbor  -  Dec. 7, 1941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date which will live in infamy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 - FDR</a:t>
            </a:r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US" dirty="0"/>
          </a:p>
        </p:txBody>
      </p:sp>
      <p:pic>
        <p:nvPicPr>
          <p:cNvPr id="3" name="Picture 2" descr="Pearl Harbor-color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621" y="1443789"/>
            <a:ext cx="7796463" cy="519764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438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United States declares War</a:t>
            </a:r>
            <a:endParaRPr lang="en-US" dirty="0"/>
          </a:p>
        </p:txBody>
      </p:sp>
      <p:pic>
        <p:nvPicPr>
          <p:cNvPr id="3" name="Picture 4" descr="fdr_signing_declaration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4" t="3076" r="1726" b="1538"/>
          <a:stretch>
            <a:fillRect/>
          </a:stretch>
        </p:blipFill>
        <p:spPr bwMode="auto">
          <a:xfrm>
            <a:off x="2574758" y="1176427"/>
            <a:ext cx="4335378" cy="548522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5064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Harbor  -  Dec. 7, 1941</a:t>
            </a:r>
            <a:endParaRPr lang="en-US" dirty="0"/>
          </a:p>
        </p:txBody>
      </p:sp>
      <p:pic>
        <p:nvPicPr>
          <p:cNvPr id="3" name="Picture 3" descr="PearlHarb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721" y="1279358"/>
            <a:ext cx="6916738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63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USS West Virginia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7063" y="2322095"/>
            <a:ext cx="494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USS West Virginia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File:USS West Virginia 19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9779" y="1162977"/>
            <a:ext cx="57245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137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1935 </a:t>
            </a:r>
            <a:r>
              <a:rPr lang="en-US" u="sng" dirty="0" smtClean="0">
                <a:solidFill>
                  <a:srgbClr val="0070C0"/>
                </a:solidFill>
              </a:rPr>
              <a:t>Italy</a:t>
            </a:r>
            <a:r>
              <a:rPr lang="en-US" dirty="0" smtClean="0"/>
              <a:t> invaded Ethiopia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1040" y="1998921"/>
            <a:ext cx="487042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WHY: </a:t>
            </a:r>
          </a:p>
          <a:p>
            <a:r>
              <a:rPr lang="en-US" dirty="0" smtClean="0"/>
              <a:t>Land for unemployed Italians, Minerals, Revenge against Ethiopia for Italy’s  defeat in war in 1896, Empire</a:t>
            </a:r>
          </a:p>
          <a:p>
            <a:endParaRPr lang="en-US" b="1" dirty="0"/>
          </a:p>
          <a:p>
            <a:r>
              <a:rPr lang="en-US" sz="2800" b="1" dirty="0" smtClean="0"/>
              <a:t>Benito Mussolini </a:t>
            </a:r>
            <a:r>
              <a:rPr lang="en-US" dirty="0" smtClean="0"/>
              <a:t>– </a:t>
            </a:r>
            <a:br>
              <a:rPr lang="en-US" dirty="0" smtClean="0"/>
            </a:br>
            <a:r>
              <a:rPr lang="en-US" dirty="0" smtClean="0"/>
              <a:t>Fascist Leader of Italy</a:t>
            </a:r>
          </a:p>
          <a:p>
            <a:endParaRPr lang="en-US" dirty="0"/>
          </a:p>
          <a:p>
            <a:r>
              <a:rPr lang="en-US" sz="2800" b="1" dirty="0" smtClean="0"/>
              <a:t>Fascism: </a:t>
            </a:r>
            <a:br>
              <a:rPr lang="en-US" sz="2800" b="1" dirty="0" smtClean="0"/>
            </a:br>
            <a:r>
              <a:rPr lang="en-US" sz="900" dirty="0" smtClean="0">
                <a:hlinkClick r:id="rId2"/>
              </a:rPr>
              <a:t>http://www.crf-usa.org/bill-of-rights-in-action/bria-25-4-mussolini-and-the-rise-of-fascism.html</a:t>
            </a:r>
            <a:endParaRPr lang="en-US" sz="9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Absolute power of a Dictator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Extreme Nationalism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Militarism and Imperialism: Use Violence to gain influence and power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Superiority of Nation’s People</a:t>
            </a:r>
          </a:p>
          <a:p>
            <a:endParaRPr lang="en-US" dirty="0"/>
          </a:p>
        </p:txBody>
      </p:sp>
      <p:pic>
        <p:nvPicPr>
          <p:cNvPr id="34818" name="Picture 2" descr="http://i.dailymail.co.uk/i/pix/2014/04/14/article-2604389-0B569A9D00000578-273_306x4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3123" y="2381693"/>
            <a:ext cx="249555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1936-1939  Spanish Civil War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363" y="1956390"/>
            <a:ext cx="530125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Rise of Franco and Fascism: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Francisco Franco overthrew the democratically elected government of Spain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Hitler provided aid (weapons) to Franco’s war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US did not assist the Democratic government of Spain due to US Isolationist Policy and its Neutrality Acts (ban the sale of arms to countries at war)</a:t>
            </a:r>
            <a:endParaRPr lang="en-US" sz="2400" dirty="0"/>
          </a:p>
        </p:txBody>
      </p:sp>
      <p:pic>
        <p:nvPicPr>
          <p:cNvPr id="35842" name="Picture 2" descr="http://www.counter-currents.com/wp-content/uploads/2014/06/Fran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616" y="2269942"/>
            <a:ext cx="275272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Nazi Germany &amp;</a:t>
            </a:r>
            <a:br>
              <a:rPr lang="en-US" dirty="0" smtClean="0"/>
            </a:br>
            <a:r>
              <a:rPr lang="en-US" dirty="0" smtClean="0"/>
              <a:t>Policy of Appeasement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4410" y="2086898"/>
            <a:ext cx="6229738" cy="456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 smtClean="0">
                <a:latin typeface="Helvetica" pitchFamily="2" charset="0"/>
              </a:rPr>
              <a:t>German Rearmament – 1935</a:t>
            </a:r>
            <a:br>
              <a:rPr lang="en-US" altLang="en-US" sz="3200" dirty="0" smtClean="0">
                <a:latin typeface="Helvetica" pitchFamily="2" charset="0"/>
              </a:rPr>
            </a:br>
            <a:endParaRPr lang="en-US" altLang="en-US" sz="3200" dirty="0" smtClean="0">
              <a:latin typeface="Helvetica" pitchFamily="2" charset="0"/>
            </a:endParaRPr>
          </a:p>
        </p:txBody>
      </p:sp>
      <p:pic>
        <p:nvPicPr>
          <p:cNvPr id="4" name="Picture Placeholder 2"/>
          <p:cNvPicPr>
            <a:picLocks noChangeAspect="1"/>
          </p:cNvPicPr>
          <p:nvPr/>
        </p:nvPicPr>
        <p:blipFill>
          <a:blip r:embed="rId3"/>
          <a:srcRect t="1341" b="1341"/>
          <a:stretch>
            <a:fillRect/>
          </a:stretch>
        </p:blipFill>
        <p:spPr>
          <a:xfrm>
            <a:off x="4959136" y="1920239"/>
            <a:ext cx="3682048" cy="3061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296882" y="1565275"/>
            <a:ext cx="445324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 By 1938, Germany had rebuilt its military under Hitler in violation of the Treaty of </a:t>
            </a:r>
            <a:r>
              <a:rPr lang="en-US" altLang="en-US" sz="2000" dirty="0" smtClean="0">
                <a:latin typeface="Helvetica" pitchFamily="2" charset="0"/>
              </a:rPr>
              <a:t>Versailles which limited them to 100,000 men and no air force.</a:t>
            </a:r>
            <a:endParaRPr lang="en-US" altLang="en-US" sz="2000" dirty="0">
              <a:latin typeface="Helvetica" pitchFamily="2" charset="0"/>
            </a:endParaRPr>
          </a:p>
          <a:p>
            <a:endParaRPr lang="en-US" altLang="en-US" sz="2000" dirty="0">
              <a:latin typeface="Helvetic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 Hitler was looking to expand Germany’s borders, claiming that he was attempting to unite ethnic Germans in Europe.</a:t>
            </a:r>
          </a:p>
          <a:p>
            <a:pPr>
              <a:buFont typeface="Arial" pitchFamily="34" charset="0"/>
              <a:buChar char="•"/>
            </a:pPr>
            <a:endParaRPr lang="en-US" altLang="en-US" sz="2000" dirty="0">
              <a:latin typeface="Helvetic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 Recent memories of the First World War left European countries reluctant to prepare for war. </a:t>
            </a:r>
            <a:endParaRPr lang="en-US" altLang="en-US" sz="2000" dirty="0" smtClean="0">
              <a:latin typeface="Helvetica" pitchFamily="2" charset="0"/>
            </a:endParaRPr>
          </a:p>
          <a:p>
            <a:pPr>
              <a:buFont typeface="Arial" pitchFamily="34" charset="0"/>
              <a:buChar char="•"/>
            </a:pPr>
            <a:endParaRPr lang="en-US" altLang="en-US" sz="2000" dirty="0" smtClean="0">
              <a:latin typeface="Helvetica" pitchFamily="2" charset="0"/>
            </a:endParaRPr>
          </a:p>
          <a:p>
            <a:r>
              <a:rPr lang="en-US" sz="2000" b="1" u="sng" dirty="0" smtClean="0">
                <a:hlinkClick r:id="rId4"/>
              </a:rPr>
              <a:t>Video</a:t>
            </a:r>
            <a:r>
              <a:rPr lang="en-US" sz="2000" dirty="0" smtClean="0"/>
              <a:t> </a:t>
            </a:r>
            <a:r>
              <a:rPr lang="en-US" sz="2000" dirty="0"/>
              <a:t>(4:07)  </a:t>
            </a:r>
            <a:r>
              <a:rPr lang="en-US" sz="1000" u="sng" dirty="0">
                <a:hlinkClick r:id="rId5"/>
              </a:rPr>
              <a:t>https://</a:t>
            </a:r>
            <a:r>
              <a:rPr lang="en-US" sz="1000" u="sng" dirty="0" smtClean="0">
                <a:hlinkClick r:id="rId5"/>
              </a:rPr>
              <a:t>www.youtube.com/watch?v=sGZueuWeUdc</a:t>
            </a:r>
            <a:endParaRPr lang="en-US" altLang="en-US" sz="1000" dirty="0"/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4959136" y="5089525"/>
            <a:ext cx="384048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600" i="1" dirty="0">
                <a:latin typeface="Helvetica" pitchFamily="2" charset="0"/>
              </a:rPr>
              <a:t>Review of German Troops, 1939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Helvetica" pitchFamily="2" charset="0"/>
              </a:rPr>
              <a:t>German Aggression: 1936 - 1938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68135" y="2220686"/>
            <a:ext cx="369025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1936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: Hitler </a:t>
            </a:r>
            <a:r>
              <a:rPr lang="en-US" altLang="en-US" sz="2000" dirty="0" smtClean="0">
                <a:latin typeface="Helvetica" pitchFamily="2" charset="0"/>
              </a:rPr>
              <a:t>Re-militarized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Rhineland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and begins to rebuild the industry there. </a:t>
            </a: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sz="2000" dirty="0">
                <a:latin typeface="Helvetica" pitchFamily="34" charset="0"/>
                <a:cs typeface="Helvetica" pitchFamily="34" charset="0"/>
              </a:rPr>
              <a:t>V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iolation of the Versailles Treaty.</a:t>
            </a:r>
          </a:p>
          <a:p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The Rhineland was a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demilitarized zone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– meant to buffer France from Germany.  It is also a heavily industrialized area…good for military hardware production.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0262" y="1978262"/>
            <a:ext cx="4876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 smtClean="0">
                <a:latin typeface="Helvetica" pitchFamily="2" charset="0"/>
              </a:rPr>
              <a:t>German Aggression: 1936 - 1938</a:t>
            </a: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4116482" y="5902036"/>
            <a:ext cx="42432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altLang="en-US" sz="1000" i="1" dirty="0" smtClean="0">
              <a:latin typeface="Helvetica" pitchFamily="2" charset="0"/>
              <a:hlinkClick r:id="rId3"/>
            </a:endParaRPr>
          </a:p>
          <a:p>
            <a:pPr algn="ctr"/>
            <a:endParaRPr lang="en-US" altLang="en-US" sz="1000" i="1" dirty="0">
              <a:latin typeface="Helvetica" pitchFamily="2" charset="0"/>
              <a:hlinkClick r:id="rId3"/>
            </a:endParaRPr>
          </a:p>
          <a:p>
            <a:pPr algn="ctr"/>
            <a:r>
              <a:rPr lang="en-US" altLang="en-US" sz="1000" i="1" dirty="0" smtClean="0">
                <a:latin typeface="Helvetica" pitchFamily="2" charset="0"/>
                <a:hlinkClick r:id="rId3"/>
              </a:rPr>
              <a:t>http://www.bbc.co.uk/bitesize/higher/history/roadwar/rhine/revision/1/</a:t>
            </a:r>
            <a:endParaRPr lang="en-US" altLang="en-US" sz="1000" i="1" dirty="0" smtClean="0">
              <a:latin typeface="Helvetica" pitchFamily="2" charset="0"/>
            </a:endParaRPr>
          </a:p>
          <a:p>
            <a:pPr algn="ctr"/>
            <a:endParaRPr lang="en-US" altLang="en-US" sz="1400" i="1" dirty="0">
              <a:latin typeface="Helvetica" pitchFamily="2" charset="0"/>
            </a:endParaRP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308759" y="1555750"/>
            <a:ext cx="429658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en-US" sz="2200" dirty="0">
              <a:latin typeface="Helvetica" pitchFamily="2" charset="0"/>
            </a:endParaRPr>
          </a:p>
          <a:p>
            <a:r>
              <a:rPr lang="en-US" altLang="en-US" sz="2200" dirty="0" smtClean="0">
                <a:latin typeface="Helvetica" pitchFamily="2" charset="0"/>
              </a:rPr>
              <a:t>1938 Germany invades </a:t>
            </a:r>
          </a:p>
          <a:p>
            <a:r>
              <a:rPr lang="en-US" altLang="en-US" sz="2200" b="1" dirty="0" smtClean="0">
                <a:latin typeface="Helvetica" pitchFamily="2" charset="0"/>
              </a:rPr>
              <a:t>Austria</a:t>
            </a:r>
            <a:endParaRPr lang="en-US" altLang="en-US" sz="2200" b="1" dirty="0">
              <a:latin typeface="Helvetica" pitchFamily="2" charset="0"/>
            </a:endParaRPr>
          </a:p>
          <a:p>
            <a:endParaRPr lang="en-US" altLang="en-US" sz="2200" dirty="0">
              <a:latin typeface="Helvetica" pitchFamily="2" charset="0"/>
            </a:endParaRPr>
          </a:p>
          <a:p>
            <a:r>
              <a:rPr lang="en-US" altLang="en-US" sz="2200" dirty="0" smtClean="0">
                <a:latin typeface="Helvetica" pitchFamily="2" charset="0"/>
              </a:rPr>
              <a:t>1938  Demanded </a:t>
            </a:r>
            <a:r>
              <a:rPr lang="en-US" altLang="en-US" sz="2200" dirty="0">
                <a:latin typeface="Helvetica" pitchFamily="2" charset="0"/>
              </a:rPr>
              <a:t>that Czechoslovakia give </a:t>
            </a:r>
            <a:endParaRPr lang="en-US" altLang="en-US" sz="2200" dirty="0" smtClean="0">
              <a:latin typeface="Helvetica" pitchFamily="2" charset="0"/>
            </a:endParaRPr>
          </a:p>
          <a:p>
            <a:r>
              <a:rPr lang="en-US" altLang="en-US" sz="2200" dirty="0" smtClean="0">
                <a:latin typeface="Helvetica" pitchFamily="2" charset="0"/>
              </a:rPr>
              <a:t>Germany </a:t>
            </a:r>
            <a:r>
              <a:rPr lang="en-US" altLang="en-US" sz="2200" dirty="0">
                <a:latin typeface="Helvetica" pitchFamily="2" charset="0"/>
              </a:rPr>
              <a:t>the </a:t>
            </a:r>
            <a:r>
              <a:rPr lang="en-US" altLang="en-US" sz="2200" b="1" dirty="0">
                <a:latin typeface="Helvetica" pitchFamily="2" charset="0"/>
              </a:rPr>
              <a:t>Sudetenland</a:t>
            </a:r>
            <a:r>
              <a:rPr lang="en-US" altLang="en-US" sz="2200" dirty="0">
                <a:latin typeface="Helvetica" pitchFamily="2" charset="0"/>
              </a:rPr>
              <a:t>, </a:t>
            </a:r>
            <a:endParaRPr lang="en-US" altLang="en-US" sz="2200" dirty="0" smtClean="0">
              <a:latin typeface="Helvetica" pitchFamily="2" charset="0"/>
            </a:endParaRPr>
          </a:p>
          <a:p>
            <a:r>
              <a:rPr lang="en-US" altLang="en-US" sz="2200" dirty="0" smtClean="0">
                <a:latin typeface="Helvetica" pitchFamily="2" charset="0"/>
              </a:rPr>
              <a:t>a </a:t>
            </a:r>
            <a:r>
              <a:rPr lang="en-US" altLang="en-US" sz="2200" dirty="0">
                <a:latin typeface="Helvetica" pitchFamily="2" charset="0"/>
              </a:rPr>
              <a:t>region with a heavy ethnic-German population </a:t>
            </a:r>
          </a:p>
        </p:txBody>
      </p:sp>
      <p:pic>
        <p:nvPicPr>
          <p:cNvPr id="11271" name="Picture 7" descr="map showing Rhineland (demilitarised zone), Austria, Sudentenland and German territo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6482" y="1747052"/>
            <a:ext cx="4826853" cy="41549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 smtClean="0">
                <a:latin typeface="Helvetica" pitchFamily="2" charset="0"/>
              </a:rPr>
              <a:t>The Munich Agreement - 1938</a:t>
            </a:r>
          </a:p>
        </p:txBody>
      </p:sp>
      <p:sp>
        <p:nvSpPr>
          <p:cNvPr id="12291" name="TextBox 9"/>
          <p:cNvSpPr txBox="1">
            <a:spLocks noChangeArrowheads="1"/>
          </p:cNvSpPr>
          <p:nvPr/>
        </p:nvSpPr>
        <p:spPr bwMode="auto">
          <a:xfrm>
            <a:off x="720725" y="1354138"/>
            <a:ext cx="4105275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en-US" sz="1900" dirty="0">
                <a:latin typeface="Helvetica" pitchFamily="2" charset="0"/>
              </a:rPr>
              <a:t> The British government took the role of negotiating with Germany. </a:t>
            </a:r>
          </a:p>
          <a:p>
            <a:endParaRPr lang="en-US" altLang="en-US" sz="1900" dirty="0">
              <a:latin typeface="Helvetic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1900" dirty="0">
                <a:latin typeface="Helvetica" pitchFamily="2" charset="0"/>
              </a:rPr>
              <a:t> British Prime Minister Neville Chamberlain met with Hitler in Munich to find a compromise over the </a:t>
            </a:r>
            <a:r>
              <a:rPr lang="en-US" altLang="en-US" sz="1900" b="1" dirty="0">
                <a:latin typeface="Helvetica" pitchFamily="2" charset="0"/>
              </a:rPr>
              <a:t>Sudetenland</a:t>
            </a:r>
            <a:r>
              <a:rPr lang="en-US" altLang="en-US" sz="1900" dirty="0">
                <a:latin typeface="Helvetica" pitchFamily="2" charset="0"/>
              </a:rPr>
              <a:t>.</a:t>
            </a:r>
          </a:p>
          <a:p>
            <a:endParaRPr lang="en-US" altLang="en-US" sz="1900" dirty="0">
              <a:latin typeface="Helvetic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1900" dirty="0">
                <a:latin typeface="Helvetica" pitchFamily="2" charset="0"/>
              </a:rPr>
              <a:t> The “Munich Agreement” stated that Germany would receive the Sudetenland, along with a promise not to take further land from </a:t>
            </a:r>
            <a:r>
              <a:rPr lang="en-US" altLang="en-US" sz="1900" dirty="0" smtClean="0">
                <a:latin typeface="Helvetica" pitchFamily="2" charset="0"/>
              </a:rPr>
              <a:t>Czechoslovakia and stop aggressive behavior.</a:t>
            </a:r>
            <a:endParaRPr lang="en-US" altLang="en-US" sz="1900" dirty="0">
              <a:latin typeface="Helvetica" pitchFamily="2" charset="0"/>
            </a:endParaRPr>
          </a:p>
          <a:p>
            <a:endParaRPr lang="en-US" altLang="en-US" sz="1900" dirty="0">
              <a:latin typeface="Helvetic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1900" dirty="0">
                <a:latin typeface="Helvetica" pitchFamily="2" charset="0"/>
              </a:rPr>
              <a:t> Munich became synonymous with </a:t>
            </a:r>
          </a:p>
          <a:p>
            <a:r>
              <a:rPr lang="en-US" altLang="en-US" sz="1900" b="1" dirty="0">
                <a:latin typeface="Helvetica" pitchFamily="2" charset="0"/>
              </a:rPr>
              <a:t>“appeasement.”</a:t>
            </a:r>
          </a:p>
          <a:p>
            <a:pPr>
              <a:buFont typeface="Arial" pitchFamily="34" charset="0"/>
              <a:buChar char="•"/>
            </a:pPr>
            <a:endParaRPr lang="en-US" altLang="en-US" dirty="0"/>
          </a:p>
        </p:txBody>
      </p:sp>
      <p:pic>
        <p:nvPicPr>
          <p:cNvPr id="15" name="Picture 14" descr="Screen shot 2012-11-12 at 12.36.3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2032000"/>
            <a:ext cx="3832052" cy="2965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3" name="TextBox 15"/>
          <p:cNvSpPr txBox="1">
            <a:spLocks noChangeArrowheads="1"/>
          </p:cNvSpPr>
          <p:nvPr/>
        </p:nvSpPr>
        <p:spPr bwMode="auto">
          <a:xfrm>
            <a:off x="4943475" y="5175250"/>
            <a:ext cx="3240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400" i="1" dirty="0">
                <a:latin typeface="Helvetica" pitchFamily="2" charset="0"/>
              </a:rPr>
              <a:t>Signing of the Munich Agreement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 #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1184</Words>
  <Application>Microsoft Office PowerPoint</Application>
  <PresentationFormat>On-screen Show (4:3)</PresentationFormat>
  <Paragraphs>180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Title Slide</vt:lpstr>
      <vt:lpstr>Basic Slide</vt:lpstr>
      <vt:lpstr>Transition Slide</vt:lpstr>
      <vt:lpstr>Transition Slide #2</vt:lpstr>
      <vt:lpstr>End Slide</vt:lpstr>
      <vt:lpstr>Slide 1</vt:lpstr>
      <vt:lpstr>1931 Japan invaded Manchuria, China 1937 Nanking Massacre   </vt:lpstr>
      <vt:lpstr>1935 Italy invaded Ethiopia</vt:lpstr>
      <vt:lpstr>1936-1939  Spanish Civil War</vt:lpstr>
      <vt:lpstr>Rise of Nazi Germany &amp; Policy of Appeasement</vt:lpstr>
      <vt:lpstr>German Rearmament – 1935 </vt:lpstr>
      <vt:lpstr>German Aggression: 1936 - 1938</vt:lpstr>
      <vt:lpstr>German Aggression: 1936 - 1938</vt:lpstr>
      <vt:lpstr>The Munich Agreement - 1938</vt:lpstr>
      <vt:lpstr>Policy of Appeasement</vt:lpstr>
      <vt:lpstr>Reactions to the Munich Conference</vt:lpstr>
      <vt:lpstr>Further German Aggression</vt:lpstr>
      <vt:lpstr>Nazi - Soviet Pact               1939 Nonaggression Pact</vt:lpstr>
      <vt:lpstr>Holocaust</vt:lpstr>
      <vt:lpstr>United States Isolationism</vt:lpstr>
      <vt:lpstr>United States Isolationism</vt:lpstr>
      <vt:lpstr>Slide 17</vt:lpstr>
      <vt:lpstr>America First Committee</vt:lpstr>
      <vt:lpstr>The Arsenal of Democracy</vt:lpstr>
      <vt:lpstr>Lend-Lease Act 1941</vt:lpstr>
      <vt:lpstr>The Four  Freedoms:  </vt:lpstr>
      <vt:lpstr>The Four Freedoms: State of the Union Address (January 6, 1941)  </vt:lpstr>
      <vt:lpstr>Atlantic Charter: Declaring War Aims </vt:lpstr>
      <vt:lpstr>Pearl Harbor  -  Dec. 7, 1941 A date which will live in infamy! - FDR </vt:lpstr>
      <vt:lpstr>United States declares War</vt:lpstr>
      <vt:lpstr>Pearl Harbor  -  Dec. 7, 1941</vt:lpstr>
      <vt:lpstr>USS West Virginia </vt:lpstr>
    </vt:vector>
  </TitlesOfParts>
  <Company>CRESST/CSE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 ucla</dc:creator>
  <cp:lastModifiedBy>Andrea</cp:lastModifiedBy>
  <cp:revision>92</cp:revision>
  <dcterms:created xsi:type="dcterms:W3CDTF">2012-11-21T20:24:47Z</dcterms:created>
  <dcterms:modified xsi:type="dcterms:W3CDTF">2017-03-05T18:18:35Z</dcterms:modified>
</cp:coreProperties>
</file>