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57" r:id="rId3"/>
    <p:sldId id="259" r:id="rId4"/>
    <p:sldId id="273" r:id="rId5"/>
    <p:sldId id="274" r:id="rId6"/>
    <p:sldId id="258" r:id="rId7"/>
    <p:sldId id="271" r:id="rId8"/>
    <p:sldId id="260" r:id="rId9"/>
    <p:sldId id="264" r:id="rId10"/>
    <p:sldId id="268" r:id="rId11"/>
    <p:sldId id="265" r:id="rId12"/>
    <p:sldId id="266" r:id="rId13"/>
    <p:sldId id="269" r:id="rId14"/>
    <p:sldId id="267" r:id="rId15"/>
    <p:sldId id="262" r:id="rId16"/>
    <p:sldId id="270" r:id="rId17"/>
    <p:sldId id="261" r:id="rId18"/>
    <p:sldId id="27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CA9A6-9E81-40A5-BE1B-47E08988BBF0}" type="datetimeFigureOut">
              <a:rPr lang="en-US" smtClean="0"/>
              <a:pPr/>
              <a:t>3/26/2018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AAB9F-A66C-4C57-AFD9-976A43934077}" type="slidenum">
              <a:rPr lang="en-US" smtClean="0"/>
              <a:pPr/>
              <a:t>‹#›</a:t>
            </a:fld>
            <a:endParaRPr lang="en-US"/>
          </a:p>
        </p:txBody>
      </p:sp>
    </p:spTree>
    <p:extLst>
      <p:ext uri="{BB962C8B-B14F-4D97-AF65-F5344CB8AC3E}">
        <p14:creationId xmlns="" xmlns:p14="http://schemas.microsoft.com/office/powerpoint/2010/main" val="110341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edsitement</a:t>
            </a:r>
            <a:r>
              <a:rPr lang="en-US" dirty="0" smtClean="0"/>
              <a:t>)</a:t>
            </a:r>
          </a:p>
          <a:p>
            <a:endParaRPr lang="en-US" dirty="0"/>
          </a:p>
        </p:txBody>
      </p:sp>
      <p:sp>
        <p:nvSpPr>
          <p:cNvPr id="4" name="Slide Number Placeholder 3"/>
          <p:cNvSpPr>
            <a:spLocks noGrp="1"/>
          </p:cNvSpPr>
          <p:nvPr>
            <p:ph type="sldNum" sz="quarter" idx="10"/>
          </p:nvPr>
        </p:nvSpPr>
        <p:spPr/>
        <p:txBody>
          <a:bodyPr/>
          <a:lstStyle/>
          <a:p>
            <a:fld id="{AEBAAB9F-A66C-4C57-AFD9-976A43934077}" type="slidenum">
              <a:rPr lang="en-US" smtClean="0"/>
              <a:pPr/>
              <a:t>8</a:t>
            </a:fld>
            <a:endParaRPr lang="en-US"/>
          </a:p>
        </p:txBody>
      </p:sp>
    </p:spTree>
    <p:extLst>
      <p:ext uri="{BB962C8B-B14F-4D97-AF65-F5344CB8AC3E}">
        <p14:creationId xmlns="" xmlns:p14="http://schemas.microsoft.com/office/powerpoint/2010/main" val="394321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4F33B18E-0DAA-42A9-A8E5-2566AC760691}" type="datetimeFigureOut">
              <a:rPr lang="en-US" smtClean="0"/>
              <a:pPr/>
              <a:t>3/26/2018</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450FB2CB-1C37-452E-9FEB-26963DF84357}"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17425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33B18E-0DAA-42A9-A8E5-2566AC760691}"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29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33B18E-0DAA-42A9-A8E5-2566AC760691}"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170257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33B18E-0DAA-42A9-A8E5-2566AC760691}"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400510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4F33B18E-0DAA-42A9-A8E5-2566AC760691}" type="datetimeFigureOut">
              <a:rPr lang="en-US" smtClean="0"/>
              <a:pPr/>
              <a:t>3/26/2018</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450FB2CB-1C37-452E-9FEB-26963DF84357}"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 xmlns:p14="http://schemas.microsoft.com/office/powerpoint/2010/main" val="26056753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33B18E-0DAA-42A9-A8E5-2566AC760691}"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1003679023"/>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33B18E-0DAA-42A9-A8E5-2566AC760691}" type="datetimeFigureOut">
              <a:rPr lang="en-US" smtClean="0"/>
              <a:pPr/>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1638938798"/>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33B18E-0DAA-42A9-A8E5-2566AC760691}" type="datetimeFigureOut">
              <a:rPr lang="en-US" smtClean="0"/>
              <a:pPr/>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44040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3B18E-0DAA-42A9-A8E5-2566AC760691}" type="datetimeFigureOut">
              <a:rPr lang="en-US" smtClean="0"/>
              <a:pPr/>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FB2CB-1C37-452E-9FEB-26963DF84357}" type="slidenum">
              <a:rPr lang="en-US" smtClean="0"/>
              <a:pPr/>
              <a:t>‹#›</a:t>
            </a:fld>
            <a:endParaRPr lang="en-US"/>
          </a:p>
        </p:txBody>
      </p:sp>
    </p:spTree>
    <p:extLst>
      <p:ext uri="{BB962C8B-B14F-4D97-AF65-F5344CB8AC3E}">
        <p14:creationId xmlns="" xmlns:p14="http://schemas.microsoft.com/office/powerpoint/2010/main" val="404754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4F33B18E-0DAA-42A9-A8E5-2566AC760691}" type="datetimeFigureOut">
              <a:rPr lang="en-US" smtClean="0"/>
              <a:pPr/>
              <a:t>3/26/2018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450FB2CB-1C37-452E-9FEB-26963DF84357}"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1444482291"/>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4F33B18E-0DAA-42A9-A8E5-2566AC760691}" type="datetimeFigureOut">
              <a:rPr lang="en-US" smtClean="0"/>
              <a:pPr/>
              <a:t>3/26/2018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450FB2CB-1C37-452E-9FEB-26963DF84357}" type="slidenum">
              <a:rPr lang="en-US" smtClean="0"/>
              <a:pPr/>
              <a:t>‹#›</a:t>
            </a:fld>
            <a:endParaRPr lang="en-US"/>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58902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4F33B18E-0DAA-42A9-A8E5-2566AC760691}" type="datetimeFigureOut">
              <a:rPr lang="en-US" smtClean="0"/>
              <a:pPr/>
              <a:t>3/26/2018</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450FB2CB-1C37-452E-9FEB-26963DF84357}"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 xmlns:p14="http://schemas.microsoft.com/office/powerpoint/2010/main" val="37512637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n.org/en/sections/history-united-nations-charter/1941-atlantic-chart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eb.worldbank.org/WBSITE/EXTERNAL/EXTABOUTUS/EXTARCHIVES/0,,contentMDK:21826676~pagePK:36726~piPK:437378~theSitePK:29506,00.html" TargetMode="External"/><Relationship Id="rId2" Type="http://schemas.openxmlformats.org/officeDocument/2006/relationships/hyperlink" Target="http://www.un.org/en/sections/history-united-nations-charter/1944-1945-dumbarton-oaks-and-yalta/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militaryhistory.about.com/od/worldwarii/p/yalta.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org/en/sections/history-united-nations-charter/1945-san-francisco-conference/" TargetMode="External"/><Relationship Id="rId2" Type="http://schemas.openxmlformats.org/officeDocument/2006/relationships/hyperlink" Target="http://www.un.org/en/sections/about-un/overview/index.html" TargetMode="External"/><Relationship Id="rId1" Type="http://schemas.openxmlformats.org/officeDocument/2006/relationships/slideLayout" Target="../slideLayouts/slideLayout2.xml"/><Relationship Id="rId4" Type="http://schemas.openxmlformats.org/officeDocument/2006/relationships/hyperlink" Target="http://www.un.org/en/events/unda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F_Q5YDVRhY" TargetMode="External"/><Relationship Id="rId2" Type="http://schemas.openxmlformats.org/officeDocument/2006/relationships/hyperlink" Target="https://www.youtube.com/watch?v=ZBx_6qWNVEk" TargetMode="External"/><Relationship Id="rId1" Type="http://schemas.openxmlformats.org/officeDocument/2006/relationships/slideLayout" Target="../slideLayouts/slideLayout2.xml"/><Relationship Id="rId5" Type="http://schemas.openxmlformats.org/officeDocument/2006/relationships/hyperlink" Target="http://manhattanprojectvoices.org/" TargetMode="External"/><Relationship Id="rId4" Type="http://schemas.openxmlformats.org/officeDocument/2006/relationships/hyperlink" Target="http://www.amnh.org/exhibitions/past-exhibitions/einstein/peace-and-war/the-manhattan-project"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atomicarchive.com/Photos/Tinian/image2.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com/topics/world-war-ii/v-j-day" TargetMode="External"/><Relationship Id="rId2" Type="http://schemas.openxmlformats.org/officeDocument/2006/relationships/hyperlink" Target="http://www.nationalww2museum.org/learn/education/for-students/ww2-history/at-a-glance/v-j-day.html?referrer=https://www.googl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heatlantic.com/photo/pages/ww2/" TargetMode="External"/><Relationship Id="rId2" Type="http://schemas.openxmlformats.org/officeDocument/2006/relationships/hyperlink" Target="https://www.youtube.com/watch?v=IpemHm5A6-0" TargetMode="External"/><Relationship Id="rId1" Type="http://schemas.openxmlformats.org/officeDocument/2006/relationships/slideLayout" Target="../slideLayouts/slideLayout2.xml"/><Relationship Id="rId4" Type="http://schemas.openxmlformats.org/officeDocument/2006/relationships/hyperlink" Target="http://www.militaryeducation.org/10-bloodiest-battles-of-world-war-i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DZs442oqx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a8fqGpHgsk"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wm.org.uk/history/what-you-need-to-know-about-ve-day"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time.com/3839303/v-e-day-celebr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jewishvirtuallibrary.org/list-of-major-nazi-concentration-camp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EIO9oThSg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heatlantic.com/photo/2011/10/world-war-ii-the-fall-of-imperial-japan/100175/"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II ENDS</a:t>
            </a:r>
            <a:endParaRPr lang="en-US" dirty="0"/>
          </a:p>
        </p:txBody>
      </p:sp>
      <p:sp>
        <p:nvSpPr>
          <p:cNvPr id="3" name="Subtitle 2"/>
          <p:cNvSpPr>
            <a:spLocks noGrp="1"/>
          </p:cNvSpPr>
          <p:nvPr>
            <p:ph type="subTitle" idx="1"/>
          </p:nvPr>
        </p:nvSpPr>
        <p:spPr>
          <a:xfrm>
            <a:off x="1661284" y="5979197"/>
            <a:ext cx="6949316" cy="742279"/>
          </a:xfrm>
        </p:spPr>
        <p:txBody>
          <a:bodyPr>
            <a:normAutofit/>
          </a:bodyPr>
          <a:lstStyle/>
          <a:p>
            <a:r>
              <a:rPr lang="en-US" dirty="0" smtClean="0"/>
              <a:t>20.  Atomic Bomb     </a:t>
            </a:r>
            <a:r>
              <a:rPr lang="en-US" dirty="0"/>
              <a:t>21.Yalta Conference 22.United Nations 23.Atlantic Charter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Atlantic charter</a:t>
            </a:r>
            <a:r>
              <a:rPr lang="en-US" dirty="0" smtClean="0"/>
              <a:t/>
            </a:r>
            <a:br>
              <a:rPr lang="en-US" dirty="0" smtClean="0"/>
            </a:br>
            <a:r>
              <a:rPr lang="en-US" sz="2800" dirty="0" smtClean="0"/>
              <a:t>August 1941</a:t>
            </a:r>
            <a:endParaRPr lang="en-US" sz="2800" dirty="0"/>
          </a:p>
        </p:txBody>
      </p:sp>
      <p:sp>
        <p:nvSpPr>
          <p:cNvPr id="3" name="Content Placeholder 2"/>
          <p:cNvSpPr>
            <a:spLocks noGrp="1"/>
          </p:cNvSpPr>
          <p:nvPr>
            <p:ph idx="1"/>
          </p:nvPr>
        </p:nvSpPr>
        <p:spPr>
          <a:xfrm>
            <a:off x="938758" y="1828800"/>
            <a:ext cx="7976642" cy="4800600"/>
          </a:xfrm>
        </p:spPr>
        <p:txBody>
          <a:bodyPr>
            <a:normAutofit fontScale="92500" lnSpcReduction="20000"/>
          </a:bodyPr>
          <a:lstStyle/>
          <a:p>
            <a:pPr lvl="0"/>
            <a:r>
              <a:rPr lang="en-US" u="sng" dirty="0" smtClean="0"/>
              <a:t>Atlantic Charter</a:t>
            </a:r>
            <a:r>
              <a:rPr lang="en-US" dirty="0" smtClean="0"/>
              <a:t> </a:t>
            </a:r>
            <a:r>
              <a:rPr lang="en-US" dirty="0" smtClean="0"/>
              <a:t>– becomes the </a:t>
            </a:r>
            <a:r>
              <a:rPr lang="en-US" dirty="0" smtClean="0"/>
              <a:t>foundation of </a:t>
            </a:r>
            <a:r>
              <a:rPr lang="en-US" dirty="0" smtClean="0">
                <a:hlinkClick r:id="rId2"/>
              </a:rPr>
              <a:t>United Nations Charter</a:t>
            </a:r>
            <a:endParaRPr lang="en-US" dirty="0" smtClean="0"/>
          </a:p>
          <a:p>
            <a:pPr lvl="0"/>
            <a:r>
              <a:rPr lang="en-US" u="sng" dirty="0" smtClean="0"/>
              <a:t>“Common Principles” or Goals</a:t>
            </a:r>
            <a:r>
              <a:rPr lang="en-US" dirty="0" smtClean="0"/>
              <a:t>: </a:t>
            </a:r>
          </a:p>
          <a:p>
            <a:pPr marL="457200" indent="-457200">
              <a:buFont typeface="+mj-lt"/>
              <a:buAutoNum type="arabicPeriod"/>
            </a:pPr>
            <a:r>
              <a:rPr lang="en-US" dirty="0" smtClean="0"/>
              <a:t>Neither the United States nor United Kingdom sought territorial gains as a result of the war.</a:t>
            </a:r>
          </a:p>
          <a:p>
            <a:pPr marL="457200" indent="-457200">
              <a:buFont typeface="+mj-lt"/>
              <a:buAutoNum type="arabicPeriod"/>
            </a:pPr>
            <a:r>
              <a:rPr lang="en-US" dirty="0" smtClean="0"/>
              <a:t>Any territorial changes would be made with the freely expressed wishes of the peoples concerned.</a:t>
            </a:r>
          </a:p>
          <a:p>
            <a:pPr marL="457200" indent="-457200">
              <a:buFont typeface="+mj-lt"/>
              <a:buAutoNum type="arabicPeriod"/>
            </a:pPr>
            <a:r>
              <a:rPr lang="en-US" u="sng" dirty="0" smtClean="0"/>
              <a:t>Free Elections</a:t>
            </a:r>
            <a:r>
              <a:rPr lang="en-US" dirty="0" smtClean="0"/>
              <a:t> - All peoples were to have the right to self-determination and self-government.</a:t>
            </a:r>
          </a:p>
          <a:p>
            <a:pPr marL="457200" indent="-457200">
              <a:buFont typeface="+mj-lt"/>
              <a:buAutoNum type="arabicPeriod"/>
            </a:pPr>
            <a:r>
              <a:rPr lang="en-US" u="sng" dirty="0" smtClean="0"/>
              <a:t>Free Trade </a:t>
            </a:r>
            <a:r>
              <a:rPr lang="en-US" dirty="0" smtClean="0"/>
              <a:t>- Trade barriers were be lowered</a:t>
            </a:r>
          </a:p>
          <a:p>
            <a:pPr marL="457200" indent="-457200">
              <a:buFont typeface="+mj-lt"/>
              <a:buAutoNum type="arabicPeriod"/>
            </a:pPr>
            <a:r>
              <a:rPr lang="en-US" u="sng" dirty="0" smtClean="0"/>
              <a:t>Cooperate to improve other nations </a:t>
            </a:r>
            <a:r>
              <a:rPr lang="en-US" dirty="0" smtClean="0"/>
              <a:t>- global economic cooperation &amp; social welfare were to be encouraged</a:t>
            </a:r>
          </a:p>
          <a:p>
            <a:pPr marL="457200" indent="-457200">
              <a:buFont typeface="+mj-lt"/>
              <a:buAutoNum type="arabicPeriod"/>
            </a:pPr>
            <a:r>
              <a:rPr lang="en-US" dirty="0" smtClean="0"/>
              <a:t>People were to have a </a:t>
            </a:r>
            <a:r>
              <a:rPr lang="en-US" u="sng" dirty="0" smtClean="0"/>
              <a:t>freedom from want and fear</a:t>
            </a:r>
            <a:r>
              <a:rPr lang="en-US" dirty="0" smtClean="0"/>
              <a:t>.</a:t>
            </a:r>
          </a:p>
          <a:p>
            <a:pPr marL="457200" lvl="0" indent="-457200">
              <a:buFont typeface="+mj-lt"/>
              <a:buAutoNum type="arabicPeriod"/>
            </a:pPr>
            <a:r>
              <a:rPr lang="en-US" dirty="0" smtClean="0"/>
              <a:t>Nations were to have the </a:t>
            </a:r>
            <a:r>
              <a:rPr lang="en-US" u="sng" dirty="0" smtClean="0"/>
              <a:t>Freedom of the Seas</a:t>
            </a:r>
          </a:p>
          <a:p>
            <a:pPr marL="457200" indent="-457200">
              <a:buFont typeface="+mj-lt"/>
              <a:buAutoNum type="arabicPeriod"/>
            </a:pPr>
            <a:r>
              <a:rPr lang="en-US" dirty="0" smtClean="0"/>
              <a:t>Aggressor nations were to be disarmed after the war.</a:t>
            </a:r>
          </a:p>
          <a:p>
            <a:pPr marL="457200" lvl="0" indent="-457200">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 – </a:t>
            </a:r>
            <a:r>
              <a:rPr lang="en-US" sz="4000" dirty="0" smtClean="0"/>
              <a:t>world order</a:t>
            </a:r>
            <a:endParaRPr lang="en-US" sz="4000" dirty="0"/>
          </a:p>
        </p:txBody>
      </p:sp>
      <p:sp>
        <p:nvSpPr>
          <p:cNvPr id="3" name="Content Placeholder 2"/>
          <p:cNvSpPr>
            <a:spLocks noGrp="1"/>
          </p:cNvSpPr>
          <p:nvPr>
            <p:ph idx="1"/>
          </p:nvPr>
        </p:nvSpPr>
        <p:spPr>
          <a:xfrm>
            <a:off x="914400" y="1600200"/>
            <a:ext cx="8001000" cy="5257800"/>
          </a:xfrm>
        </p:spPr>
        <p:txBody>
          <a:bodyPr>
            <a:normAutofit/>
          </a:bodyPr>
          <a:lstStyle/>
          <a:p>
            <a:pPr lvl="0"/>
            <a:r>
              <a:rPr lang="en-US" sz="2800" b="1" u="sng" dirty="0" smtClean="0">
                <a:hlinkClick r:id="rId2"/>
              </a:rPr>
              <a:t>Dumbarton Oaks Conference</a:t>
            </a:r>
            <a:r>
              <a:rPr lang="en-US" sz="2800" u="sng" dirty="0" smtClean="0">
                <a:hlinkClick r:id="rId2"/>
              </a:rPr>
              <a:t> </a:t>
            </a:r>
            <a:r>
              <a:rPr lang="en-US" sz="2800" dirty="0" smtClean="0"/>
              <a:t>–  </a:t>
            </a:r>
            <a:br>
              <a:rPr lang="en-US" sz="2800" dirty="0" smtClean="0"/>
            </a:br>
            <a:r>
              <a:rPr lang="en-US" dirty="0" smtClean="0"/>
              <a:t>(August – Oct. 1944, Georgetown neighborhood of Washington, DC)</a:t>
            </a:r>
          </a:p>
          <a:p>
            <a:pPr marL="347663" lvl="1" indent="-225425" defTabSz="682625"/>
            <a:r>
              <a:rPr lang="en-US" dirty="0" smtClean="0"/>
              <a:t>Discussed the United Nations, specifically who would be invited to join, and the formation of the UN Security Council</a:t>
            </a:r>
          </a:p>
          <a:p>
            <a:pPr marL="347663" lvl="1" indent="-225425" defTabSz="682625"/>
            <a:r>
              <a:rPr lang="en-US" dirty="0" smtClean="0"/>
              <a:t>Proposals worked out by the representatives of China, the Soviet Union, the United Kingdom and the United States </a:t>
            </a:r>
          </a:p>
          <a:p>
            <a:pPr marL="347663" lvl="1" indent="-225425" defTabSz="682625"/>
            <a:r>
              <a:rPr lang="en-US" dirty="0" smtClean="0"/>
              <a:t>discussions would continue at the Yalta conference</a:t>
            </a:r>
          </a:p>
          <a:p>
            <a:pPr lvl="0"/>
            <a:r>
              <a:rPr lang="en-US" sz="2600" b="1" u="sng" dirty="0" err="1" smtClean="0">
                <a:hlinkClick r:id="rId3"/>
              </a:rPr>
              <a:t>Bretton</a:t>
            </a:r>
            <a:r>
              <a:rPr lang="en-US" sz="2600" b="1" u="sng" dirty="0" smtClean="0">
                <a:hlinkClick r:id="rId3"/>
              </a:rPr>
              <a:t> Woods Conference</a:t>
            </a:r>
            <a:r>
              <a:rPr lang="en-US" sz="2600" dirty="0" smtClean="0">
                <a:hlinkClick r:id="rId3"/>
              </a:rPr>
              <a:t> </a:t>
            </a:r>
            <a:r>
              <a:rPr lang="en-US" sz="2600" dirty="0" smtClean="0"/>
              <a:t/>
            </a:r>
            <a:br>
              <a:rPr lang="en-US" sz="2600" dirty="0" smtClean="0"/>
            </a:br>
            <a:r>
              <a:rPr lang="en-US" dirty="0" smtClean="0"/>
              <a:t>(1944, New Hampshire) </a:t>
            </a:r>
          </a:p>
          <a:p>
            <a:pPr marL="350838" lvl="1"/>
            <a:r>
              <a:rPr lang="en-US" dirty="0" smtClean="0"/>
              <a:t>Big Three:  Churchill, FDR, Stalin</a:t>
            </a:r>
          </a:p>
          <a:p>
            <a:pPr marL="350838" lvl="1"/>
            <a:r>
              <a:rPr lang="en-US" dirty="0" smtClean="0"/>
              <a:t>Agreement leads to economic dominance by the United States and free trade.</a:t>
            </a:r>
          </a:p>
          <a:p>
            <a:pPr marL="350838" lvl="1"/>
            <a:r>
              <a:rPr lang="en-US" dirty="0" smtClean="0"/>
              <a:t>US dollar replaces the British pound (international trade)</a:t>
            </a:r>
          </a:p>
          <a:p>
            <a:pPr marL="350838" lvl="1"/>
            <a:r>
              <a:rPr lang="en-US" dirty="0" smtClean="0"/>
              <a:t>World Bank and International Monetary Fund established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Yalta conference</a:t>
            </a:r>
            <a:r>
              <a:rPr lang="en-US" dirty="0" smtClean="0"/>
              <a:t/>
            </a:r>
            <a:br>
              <a:rPr lang="en-US" dirty="0" smtClean="0"/>
            </a:br>
            <a:r>
              <a:rPr lang="en-US" sz="2400" dirty="0" smtClean="0">
                <a:hlinkClick r:id="rId3"/>
              </a:rPr>
              <a:t>February 1945</a:t>
            </a:r>
            <a:endParaRPr lang="en-US" sz="2400" dirty="0"/>
          </a:p>
        </p:txBody>
      </p:sp>
      <p:sp>
        <p:nvSpPr>
          <p:cNvPr id="3" name="Content Placeholder 2"/>
          <p:cNvSpPr>
            <a:spLocks noGrp="1"/>
          </p:cNvSpPr>
          <p:nvPr>
            <p:ph idx="1"/>
          </p:nvPr>
        </p:nvSpPr>
        <p:spPr>
          <a:xfrm>
            <a:off x="0" y="1447800"/>
            <a:ext cx="8382000" cy="5410200"/>
          </a:xfrm>
        </p:spPr>
        <p:txBody>
          <a:bodyPr>
            <a:normAutofit fontScale="92500" lnSpcReduction="10000"/>
          </a:bodyPr>
          <a:lstStyle/>
          <a:p>
            <a:pPr lvl="0"/>
            <a:r>
              <a:rPr lang="en-US" b="1" dirty="0" smtClean="0">
                <a:solidFill>
                  <a:schemeClr val="bg1"/>
                </a:solidFill>
              </a:rPr>
              <a:t>Black Sea, Soviet Union</a:t>
            </a:r>
          </a:p>
          <a:p>
            <a:pPr lvl="0"/>
            <a:r>
              <a:rPr lang="en-US" b="1" u="sng" dirty="0" smtClean="0">
                <a:solidFill>
                  <a:schemeClr val="bg1"/>
                </a:solidFill>
              </a:rPr>
              <a:t>Big Three </a:t>
            </a:r>
            <a:r>
              <a:rPr lang="en-US" b="1" dirty="0" smtClean="0">
                <a:solidFill>
                  <a:schemeClr val="bg1"/>
                </a:solidFill>
              </a:rPr>
              <a:t>- Churchill, FDR, Stalin </a:t>
            </a:r>
          </a:p>
          <a:p>
            <a:pPr lvl="0"/>
            <a:endParaRPr lang="en-US" b="1" u="sng" dirty="0" smtClean="0">
              <a:solidFill>
                <a:schemeClr val="bg1"/>
              </a:solidFill>
            </a:endParaRPr>
          </a:p>
          <a:p>
            <a:pPr lvl="0"/>
            <a:endParaRPr lang="en-US" b="1" u="sng" dirty="0" smtClean="0">
              <a:solidFill>
                <a:schemeClr val="bg1"/>
              </a:solidFill>
            </a:endParaRPr>
          </a:p>
          <a:p>
            <a:pPr lvl="0"/>
            <a:r>
              <a:rPr lang="en-US" b="1" u="sng" dirty="0" smtClean="0">
                <a:solidFill>
                  <a:srgbClr val="FFC000"/>
                </a:solidFill>
              </a:rPr>
              <a:t>Goals</a:t>
            </a:r>
            <a:r>
              <a:rPr lang="en-US" b="1" dirty="0" smtClean="0">
                <a:solidFill>
                  <a:srgbClr val="FFC000"/>
                </a:solidFill>
              </a:rPr>
              <a:t>:  Post War agenda</a:t>
            </a:r>
          </a:p>
          <a:p>
            <a:pPr lvl="0"/>
            <a:r>
              <a:rPr lang="en-US" b="1" u="sng" dirty="0" smtClean="0">
                <a:solidFill>
                  <a:srgbClr val="FFC000"/>
                </a:solidFill>
              </a:rPr>
              <a:t>Germany</a:t>
            </a:r>
            <a:r>
              <a:rPr lang="en-US" b="1" dirty="0" smtClean="0">
                <a:solidFill>
                  <a:srgbClr val="FFC000"/>
                </a:solidFill>
              </a:rPr>
              <a:t> would be divided into 4 zones of occupation; Great Britain, US, France, Union of Soviet Socialist Republics (USSR)</a:t>
            </a:r>
          </a:p>
          <a:p>
            <a:pPr lvl="0"/>
            <a:r>
              <a:rPr lang="en-US" b="1" u="sng" dirty="0" smtClean="0">
                <a:solidFill>
                  <a:srgbClr val="FFC000"/>
                </a:solidFill>
              </a:rPr>
              <a:t>Free Elections </a:t>
            </a:r>
            <a:r>
              <a:rPr lang="en-US" b="1" dirty="0" smtClean="0">
                <a:solidFill>
                  <a:srgbClr val="FFC000"/>
                </a:solidFill>
              </a:rPr>
              <a:t>- Soviets agreed to free elections in Poland and Eastern European countries in general</a:t>
            </a:r>
          </a:p>
          <a:p>
            <a:r>
              <a:rPr lang="en-US" b="1" dirty="0" smtClean="0">
                <a:solidFill>
                  <a:srgbClr val="FFC000"/>
                </a:solidFill>
              </a:rPr>
              <a:t>War Reparations from Germany</a:t>
            </a:r>
          </a:p>
          <a:p>
            <a:pPr lvl="0"/>
            <a:r>
              <a:rPr lang="en-US" b="1" dirty="0" smtClean="0">
                <a:solidFill>
                  <a:srgbClr val="FFC000"/>
                </a:solidFill>
              </a:rPr>
              <a:t>Soviet control of islands in the Pacific (Sakhalin and Kurile) and some economic control in Manchuria</a:t>
            </a:r>
          </a:p>
          <a:p>
            <a:r>
              <a:rPr lang="en-US" b="1" dirty="0" smtClean="0">
                <a:solidFill>
                  <a:srgbClr val="FFC000"/>
                </a:solidFill>
              </a:rPr>
              <a:t>Soviet Union agrees to enter the war against Japan (Aug. 8, 1945)</a:t>
            </a:r>
          </a:p>
          <a:p>
            <a:pPr lvl="0"/>
            <a:r>
              <a:rPr lang="en-US" b="1" dirty="0" smtClean="0">
                <a:solidFill>
                  <a:srgbClr val="FFC000"/>
                </a:solidFill>
              </a:rPr>
              <a:t>Establish an organizational meeting of the United Nations on April 25, 1945</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United nations</a:t>
            </a:r>
            <a:endParaRPr lang="en-US" dirty="0">
              <a:solidFill>
                <a:srgbClr val="0070C0"/>
              </a:solidFill>
            </a:endParaRPr>
          </a:p>
        </p:txBody>
      </p:sp>
      <p:sp>
        <p:nvSpPr>
          <p:cNvPr id="3" name="Content Placeholder 2"/>
          <p:cNvSpPr>
            <a:spLocks noGrp="1"/>
          </p:cNvSpPr>
          <p:nvPr>
            <p:ph idx="1"/>
          </p:nvPr>
        </p:nvSpPr>
        <p:spPr>
          <a:xfrm>
            <a:off x="685800" y="1676400"/>
            <a:ext cx="8229600" cy="5181600"/>
          </a:xfrm>
        </p:spPr>
        <p:txBody>
          <a:bodyPr>
            <a:normAutofit/>
          </a:bodyPr>
          <a:lstStyle/>
          <a:p>
            <a:pPr lvl="0"/>
            <a:r>
              <a:rPr lang="en-US" b="1" dirty="0" smtClean="0"/>
              <a:t>An international organization that began as 50 nations and grew to 193 member nations.  It’s goals are established in the founding </a:t>
            </a:r>
            <a:r>
              <a:rPr lang="en-US" b="1" dirty="0" smtClean="0">
                <a:hlinkClick r:id="rId2"/>
              </a:rPr>
              <a:t>Charter</a:t>
            </a:r>
            <a:endParaRPr lang="en-US" b="1" dirty="0" smtClean="0"/>
          </a:p>
          <a:p>
            <a:pPr lvl="0"/>
            <a:endParaRPr lang="en-US" b="1" dirty="0" smtClean="0"/>
          </a:p>
          <a:p>
            <a:pPr lvl="0"/>
            <a:r>
              <a:rPr lang="en-US" b="1" dirty="0" smtClean="0"/>
              <a:t>April1945 </a:t>
            </a:r>
            <a:r>
              <a:rPr lang="en-US" dirty="0" smtClean="0"/>
              <a:t>– The United Nations on International Organization: 50 nations came together to form the United Nations in </a:t>
            </a:r>
            <a:r>
              <a:rPr lang="en-US" dirty="0" smtClean="0">
                <a:hlinkClick r:id="rId3"/>
              </a:rPr>
              <a:t>San Francisco </a:t>
            </a:r>
            <a:r>
              <a:rPr lang="en-US" dirty="0" smtClean="0"/>
              <a:t>where UN Charter written </a:t>
            </a:r>
          </a:p>
          <a:p>
            <a:pPr lvl="0"/>
            <a:endParaRPr lang="en-US" b="1" dirty="0" smtClean="0"/>
          </a:p>
          <a:p>
            <a:pPr lvl="0"/>
            <a:r>
              <a:rPr lang="en-US" b="1" dirty="0" smtClean="0"/>
              <a:t>October 24, 1945 - </a:t>
            </a:r>
            <a:r>
              <a:rPr lang="en-US" dirty="0" smtClean="0"/>
              <a:t>United Nations officially came into existence</a:t>
            </a:r>
          </a:p>
          <a:p>
            <a:pPr lvl="0"/>
            <a:r>
              <a:rPr lang="en-US" dirty="0" smtClean="0"/>
              <a:t>Charter had been ratified by China, France, the Soviet Union, the United Kingdom, the United States and by a majority of other signatories. </a:t>
            </a:r>
          </a:p>
          <a:p>
            <a:pPr lvl="0"/>
            <a:r>
              <a:rPr lang="en-US" u="sng" dirty="0" smtClean="0">
                <a:hlinkClick r:id="rId4"/>
              </a:rPr>
              <a:t>United Nations Day</a:t>
            </a:r>
            <a:r>
              <a:rPr lang="en-US" dirty="0" smtClean="0"/>
              <a:t> is celebrated on 24 October each year.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Potsdam conference</a:t>
            </a:r>
            <a:br>
              <a:rPr lang="en-US" dirty="0" smtClean="0"/>
            </a:br>
            <a:endParaRPr lang="en-US" dirty="0"/>
          </a:p>
        </p:txBody>
      </p:sp>
      <p:sp>
        <p:nvSpPr>
          <p:cNvPr id="3" name="Content Placeholder 2"/>
          <p:cNvSpPr>
            <a:spLocks noGrp="1"/>
          </p:cNvSpPr>
          <p:nvPr>
            <p:ph idx="1"/>
          </p:nvPr>
        </p:nvSpPr>
        <p:spPr>
          <a:xfrm>
            <a:off x="762000" y="1600200"/>
            <a:ext cx="8153400" cy="5105400"/>
          </a:xfrm>
        </p:spPr>
        <p:txBody>
          <a:bodyPr>
            <a:noAutofit/>
          </a:bodyPr>
          <a:lstStyle/>
          <a:p>
            <a:r>
              <a:rPr lang="en-US" sz="2400" b="1" dirty="0" smtClean="0"/>
              <a:t>FDR dies April 12, 1945	</a:t>
            </a:r>
          </a:p>
          <a:p>
            <a:r>
              <a:rPr lang="en-US" sz="2400" b="1" dirty="0" smtClean="0"/>
              <a:t>Harry S. Truman becomes President.</a:t>
            </a:r>
            <a:endParaRPr lang="en-US" sz="2400" dirty="0" smtClean="0"/>
          </a:p>
          <a:p>
            <a:r>
              <a:rPr lang="en-US" sz="2400" dirty="0" smtClean="0"/>
              <a:t> </a:t>
            </a:r>
            <a:r>
              <a:rPr lang="en-US" sz="2400" b="1" dirty="0" smtClean="0"/>
              <a:t>Potsdam Conference</a:t>
            </a:r>
            <a:r>
              <a:rPr lang="en-US" sz="2400" dirty="0" smtClean="0"/>
              <a:t> (1945, Germany)</a:t>
            </a:r>
          </a:p>
          <a:p>
            <a:pPr lvl="1"/>
            <a:r>
              <a:rPr lang="en-US" sz="2400" dirty="0" smtClean="0"/>
              <a:t>PM Clement Attlee </a:t>
            </a:r>
            <a:r>
              <a:rPr lang="en-US" sz="2000" dirty="0" smtClean="0"/>
              <a:t>(Prime Minister Churchill’s replacement)</a:t>
            </a:r>
          </a:p>
          <a:p>
            <a:pPr lvl="1"/>
            <a:r>
              <a:rPr lang="en-US" sz="2400" dirty="0" smtClean="0"/>
              <a:t>Truman</a:t>
            </a:r>
          </a:p>
          <a:p>
            <a:pPr lvl="1"/>
            <a:r>
              <a:rPr lang="en-US" sz="2400" dirty="0" smtClean="0"/>
              <a:t>Stalin</a:t>
            </a:r>
          </a:p>
          <a:p>
            <a:pPr marL="228600" lvl="1">
              <a:buNone/>
            </a:pPr>
            <a:r>
              <a:rPr lang="en-US" sz="2400" b="1" u="sng" dirty="0" smtClean="0"/>
              <a:t>Goals</a:t>
            </a:r>
            <a:r>
              <a:rPr lang="en-US" sz="2400" b="1" dirty="0" smtClean="0"/>
              <a:t>:  </a:t>
            </a:r>
          </a:p>
          <a:p>
            <a:pPr lvl="0"/>
            <a:r>
              <a:rPr lang="en-US" sz="2400" dirty="0" smtClean="0"/>
              <a:t>demand unconditional surrender of Japan</a:t>
            </a:r>
          </a:p>
          <a:p>
            <a:pPr lvl="0"/>
            <a:r>
              <a:rPr lang="en-US" sz="2400" dirty="0" smtClean="0"/>
              <a:t>Hold war crime trials of Nazi leaders  </a:t>
            </a:r>
            <a:br>
              <a:rPr lang="en-US" sz="2400" dirty="0" smtClean="0"/>
            </a:br>
            <a:r>
              <a:rPr lang="en-US" sz="2400" dirty="0" smtClean="0"/>
              <a:t>(Nuremburg Trials 1945-1946) </a:t>
            </a:r>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370215"/>
          </a:xfrm>
        </p:spPr>
        <p:txBody>
          <a:bodyPr>
            <a:normAutofit fontScale="90000"/>
          </a:bodyPr>
          <a:lstStyle/>
          <a:p>
            <a:r>
              <a:rPr lang="en-US" dirty="0" smtClean="0">
                <a:solidFill>
                  <a:srgbClr val="0070C0"/>
                </a:solidFill>
              </a:rPr>
              <a:t>Atomic bomb</a:t>
            </a:r>
            <a:br>
              <a:rPr lang="en-US" dirty="0" smtClean="0">
                <a:solidFill>
                  <a:srgbClr val="0070C0"/>
                </a:solidFill>
              </a:rPr>
            </a:br>
            <a:r>
              <a:rPr lang="en-US" dirty="0" smtClean="0">
                <a:solidFill>
                  <a:srgbClr val="0070C0"/>
                </a:solidFill>
              </a:rPr>
              <a:t>Manhattan project</a:t>
            </a:r>
            <a:endParaRPr lang="en-US" dirty="0">
              <a:solidFill>
                <a:srgbClr val="0070C0"/>
              </a:solidFill>
            </a:endParaRPr>
          </a:p>
        </p:txBody>
      </p:sp>
      <p:sp>
        <p:nvSpPr>
          <p:cNvPr id="3" name="Content Placeholder 2"/>
          <p:cNvSpPr>
            <a:spLocks noGrp="1"/>
          </p:cNvSpPr>
          <p:nvPr>
            <p:ph idx="1"/>
          </p:nvPr>
        </p:nvSpPr>
        <p:spPr>
          <a:xfrm>
            <a:off x="609600" y="1828800"/>
            <a:ext cx="6019800" cy="5029200"/>
          </a:xfrm>
        </p:spPr>
        <p:txBody>
          <a:bodyPr>
            <a:normAutofit/>
          </a:bodyPr>
          <a:lstStyle/>
          <a:p>
            <a:pPr lvl="0" algn="ctr">
              <a:buNone/>
            </a:pPr>
            <a:r>
              <a:rPr lang="en-US" b="1" dirty="0" smtClean="0"/>
              <a:t>Franklin </a:t>
            </a:r>
            <a:r>
              <a:rPr lang="en-US" b="1" dirty="0"/>
              <a:t>Delano Roosevelt dies - April 12, 1945 </a:t>
            </a:r>
            <a:r>
              <a:rPr lang="en-US" b="1" dirty="0" smtClean="0"/>
              <a:t/>
            </a:r>
            <a:br>
              <a:rPr lang="en-US" b="1" dirty="0" smtClean="0"/>
            </a:br>
            <a:r>
              <a:rPr lang="en-US" dirty="0" smtClean="0"/>
              <a:t>[</a:t>
            </a:r>
            <a:r>
              <a:rPr lang="en-US" dirty="0"/>
              <a:t>FDR won the Election of 1944 - 4th term)</a:t>
            </a:r>
          </a:p>
          <a:p>
            <a:pPr lvl="0"/>
            <a:r>
              <a:rPr lang="en-US" b="1" dirty="0"/>
              <a:t>Harry Truman </a:t>
            </a:r>
            <a:r>
              <a:rPr lang="en-US" dirty="0"/>
              <a:t>is his successor </a:t>
            </a:r>
            <a:r>
              <a:rPr lang="en-US" dirty="0" smtClean="0"/>
              <a:t>&amp; </a:t>
            </a:r>
            <a:r>
              <a:rPr lang="en-US" dirty="0"/>
              <a:t>becomes President</a:t>
            </a:r>
          </a:p>
          <a:p>
            <a:pPr lvl="0"/>
            <a:r>
              <a:rPr lang="en-US" dirty="0"/>
              <a:t>Secretary of War Stimson revealed the Manhattan Project to </a:t>
            </a:r>
            <a:r>
              <a:rPr lang="en-US" dirty="0" smtClean="0"/>
              <a:t>Truman</a:t>
            </a:r>
          </a:p>
          <a:p>
            <a:pPr lvl="0"/>
            <a:r>
              <a:rPr lang="en-US" b="1" u="sng" dirty="0" smtClean="0"/>
              <a:t>Manhattan </a:t>
            </a:r>
            <a:r>
              <a:rPr lang="en-US" b="1" u="sng" dirty="0"/>
              <a:t>Project</a:t>
            </a:r>
            <a:r>
              <a:rPr lang="en-US" dirty="0"/>
              <a:t> - US secretly developed an atomic </a:t>
            </a:r>
            <a:r>
              <a:rPr lang="en-US" dirty="0" smtClean="0"/>
              <a:t>bomb</a:t>
            </a:r>
          </a:p>
          <a:p>
            <a:pPr lvl="0"/>
            <a:r>
              <a:rPr lang="en-US" b="1" dirty="0" smtClean="0"/>
              <a:t>Test Atomic Bomb </a:t>
            </a:r>
            <a:r>
              <a:rPr lang="en-US" dirty="0" smtClean="0"/>
              <a:t>- 1945</a:t>
            </a:r>
            <a:r>
              <a:rPr lang="en-US" dirty="0"/>
              <a:t>, </a:t>
            </a:r>
            <a:r>
              <a:rPr lang="en-US" dirty="0" smtClean="0"/>
              <a:t/>
            </a:r>
            <a:br>
              <a:rPr lang="en-US" dirty="0" smtClean="0"/>
            </a:br>
            <a:r>
              <a:rPr lang="en-US" dirty="0" smtClean="0"/>
              <a:t>Los </a:t>
            </a:r>
            <a:r>
              <a:rPr lang="en-US" dirty="0"/>
              <a:t>Alamos, New Mexico </a:t>
            </a:r>
            <a:r>
              <a:rPr lang="en-US" dirty="0" smtClean="0"/>
              <a:t>– </a:t>
            </a:r>
            <a:br>
              <a:rPr lang="en-US" dirty="0" smtClean="0"/>
            </a:br>
            <a:r>
              <a:rPr lang="en-US" dirty="0" smtClean="0"/>
              <a:t>US </a:t>
            </a:r>
            <a:r>
              <a:rPr lang="en-US" dirty="0"/>
              <a:t>successfully tests the </a:t>
            </a:r>
            <a:r>
              <a:rPr lang="en-US" dirty="0" smtClean="0"/>
              <a:t>bomb</a:t>
            </a:r>
          </a:p>
        </p:txBody>
      </p:sp>
      <p:pic>
        <p:nvPicPr>
          <p:cNvPr id="9218" name="Picture 2" descr="Image result for FDR"/>
          <p:cNvPicPr>
            <a:picLocks noChangeAspect="1" noChangeArrowheads="1"/>
          </p:cNvPicPr>
          <p:nvPr/>
        </p:nvPicPr>
        <p:blipFill>
          <a:blip r:embed="rId2" cstate="print"/>
          <a:srcRect/>
          <a:stretch>
            <a:fillRect/>
          </a:stretch>
        </p:blipFill>
        <p:spPr bwMode="auto">
          <a:xfrm>
            <a:off x="5562600" y="4707661"/>
            <a:ext cx="3581400" cy="2150339"/>
          </a:xfrm>
          <a:prstGeom prst="rect">
            <a:avLst/>
          </a:prstGeom>
          <a:noFill/>
        </p:spPr>
      </p:pic>
      <p:pic>
        <p:nvPicPr>
          <p:cNvPr id="9220" name="Picture 4" descr="Image result for harry s truman"/>
          <p:cNvPicPr>
            <a:picLocks noChangeAspect="1" noChangeArrowheads="1"/>
          </p:cNvPicPr>
          <p:nvPr/>
        </p:nvPicPr>
        <p:blipFill>
          <a:blip r:embed="rId3" cstate="print"/>
          <a:srcRect/>
          <a:stretch>
            <a:fillRect/>
          </a:stretch>
        </p:blipFill>
        <p:spPr bwMode="auto">
          <a:xfrm>
            <a:off x="7048500" y="1600200"/>
            <a:ext cx="2095500" cy="3048001"/>
          </a:xfrm>
          <a:prstGeom prst="rect">
            <a:avLst/>
          </a:prstGeom>
          <a:noFill/>
        </p:spPr>
      </p:pic>
    </p:spTree>
    <p:extLst>
      <p:ext uri="{BB962C8B-B14F-4D97-AF65-F5344CB8AC3E}">
        <p14:creationId xmlns="" xmlns:p14="http://schemas.microsoft.com/office/powerpoint/2010/main" val="1026598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Atomic bomb</a:t>
            </a:r>
            <a:br>
              <a:rPr lang="en-US" dirty="0" smtClean="0">
                <a:solidFill>
                  <a:srgbClr val="0070C0"/>
                </a:solidFill>
              </a:rPr>
            </a:br>
            <a:r>
              <a:rPr lang="en-US" dirty="0" smtClean="0">
                <a:solidFill>
                  <a:srgbClr val="0070C0"/>
                </a:solidFill>
              </a:rPr>
              <a:t>Manhattan project</a:t>
            </a:r>
            <a:endParaRPr lang="en-US" dirty="0"/>
          </a:p>
        </p:txBody>
      </p:sp>
      <p:sp>
        <p:nvSpPr>
          <p:cNvPr id="3" name="Content Placeholder 2"/>
          <p:cNvSpPr>
            <a:spLocks noGrp="1"/>
          </p:cNvSpPr>
          <p:nvPr>
            <p:ph idx="1"/>
          </p:nvPr>
        </p:nvSpPr>
        <p:spPr>
          <a:xfrm>
            <a:off x="685800" y="2438400"/>
            <a:ext cx="8229600" cy="4191000"/>
          </a:xfrm>
        </p:spPr>
        <p:txBody>
          <a:bodyPr/>
          <a:lstStyle/>
          <a:p>
            <a:pPr lvl="0"/>
            <a:r>
              <a:rPr lang="en-US" b="1" dirty="0" smtClean="0"/>
              <a:t>Video Background  (5:45):</a:t>
            </a:r>
            <a:r>
              <a:rPr lang="en-US" dirty="0" smtClean="0"/>
              <a:t> </a:t>
            </a:r>
            <a:r>
              <a:rPr lang="en-US" dirty="0" smtClean="0">
                <a:hlinkClick r:id="rId2"/>
              </a:rPr>
              <a:t>https://www.youtube.com/watch?v=ZBx_6qWNVEk</a:t>
            </a:r>
            <a:endParaRPr lang="en-US" dirty="0" smtClean="0"/>
          </a:p>
          <a:p>
            <a:pPr lvl="0"/>
            <a:r>
              <a:rPr lang="en-US" b="1" dirty="0" smtClean="0"/>
              <a:t>Video</a:t>
            </a:r>
            <a:r>
              <a:rPr lang="en-US" dirty="0" smtClean="0"/>
              <a:t>: History in Five: The Manhattan Project’s Secret Society</a:t>
            </a:r>
          </a:p>
          <a:p>
            <a:pPr lvl="0"/>
            <a:r>
              <a:rPr lang="en-US" b="1" dirty="0" smtClean="0"/>
              <a:t>Video: </a:t>
            </a:r>
            <a:r>
              <a:rPr lang="en-US" dirty="0" smtClean="0"/>
              <a:t>Science behind the bomb </a:t>
            </a:r>
            <a:r>
              <a:rPr lang="en-US" dirty="0" smtClean="0">
                <a:hlinkClick r:id="rId3"/>
              </a:rPr>
              <a:t>https://www.youtube.com/watch?v=RF_Q5YDVRhY</a:t>
            </a:r>
            <a:endParaRPr lang="en-US" dirty="0" smtClean="0"/>
          </a:p>
          <a:p>
            <a:r>
              <a:rPr lang="en-US" b="1" dirty="0" smtClean="0"/>
              <a:t>Background</a:t>
            </a:r>
            <a:r>
              <a:rPr lang="en-US" dirty="0" smtClean="0"/>
              <a:t>: </a:t>
            </a:r>
            <a:r>
              <a:rPr lang="en-US" sz="900" u="sng" dirty="0" smtClean="0">
                <a:hlinkClick r:id="rId4"/>
              </a:rPr>
              <a:t>http://www.amnh.org/exhibitions/past-exhibitions/einstein/peace-and-war/the-manhattan-project</a:t>
            </a:r>
            <a:r>
              <a:rPr lang="en-US" sz="900" dirty="0" smtClean="0"/>
              <a:t>  </a:t>
            </a:r>
          </a:p>
          <a:p>
            <a:r>
              <a:rPr lang="en-US" b="1" dirty="0" smtClean="0"/>
              <a:t>Voices of the Manhattan Project </a:t>
            </a:r>
            <a:r>
              <a:rPr lang="en-US" dirty="0" smtClean="0"/>
              <a:t>(Scientists)  </a:t>
            </a:r>
            <a:r>
              <a:rPr lang="en-US" sz="1100" u="sng" dirty="0" smtClean="0">
                <a:hlinkClick r:id="rId5"/>
              </a:rPr>
              <a:t>http://manhattanprojectvoices.org/</a:t>
            </a:r>
            <a:endParaRPr lang="en-US" sz="11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Dropping the bomb</a:t>
            </a:r>
            <a:endParaRPr lang="en-US" dirty="0">
              <a:solidFill>
                <a:srgbClr val="0070C0"/>
              </a:solidFill>
            </a:endParaRPr>
          </a:p>
        </p:txBody>
      </p:sp>
      <p:sp>
        <p:nvSpPr>
          <p:cNvPr id="3" name="Content Placeholder 2"/>
          <p:cNvSpPr>
            <a:spLocks noGrp="1"/>
          </p:cNvSpPr>
          <p:nvPr>
            <p:ph idx="1"/>
          </p:nvPr>
        </p:nvSpPr>
        <p:spPr>
          <a:xfrm>
            <a:off x="685800" y="1371600"/>
            <a:ext cx="8229600" cy="5486400"/>
          </a:xfrm>
        </p:spPr>
        <p:txBody>
          <a:bodyPr>
            <a:normAutofit/>
          </a:bodyPr>
          <a:lstStyle/>
          <a:p>
            <a:pPr lvl="0"/>
            <a:r>
              <a:rPr lang="en-US" sz="3200" b="1" u="sng" dirty="0"/>
              <a:t>Hiroshima, Japan</a:t>
            </a:r>
            <a:r>
              <a:rPr lang="en-US" sz="3200" dirty="0"/>
              <a:t> (August 6, 1945) - US dropped the 1st atomic bomb, "little boy" from the plane "Enola Gay", leveling the city and killing 70,000 immediately and 70,000 in the next 5 yrs. from radiation (population 350,000)</a:t>
            </a:r>
          </a:p>
          <a:p>
            <a:endParaRPr lang="en-US" sz="3200" dirty="0"/>
          </a:p>
          <a:p>
            <a:pPr lvl="0"/>
            <a:r>
              <a:rPr lang="en-US" sz="3200" b="1" u="sng" dirty="0"/>
              <a:t>Nagasaki, Japan</a:t>
            </a:r>
            <a:r>
              <a:rPr lang="en-US" sz="3200" dirty="0"/>
              <a:t> (August 9, 1945) - US dropped the 2nd atomic bomb, "fat boy"  from the plane "Bock's Car"  </a:t>
            </a:r>
            <a:r>
              <a:rPr lang="en-US" dirty="0"/>
              <a:t/>
            </a:r>
            <a:br>
              <a:rPr lang="en-US" dirty="0"/>
            </a:br>
            <a:r>
              <a:rPr lang="en-US" dirty="0"/>
              <a:t>Crew:  </a:t>
            </a:r>
            <a:r>
              <a:rPr lang="en-US" u="sng" dirty="0">
                <a:hlinkClick r:id="rId2"/>
              </a:rPr>
              <a:t>http://www.atomicarchive.com/Photos/Tinian/image2.shtml</a:t>
            </a:r>
            <a:endParaRPr lang="en-US" dirty="0"/>
          </a:p>
          <a:p>
            <a:endParaRPr lang="en-US" dirty="0"/>
          </a:p>
        </p:txBody>
      </p:sp>
    </p:spTree>
    <p:extLst>
      <p:ext uri="{BB962C8B-B14F-4D97-AF65-F5344CB8AC3E}">
        <p14:creationId xmlns="" xmlns:p14="http://schemas.microsoft.com/office/powerpoint/2010/main" val="523488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457200"/>
            <a:ext cx="7633742" cy="1219200"/>
          </a:xfrm>
        </p:spPr>
        <p:txBody>
          <a:bodyPr>
            <a:normAutofit fontScale="90000"/>
          </a:bodyPr>
          <a:lstStyle/>
          <a:p>
            <a:pPr algn="ctr"/>
            <a:r>
              <a:rPr lang="en-US" sz="1800" dirty="0" smtClean="0"/>
              <a:t>On August 10, 1945, the day after the detonation in Nagasaki, Japan</a:t>
            </a:r>
            <a:r>
              <a:rPr lang="en-US" dirty="0" smtClean="0"/>
              <a:t/>
            </a:r>
            <a:br>
              <a:rPr lang="en-US" dirty="0" smtClean="0"/>
            </a:br>
            <a:endParaRPr lang="en-US" dirty="0"/>
          </a:p>
        </p:txBody>
      </p:sp>
      <p:pic>
        <p:nvPicPr>
          <p:cNvPr id="4" name="Picture 5" descr="ch22fig29"/>
          <p:cNvPicPr>
            <a:picLocks noGrp="1" noChangeAspect="1" noChangeArrowheads="1"/>
          </p:cNvPicPr>
          <p:nvPr>
            <p:ph idx="1"/>
          </p:nvPr>
        </p:nvPicPr>
        <p:blipFill>
          <a:blip r:embed="rId2" cstate="print"/>
          <a:srcRect/>
          <a:stretch>
            <a:fillRect/>
          </a:stretch>
        </p:blipFill>
        <p:spPr bwMode="auto">
          <a:xfrm>
            <a:off x="779463" y="1371600"/>
            <a:ext cx="8135937" cy="4953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V-J Day</a:t>
            </a:r>
            <a:r>
              <a:rPr lang="en-US" dirty="0" smtClean="0"/>
              <a:t/>
            </a:r>
            <a:br>
              <a:rPr lang="en-US" dirty="0" smtClean="0"/>
            </a:br>
            <a:r>
              <a:rPr lang="en-US" sz="2000" dirty="0" smtClean="0">
                <a:hlinkClick r:id="rId2"/>
              </a:rPr>
              <a:t>September 2, 1945</a:t>
            </a:r>
            <a:endParaRPr lang="en-US" sz="2000" dirty="0"/>
          </a:p>
        </p:txBody>
      </p:sp>
      <p:sp>
        <p:nvSpPr>
          <p:cNvPr id="3" name="Content Placeholder 2"/>
          <p:cNvSpPr>
            <a:spLocks noGrp="1"/>
          </p:cNvSpPr>
          <p:nvPr>
            <p:ph idx="1"/>
          </p:nvPr>
        </p:nvSpPr>
        <p:spPr>
          <a:xfrm>
            <a:off x="685800" y="2286002"/>
            <a:ext cx="7886700" cy="4419598"/>
          </a:xfrm>
        </p:spPr>
        <p:txBody>
          <a:bodyPr>
            <a:normAutofit/>
          </a:bodyPr>
          <a:lstStyle/>
          <a:p>
            <a:r>
              <a:rPr lang="en-US" b="1" dirty="0" smtClean="0"/>
              <a:t>Background  </a:t>
            </a:r>
            <a:r>
              <a:rPr lang="en-US" u="sng" dirty="0" smtClean="0">
                <a:hlinkClick r:id="rId3"/>
              </a:rPr>
              <a:t>http</a:t>
            </a:r>
            <a:r>
              <a:rPr lang="en-US" u="sng" dirty="0">
                <a:hlinkClick r:id="rId3"/>
              </a:rPr>
              <a:t>://www.history.com/topics/world-war-ii/v-j-day</a:t>
            </a:r>
            <a:endParaRPr lang="en-US" dirty="0"/>
          </a:p>
          <a:p>
            <a:pPr lvl="0"/>
            <a:r>
              <a:rPr lang="en-US" sz="4800" b="1" dirty="0"/>
              <a:t>Victory over Japan Day </a:t>
            </a:r>
            <a:r>
              <a:rPr lang="en-US" sz="4800" dirty="0"/>
              <a:t>came soon after the bombing of Hiroshima and Nagasaki as Japan surrendered</a:t>
            </a:r>
          </a:p>
          <a:p>
            <a:endParaRPr lang="en-US" dirty="0"/>
          </a:p>
        </p:txBody>
      </p:sp>
    </p:spTree>
    <p:extLst>
      <p:ext uri="{BB962C8B-B14F-4D97-AF65-F5344CB8AC3E}">
        <p14:creationId xmlns="" xmlns:p14="http://schemas.microsoft.com/office/powerpoint/2010/main" val="966389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938758" y="2286000"/>
            <a:ext cx="7900442" cy="3840163"/>
          </a:xfrm>
        </p:spPr>
        <p:txBody>
          <a:bodyPr/>
          <a:lstStyle/>
          <a:p>
            <a:endParaRPr lang="en-US" dirty="0" smtClean="0"/>
          </a:p>
          <a:p>
            <a:r>
              <a:rPr lang="en-US" dirty="0" smtClean="0">
                <a:solidFill>
                  <a:srgbClr val="0070C0"/>
                </a:solidFill>
              </a:rPr>
              <a:t>Major Battles Video: </a:t>
            </a:r>
            <a:r>
              <a:rPr lang="en-US" dirty="0" smtClean="0"/>
              <a:t>(4:22</a:t>
            </a:r>
            <a:r>
              <a:rPr lang="en-US" dirty="0"/>
              <a:t>)  </a:t>
            </a:r>
            <a:r>
              <a:rPr lang="en-US" sz="1200" u="sng" dirty="0">
                <a:hlinkClick r:id="rId2"/>
              </a:rPr>
              <a:t>https://</a:t>
            </a:r>
            <a:r>
              <a:rPr lang="en-US" sz="1200" u="sng" dirty="0" smtClean="0">
                <a:hlinkClick r:id="rId2"/>
              </a:rPr>
              <a:t>www.youtube.com/watch?v=IpemHm5A6-0</a:t>
            </a:r>
            <a:endParaRPr lang="en-US" sz="1200" u="sng" dirty="0" smtClean="0"/>
          </a:p>
          <a:p>
            <a:pPr>
              <a:buNone/>
            </a:pPr>
            <a:endParaRPr lang="en-US" sz="1200" dirty="0" smtClean="0"/>
          </a:p>
          <a:p>
            <a:r>
              <a:rPr lang="en-US" dirty="0" smtClean="0"/>
              <a:t>The Atlantic Photos:  </a:t>
            </a:r>
            <a:r>
              <a:rPr lang="en-US" u="sng" dirty="0" smtClean="0">
                <a:hlinkClick r:id="rId3"/>
              </a:rPr>
              <a:t>http://www.theatlantic.com/photo/pages/ww2/</a:t>
            </a:r>
            <a:r>
              <a:rPr lang="en-US" dirty="0" smtClean="0"/>
              <a:t> </a:t>
            </a:r>
          </a:p>
          <a:p>
            <a:r>
              <a:rPr lang="en-US" dirty="0" smtClean="0"/>
              <a:t>10 Bloodiest Battles: </a:t>
            </a:r>
            <a:r>
              <a:rPr lang="en-US" dirty="0" smtClean="0">
                <a:hlinkClick r:id="rId4"/>
              </a:rPr>
              <a:t>http://www.militaryeducation.org/10-bloodiest-battles-of-world-war-ii/</a:t>
            </a:r>
            <a:endParaRPr lang="en-US" dirty="0" smtClean="0"/>
          </a:p>
          <a:p>
            <a:pPr>
              <a:buNone/>
            </a:pPr>
            <a:endParaRPr lang="en-US" dirty="0">
              <a:hlinkClick r:id="rId3"/>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685801"/>
            <a:ext cx="7633742" cy="1447800"/>
          </a:xfrm>
        </p:spPr>
        <p:txBody>
          <a:bodyPr>
            <a:normAutofit fontScale="90000"/>
          </a:bodyPr>
          <a:lstStyle/>
          <a:p>
            <a:pPr algn="ctr"/>
            <a:r>
              <a:rPr lang="en-US" sz="4000" b="1" dirty="0" smtClean="0"/>
              <a:t>- </a:t>
            </a:r>
            <a:r>
              <a:rPr lang="en-US" sz="4000" b="1" dirty="0" smtClean="0"/>
              <a:t>Operation Overlord -</a:t>
            </a:r>
            <a:br>
              <a:rPr lang="en-US" sz="4000" b="1" dirty="0" smtClean="0"/>
            </a:br>
            <a:r>
              <a:rPr lang="en-US" sz="4000" b="1" dirty="0" smtClean="0"/>
              <a:t>- </a:t>
            </a:r>
            <a:r>
              <a:rPr lang="en-US" sz="4000" b="1" dirty="0" smtClean="0"/>
              <a:t>Invasion of </a:t>
            </a:r>
            <a:r>
              <a:rPr lang="en-US" sz="4000" b="1" dirty="0" err="1" smtClean="0"/>
              <a:t>normandy</a:t>
            </a:r>
            <a:r>
              <a:rPr lang="en-US" sz="4000" b="1" dirty="0" smtClean="0"/>
              <a:t> -</a:t>
            </a:r>
            <a:r>
              <a:rPr lang="en-US" b="1" dirty="0" smtClean="0"/>
              <a:t/>
            </a:r>
            <a:br>
              <a:rPr lang="en-US" b="1" dirty="0" smtClean="0"/>
            </a:br>
            <a:r>
              <a:rPr lang="en-US" b="1" dirty="0" smtClean="0"/>
              <a:t>D-Day</a:t>
            </a:r>
            <a:r>
              <a:rPr lang="en-US" dirty="0" smtClean="0"/>
              <a:t> </a:t>
            </a:r>
            <a:r>
              <a:rPr lang="en-US" dirty="0"/>
              <a:t/>
            </a:r>
            <a:br>
              <a:rPr lang="en-US" dirty="0"/>
            </a:br>
            <a:r>
              <a:rPr lang="en-US" sz="3100" dirty="0" smtClean="0"/>
              <a:t>June </a:t>
            </a:r>
            <a:r>
              <a:rPr lang="en-US" sz="3100" dirty="0"/>
              <a:t>6, </a:t>
            </a:r>
            <a:r>
              <a:rPr lang="en-US" sz="3100" dirty="0" smtClean="0"/>
              <a:t>1944</a:t>
            </a:r>
            <a:endParaRPr lang="en-US" sz="3100" dirty="0"/>
          </a:p>
        </p:txBody>
      </p:sp>
      <p:sp>
        <p:nvSpPr>
          <p:cNvPr id="3" name="Content Placeholder 2"/>
          <p:cNvSpPr>
            <a:spLocks noGrp="1"/>
          </p:cNvSpPr>
          <p:nvPr>
            <p:ph idx="1"/>
          </p:nvPr>
        </p:nvSpPr>
        <p:spPr>
          <a:xfrm>
            <a:off x="762000" y="3657600"/>
            <a:ext cx="8382000" cy="2298193"/>
          </a:xfrm>
        </p:spPr>
        <p:txBody>
          <a:bodyPr>
            <a:normAutofit/>
          </a:bodyPr>
          <a:lstStyle/>
          <a:p>
            <a:r>
              <a:rPr lang="en-US" sz="2800" b="1" dirty="0">
                <a:solidFill>
                  <a:schemeClr val="bg1"/>
                </a:solidFill>
              </a:rPr>
              <a:t>Allied invasion in Normandy, France </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to </a:t>
            </a:r>
            <a:r>
              <a:rPr lang="en-US" sz="2800" b="1" dirty="0">
                <a:solidFill>
                  <a:schemeClr val="bg1"/>
                </a:solidFill>
              </a:rPr>
              <a:t>drive the Nazis </a:t>
            </a:r>
            <a:r>
              <a:rPr lang="en-US" sz="2800" b="1" dirty="0" smtClean="0">
                <a:solidFill>
                  <a:schemeClr val="bg1"/>
                </a:solidFill>
              </a:rPr>
              <a:t>out</a:t>
            </a:r>
          </a:p>
          <a:p>
            <a:r>
              <a:rPr lang="en-US" sz="2800" b="1" dirty="0" smtClean="0">
                <a:solidFill>
                  <a:schemeClr val="bg1"/>
                </a:solidFill>
              </a:rPr>
              <a:t>D-Day:</a:t>
            </a:r>
            <a:br>
              <a:rPr lang="en-US" sz="2800" b="1" dirty="0" smtClean="0">
                <a:solidFill>
                  <a:schemeClr val="bg1"/>
                </a:solidFill>
              </a:rPr>
            </a:br>
            <a:r>
              <a:rPr lang="en-US" sz="2800" b="1" dirty="0" smtClean="0">
                <a:solidFill>
                  <a:schemeClr val="bg1"/>
                </a:solidFill>
              </a:rPr>
              <a:t>A </a:t>
            </a:r>
            <a:r>
              <a:rPr lang="en-US" sz="2800" b="1" dirty="0" smtClean="0">
                <a:solidFill>
                  <a:schemeClr val="bg1"/>
                </a:solidFill>
              </a:rPr>
              <a:t>Critical Moment </a:t>
            </a:r>
            <a:r>
              <a:rPr lang="en-US" sz="2800" b="1" dirty="0">
                <a:solidFill>
                  <a:schemeClr val="bg1"/>
                </a:solidFill>
              </a:rPr>
              <a:t>in History </a:t>
            </a:r>
            <a:r>
              <a:rPr lang="en-US" b="1" dirty="0" smtClean="0">
                <a:solidFill>
                  <a:schemeClr val="bg1"/>
                </a:solidFill>
                <a:hlinkClick r:id="rId3"/>
              </a:rPr>
              <a:t>Video</a:t>
            </a:r>
            <a:r>
              <a:rPr lang="en-US" b="1" dirty="0" smtClean="0">
                <a:solidFill>
                  <a:schemeClr val="bg1"/>
                </a:solidFill>
              </a:rPr>
              <a:t> </a:t>
            </a:r>
            <a:r>
              <a:rPr lang="en-US" b="1" dirty="0">
                <a:solidFill>
                  <a:schemeClr val="bg1"/>
                </a:solidFill>
              </a:rPr>
              <a:t>(3:17</a:t>
            </a:r>
            <a:r>
              <a:rPr lang="en-US" b="1" dirty="0" smtClean="0">
                <a:solidFill>
                  <a:schemeClr val="bg1"/>
                </a:solidFill>
              </a:rPr>
              <a:t>)</a:t>
            </a:r>
            <a:endParaRPr lang="en-US" dirty="0"/>
          </a:p>
        </p:txBody>
      </p:sp>
    </p:spTree>
    <p:extLst>
      <p:ext uri="{BB962C8B-B14F-4D97-AF65-F5344CB8AC3E}">
        <p14:creationId xmlns="" xmlns:p14="http://schemas.microsoft.com/office/powerpoint/2010/main" val="1156281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Bulge</a:t>
            </a:r>
            <a:br>
              <a:rPr lang="en-US" dirty="0" smtClean="0"/>
            </a:br>
            <a:r>
              <a:rPr lang="en-US" dirty="0" smtClean="0"/>
              <a:t>Dec. 1944 – March 1945</a:t>
            </a:r>
            <a:endParaRPr lang="en-US" dirty="0"/>
          </a:p>
        </p:txBody>
      </p:sp>
      <p:sp>
        <p:nvSpPr>
          <p:cNvPr id="3" name="Content Placeholder 2"/>
          <p:cNvSpPr>
            <a:spLocks noGrp="1"/>
          </p:cNvSpPr>
          <p:nvPr>
            <p:ph idx="1"/>
          </p:nvPr>
        </p:nvSpPr>
        <p:spPr>
          <a:xfrm>
            <a:off x="762000" y="2209800"/>
            <a:ext cx="7581900" cy="4648200"/>
          </a:xfrm>
        </p:spPr>
        <p:txBody>
          <a:bodyPr>
            <a:normAutofit fontScale="92500" lnSpcReduction="10000"/>
          </a:bodyPr>
          <a:lstStyle/>
          <a:p>
            <a:pPr lvl="0"/>
            <a:r>
              <a:rPr lang="en-US" dirty="0" smtClean="0">
                <a:solidFill>
                  <a:schemeClr val="bg1"/>
                </a:solidFill>
              </a:rPr>
              <a:t>Location:   Ardennes Mountains (Belgium – France - Luxembourg</a:t>
            </a:r>
          </a:p>
          <a:p>
            <a:pPr lvl="0"/>
            <a:r>
              <a:rPr lang="en-US" dirty="0" smtClean="0">
                <a:solidFill>
                  <a:schemeClr val="bg1"/>
                </a:solidFill>
              </a:rPr>
              <a:t>Who:  US forces v German forces</a:t>
            </a:r>
          </a:p>
          <a:p>
            <a:pPr lvl="0"/>
            <a:endParaRPr lang="en-US" dirty="0" smtClean="0">
              <a:solidFill>
                <a:schemeClr val="bg1"/>
              </a:solidFill>
            </a:endParaRPr>
          </a:p>
          <a:p>
            <a:pPr lvl="0"/>
            <a:r>
              <a:rPr lang="en-US" dirty="0" smtClean="0">
                <a:solidFill>
                  <a:schemeClr val="bg1"/>
                </a:solidFill>
              </a:rPr>
              <a:t>Hitler's </a:t>
            </a:r>
            <a:r>
              <a:rPr lang="en-US" dirty="0" smtClean="0">
                <a:solidFill>
                  <a:schemeClr val="bg1"/>
                </a:solidFill>
              </a:rPr>
              <a:t>surprise counter attack against Allied forces in France.  </a:t>
            </a:r>
            <a:endParaRPr lang="en-US" dirty="0" smtClean="0">
              <a:solidFill>
                <a:schemeClr val="bg1"/>
              </a:solidFill>
            </a:endParaRPr>
          </a:p>
          <a:p>
            <a:pPr lvl="0"/>
            <a:r>
              <a:rPr lang="en-US" dirty="0" smtClean="0">
                <a:solidFill>
                  <a:schemeClr val="bg1"/>
                </a:solidFill>
              </a:rPr>
              <a:t>Allied </a:t>
            </a:r>
            <a:r>
              <a:rPr lang="en-US" dirty="0" smtClean="0">
                <a:solidFill>
                  <a:schemeClr val="bg1"/>
                </a:solidFill>
              </a:rPr>
              <a:t>troops were pushed back 50 miles, which created a bulge in their defense lines</a:t>
            </a:r>
            <a:r>
              <a:rPr lang="en-US" dirty="0" smtClean="0">
                <a:solidFill>
                  <a:schemeClr val="bg1"/>
                </a:solidFill>
              </a:rPr>
              <a:t>.</a:t>
            </a:r>
          </a:p>
          <a:p>
            <a:pPr lvl="0"/>
            <a:endParaRPr lang="en-US" dirty="0" smtClean="0">
              <a:solidFill>
                <a:schemeClr val="bg1"/>
              </a:solidFill>
            </a:endParaRPr>
          </a:p>
          <a:p>
            <a:pPr lvl="0"/>
            <a:r>
              <a:rPr lang="en-US" dirty="0" smtClean="0">
                <a:solidFill>
                  <a:schemeClr val="bg1"/>
                </a:solidFill>
              </a:rPr>
              <a:t>US troops resisted, crossed the Rhine River and entered Germany by March </a:t>
            </a:r>
            <a:r>
              <a:rPr lang="en-US" dirty="0" smtClean="0">
                <a:solidFill>
                  <a:schemeClr val="bg1"/>
                </a:solidFill>
              </a:rPr>
              <a:t>1945</a:t>
            </a:r>
          </a:p>
          <a:p>
            <a:pPr lvl="0"/>
            <a:endParaRPr lang="en-US" dirty="0" smtClean="0">
              <a:solidFill>
                <a:schemeClr val="bg1"/>
              </a:solidFill>
            </a:endParaRPr>
          </a:p>
          <a:p>
            <a:pPr lvl="0"/>
            <a:r>
              <a:rPr lang="en-US" dirty="0" smtClean="0">
                <a:solidFill>
                  <a:schemeClr val="bg1"/>
                </a:solidFill>
              </a:rPr>
              <a:t>American forces stop the German advance in the sub-zero cold, taking on huge losses</a:t>
            </a:r>
            <a:endParaRPr lang="en-US" dirty="0" smtClean="0">
              <a:solidFill>
                <a:schemeClr val="bg1"/>
              </a:solidFill>
            </a:endParaRPr>
          </a:p>
          <a:p>
            <a:pPr>
              <a:buNone/>
            </a:pPr>
            <a:r>
              <a:rPr lang="en-US" sz="1300" dirty="0" smtClean="0">
                <a:solidFill>
                  <a:schemeClr val="bg1"/>
                </a:solidFill>
                <a:hlinkClick r:id="rId3"/>
              </a:rPr>
              <a:t>World War II in HD:  Battle of the Bulge </a:t>
            </a:r>
            <a:r>
              <a:rPr lang="en-US" sz="1300" dirty="0" smtClean="0">
                <a:solidFill>
                  <a:schemeClr val="bg1"/>
                </a:solidFill>
              </a:rPr>
              <a:t>– (3:01)</a:t>
            </a:r>
            <a:endParaRPr lang="en-US" sz="13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berlin</a:t>
            </a:r>
            <a:r>
              <a:rPr lang="en-US" dirty="0" smtClean="0"/>
              <a:t/>
            </a:r>
            <a:br>
              <a:rPr lang="en-US" dirty="0" smtClean="0"/>
            </a:br>
            <a:r>
              <a:rPr lang="en-US" dirty="0" smtClean="0"/>
              <a:t>April 16 – May 2, 1945</a:t>
            </a:r>
            <a:endParaRPr lang="en-US" dirty="0"/>
          </a:p>
        </p:txBody>
      </p:sp>
      <p:sp>
        <p:nvSpPr>
          <p:cNvPr id="3" name="Content Placeholder 2"/>
          <p:cNvSpPr>
            <a:spLocks noGrp="1"/>
          </p:cNvSpPr>
          <p:nvPr>
            <p:ph idx="1"/>
          </p:nvPr>
        </p:nvSpPr>
        <p:spPr>
          <a:xfrm>
            <a:off x="1676400" y="3429000"/>
            <a:ext cx="6515100" cy="3429000"/>
          </a:xfrm>
        </p:spPr>
        <p:txBody>
          <a:bodyPr>
            <a:normAutofit/>
          </a:bodyPr>
          <a:lstStyle/>
          <a:p>
            <a:r>
              <a:rPr lang="en-US" dirty="0" smtClean="0">
                <a:solidFill>
                  <a:schemeClr val="bg1"/>
                </a:solidFill>
              </a:rPr>
              <a:t>Russia (Stalin) captured Berlin.</a:t>
            </a:r>
          </a:p>
          <a:p>
            <a:r>
              <a:rPr lang="en-US" dirty="0" smtClean="0">
                <a:solidFill>
                  <a:schemeClr val="bg1"/>
                </a:solidFill>
              </a:rPr>
              <a:t>The beginning of the end of the Second World War. </a:t>
            </a:r>
          </a:p>
          <a:p>
            <a:r>
              <a:rPr lang="en-US" dirty="0" smtClean="0">
                <a:solidFill>
                  <a:schemeClr val="bg1"/>
                </a:solidFill>
              </a:rPr>
              <a:t>Last major </a:t>
            </a:r>
            <a:r>
              <a:rPr lang="en-US" dirty="0" smtClean="0">
                <a:solidFill>
                  <a:schemeClr val="bg1"/>
                </a:solidFill>
              </a:rPr>
              <a:t>offensive of the war in </a:t>
            </a:r>
            <a:r>
              <a:rPr lang="en-US" dirty="0" smtClean="0">
                <a:solidFill>
                  <a:schemeClr val="bg1"/>
                </a:solidFill>
              </a:rPr>
              <a:t>Europe.</a:t>
            </a:r>
          </a:p>
          <a:p>
            <a:r>
              <a:rPr lang="en-US" dirty="0" smtClean="0">
                <a:solidFill>
                  <a:schemeClr val="bg1"/>
                </a:solidFill>
              </a:rPr>
              <a:t> Fall </a:t>
            </a:r>
            <a:r>
              <a:rPr lang="en-US" dirty="0" smtClean="0">
                <a:solidFill>
                  <a:schemeClr val="bg1"/>
                </a:solidFill>
              </a:rPr>
              <a:t>of the German </a:t>
            </a:r>
            <a:r>
              <a:rPr lang="en-US" dirty="0" smtClean="0">
                <a:solidFill>
                  <a:schemeClr val="bg1"/>
                </a:solidFill>
              </a:rPr>
              <a:t>Army</a:t>
            </a:r>
          </a:p>
          <a:p>
            <a:r>
              <a:rPr lang="en-US" dirty="0" smtClean="0">
                <a:solidFill>
                  <a:schemeClr val="bg1"/>
                </a:solidFill>
              </a:rPr>
              <a:t>Suicide </a:t>
            </a:r>
            <a:r>
              <a:rPr lang="en-US" dirty="0" smtClean="0">
                <a:solidFill>
                  <a:schemeClr val="bg1"/>
                </a:solidFill>
              </a:rPr>
              <a:t>of Hitler </a:t>
            </a:r>
          </a:p>
          <a:p>
            <a:r>
              <a:rPr lang="en-US" dirty="0" smtClean="0">
                <a:solidFill>
                  <a:schemeClr val="bg1"/>
                </a:solidFill>
              </a:rPr>
              <a:t>Following </a:t>
            </a:r>
            <a:r>
              <a:rPr lang="en-US" dirty="0" smtClean="0">
                <a:solidFill>
                  <a:schemeClr val="bg1"/>
                </a:solidFill>
              </a:rPr>
              <a:t>fierce and bloody fighting, </a:t>
            </a:r>
            <a:r>
              <a:rPr lang="en-US" dirty="0" smtClean="0">
                <a:solidFill>
                  <a:schemeClr val="bg1"/>
                </a:solidFill>
              </a:rPr>
              <a:t>Russia took </a:t>
            </a:r>
            <a:r>
              <a:rPr lang="en-US" dirty="0" smtClean="0">
                <a:solidFill>
                  <a:schemeClr val="bg1"/>
                </a:solidFill>
              </a:rPr>
              <a:t>the Reichstag on the 30th of April 1945, more or less signaling the conclusion of the war.</a:t>
            </a:r>
            <a:endParaRPr lang="en-US" dirty="0" smtClean="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33742" cy="1066800"/>
          </a:xfrm>
        </p:spPr>
        <p:txBody>
          <a:bodyPr>
            <a:normAutofit fontScale="90000"/>
          </a:bodyPr>
          <a:lstStyle/>
          <a:p>
            <a:pPr algn="r"/>
            <a:r>
              <a:rPr lang="en-US" sz="5300" b="1" dirty="0" smtClean="0"/>
              <a:t>		    </a:t>
            </a:r>
            <a:r>
              <a:rPr lang="en-US" sz="5300" b="1" dirty="0" smtClean="0">
                <a:solidFill>
                  <a:srgbClr val="FFC000"/>
                </a:solidFill>
              </a:rPr>
              <a:t>V-E </a:t>
            </a:r>
            <a:r>
              <a:rPr lang="en-US" sz="5300" b="1" dirty="0">
                <a:solidFill>
                  <a:srgbClr val="FFC000"/>
                </a:solidFill>
              </a:rPr>
              <a:t>Day </a:t>
            </a:r>
            <a:br>
              <a:rPr lang="en-US" sz="5300" b="1" dirty="0">
                <a:solidFill>
                  <a:srgbClr val="FFC000"/>
                </a:solidFill>
              </a:rPr>
            </a:br>
            <a:r>
              <a:rPr lang="en-US" sz="5300" b="1" dirty="0" smtClean="0">
                <a:solidFill>
                  <a:srgbClr val="FFC000"/>
                </a:solidFill>
              </a:rPr>
              <a:t>		     </a:t>
            </a:r>
            <a:r>
              <a:rPr lang="en-US" sz="3100" dirty="0" smtClean="0">
                <a:solidFill>
                  <a:srgbClr val="FFC000"/>
                </a:solidFill>
              </a:rPr>
              <a:t>May </a:t>
            </a:r>
            <a:r>
              <a:rPr lang="en-US" sz="3100" dirty="0">
                <a:solidFill>
                  <a:srgbClr val="FFC000"/>
                </a:solidFill>
              </a:rPr>
              <a:t>8, </a:t>
            </a:r>
            <a:r>
              <a:rPr lang="en-US" sz="3100" dirty="0" smtClean="0">
                <a:solidFill>
                  <a:srgbClr val="FFC000"/>
                </a:solidFill>
              </a:rPr>
              <a:t>1945  </a:t>
            </a:r>
            <a:r>
              <a:rPr lang="en-US" dirty="0"/>
              <a:t/>
            </a:r>
            <a:br>
              <a:rPr lang="en-US" dirty="0"/>
            </a:br>
            <a:endParaRPr lang="en-US" dirty="0"/>
          </a:p>
        </p:txBody>
      </p:sp>
      <p:sp>
        <p:nvSpPr>
          <p:cNvPr id="3" name="Content Placeholder 2"/>
          <p:cNvSpPr>
            <a:spLocks noGrp="1"/>
          </p:cNvSpPr>
          <p:nvPr>
            <p:ph idx="1"/>
          </p:nvPr>
        </p:nvSpPr>
        <p:spPr>
          <a:xfrm>
            <a:off x="457200" y="3581400"/>
            <a:ext cx="4648200" cy="2819400"/>
          </a:xfrm>
        </p:spPr>
        <p:txBody>
          <a:bodyPr>
            <a:normAutofit fontScale="92500" lnSpcReduction="10000"/>
          </a:bodyPr>
          <a:lstStyle/>
          <a:p>
            <a:pPr>
              <a:buNone/>
            </a:pPr>
            <a:endParaRPr lang="en-US" b="1" dirty="0" smtClean="0"/>
          </a:p>
          <a:p>
            <a:r>
              <a:rPr lang="en-US" sz="2800" b="1" dirty="0">
                <a:solidFill>
                  <a:schemeClr val="bg1"/>
                </a:solidFill>
                <a:hlinkClick r:id="rId3"/>
              </a:rPr>
              <a:t>What is VE </a:t>
            </a:r>
            <a:r>
              <a:rPr lang="en-US" sz="2800" b="1" dirty="0" smtClean="0">
                <a:solidFill>
                  <a:schemeClr val="bg1"/>
                </a:solidFill>
                <a:hlinkClick r:id="rId3"/>
              </a:rPr>
              <a:t>Day </a:t>
            </a:r>
            <a:endParaRPr lang="en-US" sz="2800" b="1" dirty="0" smtClean="0">
              <a:solidFill>
                <a:schemeClr val="bg1"/>
              </a:solidFill>
            </a:endParaRPr>
          </a:p>
          <a:p>
            <a:r>
              <a:rPr lang="en-US" sz="2800" b="1" dirty="0" smtClean="0">
                <a:solidFill>
                  <a:srgbClr val="FFC000"/>
                </a:solidFill>
              </a:rPr>
              <a:t>Victory in Europe Day</a:t>
            </a:r>
          </a:p>
          <a:p>
            <a:r>
              <a:rPr lang="en-US" sz="2800" b="1" dirty="0" smtClean="0">
                <a:solidFill>
                  <a:srgbClr val="FFC000"/>
                </a:solidFill>
              </a:rPr>
              <a:t>Nazi Germany surrenders</a:t>
            </a:r>
          </a:p>
          <a:p>
            <a:r>
              <a:rPr lang="en-US" sz="2800" b="1" dirty="0" smtClean="0">
                <a:solidFill>
                  <a:srgbClr val="FFC000"/>
                </a:solidFill>
              </a:rPr>
              <a:t>Ended the war in Europe</a:t>
            </a:r>
            <a:endParaRPr lang="en-US" sz="2800" b="1" dirty="0">
              <a:solidFill>
                <a:srgbClr val="FFC000"/>
              </a:solidFill>
            </a:endParaRPr>
          </a:p>
          <a:p>
            <a:r>
              <a:rPr lang="en-US" sz="2800" b="1" dirty="0" smtClean="0">
                <a:solidFill>
                  <a:schemeClr val="bg1"/>
                </a:solidFill>
                <a:hlinkClick r:id="rId4"/>
              </a:rPr>
              <a:t>V-E Day in NYC</a:t>
            </a:r>
            <a:endParaRPr lang="en-US" sz="2800" dirty="0"/>
          </a:p>
        </p:txBody>
      </p:sp>
    </p:spTree>
    <p:extLst>
      <p:ext uri="{BB962C8B-B14F-4D97-AF65-F5344CB8AC3E}">
        <p14:creationId xmlns="" xmlns:p14="http://schemas.microsoft.com/office/powerpoint/2010/main" val="284444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2362200" cy="6705600"/>
          </a:xfrm>
        </p:spPr>
        <p:txBody>
          <a:bodyPr>
            <a:normAutofit fontScale="90000"/>
          </a:bodyPr>
          <a:lstStyle/>
          <a:p>
            <a:r>
              <a:rPr lang="en-US" sz="2000" dirty="0" smtClean="0"/>
              <a:t>Prisoners at a German concentration camp</a:t>
            </a:r>
            <a:br>
              <a:rPr lang="en-US" sz="2000" dirty="0" smtClean="0"/>
            </a:br>
            <a:r>
              <a:rPr lang="en-US" sz="2000" dirty="0" smtClean="0"/>
              <a:t>liberated by Allied troops in 1945</a:t>
            </a:r>
            <a:r>
              <a:rPr lang="en-US" sz="2000" i="1" dirty="0" smtClean="0"/>
              <a:t>.</a:t>
            </a:r>
            <a:br>
              <a:rPr lang="en-US" sz="2000" i="1" dirty="0" smtClean="0"/>
            </a:br>
            <a:r>
              <a:rPr lang="en-US" sz="2000" i="1" dirty="0" smtClean="0"/>
              <a:t/>
            </a:r>
            <a:br>
              <a:rPr lang="en-US" sz="2000" i="1" dirty="0" smtClean="0"/>
            </a:br>
            <a:r>
              <a:rPr lang="en-US" sz="1600" i="1" dirty="0" smtClean="0">
                <a:hlinkClick r:id="rId2"/>
              </a:rPr>
              <a:t>Major </a:t>
            </a:r>
            <a:br>
              <a:rPr lang="en-US" sz="1600" i="1" dirty="0" smtClean="0">
                <a:hlinkClick r:id="rId2"/>
              </a:rPr>
            </a:br>
            <a:r>
              <a:rPr lang="en-US" sz="1600" i="1" dirty="0" smtClean="0">
                <a:hlinkClick r:id="rId2"/>
              </a:rPr>
              <a:t>concentration camps</a:t>
            </a:r>
            <a:r>
              <a:rPr lang="en-US" sz="2000" i="1" dirty="0" smtClean="0"/>
              <a:t/>
            </a:r>
            <a:br>
              <a:rPr lang="en-US" sz="2000" i="1" dirty="0" smtClean="0"/>
            </a:br>
            <a:r>
              <a:rPr lang="en-US" sz="2000" i="1" dirty="0" smtClean="0"/>
              <a:t/>
            </a:r>
            <a:br>
              <a:rPr lang="en-US" sz="2000" i="1" dirty="0" smtClean="0"/>
            </a:br>
            <a:r>
              <a:rPr lang="en-US" sz="1800" b="1" u="sng" dirty="0" smtClean="0">
                <a:latin typeface="Agency FB" pitchFamily="34" charset="0"/>
              </a:rPr>
              <a:t>death toll</a:t>
            </a:r>
            <a:r>
              <a:rPr lang="en-US" sz="1300" i="1" dirty="0" smtClean="0">
                <a:latin typeface="Agency FB" pitchFamily="34" charset="0"/>
              </a:rPr>
              <a:t/>
            </a:r>
            <a:br>
              <a:rPr lang="en-US" sz="1300" i="1" dirty="0" smtClean="0">
                <a:latin typeface="Agency FB" pitchFamily="34" charset="0"/>
              </a:rPr>
            </a:br>
            <a:r>
              <a:rPr lang="en-US" sz="1300" b="1" dirty="0" smtClean="0">
                <a:latin typeface="Agency FB" pitchFamily="34" charset="0"/>
              </a:rPr>
              <a:t>Between </a:t>
            </a:r>
            <a:r>
              <a:rPr lang="en-US" sz="1300" b="1" dirty="0" smtClean="0">
                <a:latin typeface="Agency FB" pitchFamily="34" charset="0"/>
              </a:rPr>
              <a:t>5 -6  </a:t>
            </a:r>
            <a:r>
              <a:rPr lang="en-US" sz="1300" b="1" dirty="0" smtClean="0">
                <a:latin typeface="Agency FB" pitchFamily="34" charset="0"/>
              </a:rPr>
              <a:t>million Jews</a:t>
            </a:r>
            <a:r>
              <a:rPr lang="en-US" sz="1300" dirty="0" smtClean="0">
                <a:latin typeface="Agency FB" pitchFamily="34" charset="0"/>
              </a:rPr>
              <a:t/>
            </a:r>
            <a:br>
              <a:rPr lang="en-US" sz="1300" dirty="0" smtClean="0">
                <a:latin typeface="Agency FB" pitchFamily="34" charset="0"/>
              </a:rPr>
            </a:br>
            <a:r>
              <a:rPr lang="en-US" sz="1300" dirty="0" smtClean="0">
                <a:latin typeface="Agency FB" pitchFamily="34" charset="0"/>
              </a:rPr>
              <a:t/>
            </a:r>
            <a:br>
              <a:rPr lang="en-US" sz="1300" dirty="0" smtClean="0">
                <a:latin typeface="Agency FB" pitchFamily="34" charset="0"/>
              </a:rPr>
            </a:br>
            <a:r>
              <a:rPr lang="en-US" sz="1300" b="1" dirty="0" smtClean="0">
                <a:latin typeface="Agency FB" pitchFamily="34" charset="0"/>
              </a:rPr>
              <a:t>Over 3 </a:t>
            </a:r>
            <a:r>
              <a:rPr lang="en-US" sz="1300" b="1" dirty="0" smtClean="0">
                <a:latin typeface="Agency FB" pitchFamily="34" charset="0"/>
              </a:rPr>
              <a:t>million Soviet prisoners of </a:t>
            </a:r>
            <a:r>
              <a:rPr lang="en-US" sz="1300" b="1" dirty="0" smtClean="0">
                <a:latin typeface="Agency FB" pitchFamily="34" charset="0"/>
              </a:rPr>
              <a:t>war</a:t>
            </a:r>
            <a:br>
              <a:rPr lang="en-US" sz="1300" b="1" dirty="0" smtClean="0">
                <a:latin typeface="Agency FB" pitchFamily="34" charset="0"/>
              </a:rPr>
            </a:br>
            <a:r>
              <a:rPr lang="en-US" sz="1300" b="1" dirty="0" smtClean="0">
                <a:latin typeface="Agency FB" pitchFamily="34" charset="0"/>
              </a:rPr>
              <a:t/>
            </a:r>
            <a:br>
              <a:rPr lang="en-US" sz="1300" b="1" dirty="0" smtClean="0">
                <a:latin typeface="Agency FB" pitchFamily="34" charset="0"/>
              </a:rPr>
            </a:br>
            <a:r>
              <a:rPr lang="en-US" sz="1300" b="1" dirty="0" smtClean="0">
                <a:latin typeface="Agency FB" pitchFamily="34" charset="0"/>
              </a:rPr>
              <a:t>Over 2 </a:t>
            </a:r>
            <a:r>
              <a:rPr lang="en-US" sz="1300" b="1" dirty="0" smtClean="0">
                <a:latin typeface="Agency FB" pitchFamily="34" charset="0"/>
              </a:rPr>
              <a:t>million Soviet </a:t>
            </a:r>
            <a:r>
              <a:rPr lang="en-US" sz="1300" b="1" dirty="0" smtClean="0">
                <a:latin typeface="Agency FB" pitchFamily="34" charset="0"/>
              </a:rPr>
              <a:t>civilians</a:t>
            </a:r>
            <a:br>
              <a:rPr lang="en-US" sz="1300" b="1" dirty="0" smtClean="0">
                <a:latin typeface="Agency FB" pitchFamily="34" charset="0"/>
              </a:rPr>
            </a:br>
            <a:r>
              <a:rPr lang="en-US" sz="1300" b="1" dirty="0" smtClean="0">
                <a:latin typeface="Agency FB" pitchFamily="34" charset="0"/>
              </a:rPr>
              <a:t/>
            </a:r>
            <a:br>
              <a:rPr lang="en-US" sz="1300" b="1" dirty="0" smtClean="0">
                <a:latin typeface="Agency FB" pitchFamily="34" charset="0"/>
              </a:rPr>
            </a:br>
            <a:r>
              <a:rPr lang="en-US" sz="1300" b="1" dirty="0" smtClean="0">
                <a:latin typeface="Agency FB" pitchFamily="34" charset="0"/>
              </a:rPr>
              <a:t>over 1 million </a:t>
            </a:r>
            <a:r>
              <a:rPr lang="en-US" sz="1300" b="1" dirty="0" smtClean="0">
                <a:latin typeface="Agency FB" pitchFamily="34" charset="0"/>
              </a:rPr>
              <a:t>Polish </a:t>
            </a:r>
            <a:r>
              <a:rPr lang="en-US" sz="1300" b="1" dirty="0" smtClean="0">
                <a:latin typeface="Agency FB" pitchFamily="34" charset="0"/>
              </a:rPr>
              <a:t>civilians</a:t>
            </a:r>
            <a:br>
              <a:rPr lang="en-US" sz="1300" b="1" dirty="0" smtClean="0">
                <a:latin typeface="Agency FB" pitchFamily="34" charset="0"/>
              </a:rPr>
            </a:br>
            <a:r>
              <a:rPr lang="en-US" sz="1300" b="1" dirty="0" smtClean="0">
                <a:latin typeface="Agency FB" pitchFamily="34" charset="0"/>
              </a:rPr>
              <a:t/>
            </a:r>
            <a:br>
              <a:rPr lang="en-US" sz="1300" b="1" dirty="0" smtClean="0">
                <a:latin typeface="Agency FB" pitchFamily="34" charset="0"/>
              </a:rPr>
            </a:br>
            <a:r>
              <a:rPr lang="en-US" sz="1300" b="1" dirty="0" smtClean="0">
                <a:latin typeface="Agency FB" pitchFamily="34" charset="0"/>
              </a:rPr>
              <a:t>Over 1 million </a:t>
            </a:r>
            <a:r>
              <a:rPr lang="en-US" sz="1300" b="1" dirty="0" smtClean="0">
                <a:latin typeface="Agency FB" pitchFamily="34" charset="0"/>
              </a:rPr>
              <a:t>Yugoslav </a:t>
            </a:r>
            <a:r>
              <a:rPr lang="en-US" sz="1300" b="1" dirty="0" smtClean="0">
                <a:latin typeface="Agency FB" pitchFamily="34" charset="0"/>
              </a:rPr>
              <a:t>civilians</a:t>
            </a:r>
            <a:br>
              <a:rPr lang="en-US" sz="1300" b="1" dirty="0" smtClean="0">
                <a:latin typeface="Agency FB" pitchFamily="34" charset="0"/>
              </a:rPr>
            </a:br>
            <a:r>
              <a:rPr lang="en-US" sz="1300" b="1" dirty="0" smtClean="0">
                <a:latin typeface="Agency FB" pitchFamily="34" charset="0"/>
              </a:rPr>
              <a:t/>
            </a:r>
            <a:br>
              <a:rPr lang="en-US" sz="1300" b="1" dirty="0" smtClean="0">
                <a:latin typeface="Agency FB" pitchFamily="34" charset="0"/>
              </a:rPr>
            </a:br>
            <a:r>
              <a:rPr lang="en-US" sz="1300" b="1" dirty="0" smtClean="0">
                <a:latin typeface="Agency FB" pitchFamily="34" charset="0"/>
              </a:rPr>
              <a:t>70,000 </a:t>
            </a:r>
            <a:r>
              <a:rPr lang="en-US" sz="1300" b="1" dirty="0" smtClean="0">
                <a:latin typeface="Agency FB" pitchFamily="34" charset="0"/>
              </a:rPr>
              <a:t>men, women and children with mental and physical handicaps</a:t>
            </a:r>
            <a:br>
              <a:rPr lang="en-US" sz="1300" b="1" dirty="0" smtClean="0">
                <a:latin typeface="Agency FB" pitchFamily="34" charset="0"/>
              </a:rPr>
            </a:br>
            <a:r>
              <a:rPr lang="en-US" sz="1300" b="1" dirty="0" smtClean="0">
                <a:latin typeface="Agency FB" pitchFamily="34" charset="0"/>
              </a:rPr>
              <a:t/>
            </a:r>
            <a:br>
              <a:rPr lang="en-US" sz="1300" b="1" dirty="0" smtClean="0">
                <a:latin typeface="Agency FB" pitchFamily="34" charset="0"/>
              </a:rPr>
            </a:br>
            <a:r>
              <a:rPr lang="en-US" sz="1300" b="1" dirty="0" smtClean="0">
                <a:latin typeface="Agency FB" pitchFamily="34" charset="0"/>
              </a:rPr>
              <a:t>over 200,000 Roma gypsies</a:t>
            </a:r>
            <a:br>
              <a:rPr lang="en-US" sz="1300" b="1" dirty="0" smtClean="0">
                <a:latin typeface="Agency FB" pitchFamily="34" charset="0"/>
              </a:rPr>
            </a:br>
            <a:r>
              <a:rPr lang="en-US" sz="1300" b="1" dirty="0" smtClean="0">
                <a:latin typeface="Agency FB" pitchFamily="34" charset="0"/>
              </a:rPr>
              <a:t/>
            </a:r>
            <a:br>
              <a:rPr lang="en-US" sz="1300" b="1" dirty="0" smtClean="0">
                <a:latin typeface="Agency FB" pitchFamily="34" charset="0"/>
              </a:rPr>
            </a:br>
            <a:r>
              <a:rPr lang="en-US" sz="1300" b="1" dirty="0" smtClean="0">
                <a:latin typeface="Agency FB" pitchFamily="34" charset="0"/>
              </a:rPr>
              <a:t>Unknown numbers of political prisoners, resistance fighters, homosexuals and deportees</a:t>
            </a:r>
            <a:r>
              <a:rPr lang="en-US" b="1" dirty="0" smtClean="0">
                <a:latin typeface="Agency FB" pitchFamily="34" charset="0"/>
              </a:rPr>
              <a:t/>
            </a:r>
            <a:br>
              <a:rPr lang="en-US" b="1" dirty="0" smtClean="0">
                <a:latin typeface="Agency FB" pitchFamily="34" charset="0"/>
              </a:rPr>
            </a:br>
            <a:r>
              <a:rPr lang="en-US" i="1" dirty="0" smtClean="0"/>
              <a:t/>
            </a:r>
            <a:br>
              <a:rPr lang="en-US" i="1" dirty="0" smtClean="0"/>
            </a:br>
            <a:endParaRPr lang="en-US" dirty="0"/>
          </a:p>
        </p:txBody>
      </p:sp>
      <p:pic>
        <p:nvPicPr>
          <p:cNvPr id="4" name="Picture 7" descr="ch22fig10"/>
          <p:cNvPicPr>
            <a:picLocks noGrp="1" noChangeAspect="1" noChangeArrowheads="1"/>
          </p:cNvPicPr>
          <p:nvPr>
            <p:ph idx="1"/>
          </p:nvPr>
        </p:nvPicPr>
        <p:blipFill>
          <a:blip r:embed="rId3" cstate="print"/>
          <a:srcRect/>
          <a:stretch>
            <a:fillRect/>
          </a:stretch>
        </p:blipFill>
        <p:spPr bwMode="auto">
          <a:xfrm>
            <a:off x="2819400" y="-22019"/>
            <a:ext cx="6324600" cy="6880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war</a:t>
            </a:r>
            <a:endParaRPr lang="en-US" dirty="0"/>
          </a:p>
        </p:txBody>
      </p:sp>
      <p:sp>
        <p:nvSpPr>
          <p:cNvPr id="3" name="Content Placeholder 2"/>
          <p:cNvSpPr>
            <a:spLocks noGrp="1"/>
          </p:cNvSpPr>
          <p:nvPr>
            <p:ph idx="1"/>
          </p:nvPr>
        </p:nvSpPr>
        <p:spPr>
          <a:xfrm>
            <a:off x="609600" y="1219200"/>
            <a:ext cx="8305800" cy="5638800"/>
          </a:xfrm>
        </p:spPr>
        <p:txBody>
          <a:bodyPr>
            <a:normAutofit fontScale="85000" lnSpcReduction="10000"/>
          </a:bodyPr>
          <a:lstStyle/>
          <a:p>
            <a:pPr lvl="0"/>
            <a:r>
              <a:rPr lang="en-US" b="1" dirty="0" smtClean="0"/>
              <a:t>Island-Hopping </a:t>
            </a:r>
            <a:r>
              <a:rPr lang="en-US" b="1" dirty="0"/>
              <a:t>strategy</a:t>
            </a:r>
            <a:r>
              <a:rPr lang="en-US" dirty="0"/>
              <a:t>:  US strategy to defeat Japan involved systematically capturing and taking over islands in the Pacific, ending at the islands of </a:t>
            </a:r>
            <a:r>
              <a:rPr lang="en-US" dirty="0" smtClean="0"/>
              <a:t>Japan</a:t>
            </a:r>
          </a:p>
          <a:p>
            <a:pPr lvl="0"/>
            <a:r>
              <a:rPr lang="en-US" b="1" dirty="0" smtClean="0"/>
              <a:t>Background:  </a:t>
            </a:r>
            <a:r>
              <a:rPr lang="en-US" dirty="0"/>
              <a:t>The U.S. victory over the Japanese Navy at Midway succeeded in stopping the Axis advance in the Pacific, and by early 1943 the Marines had driven the Japanese from Guadalcanal. Thus began the long, slow process of forcing the enemy out of a series of fortified positions in the Central and South Pacific. </a:t>
            </a:r>
            <a:endParaRPr lang="en-US" dirty="0" smtClean="0"/>
          </a:p>
          <a:p>
            <a:pPr lvl="0"/>
            <a:r>
              <a:rPr lang="en-US" dirty="0" smtClean="0"/>
              <a:t>The </a:t>
            </a:r>
            <a:r>
              <a:rPr lang="en-US" dirty="0"/>
              <a:t>strategy employed was often called "island-hopping" or "leap-frogging"—concentrating on certain critical enemy bases while bypassing others in the hope that, cut off from their supply routes, they would "wither on the vine," as the American commander, Douglas MacArthur, put it. </a:t>
            </a:r>
            <a:endParaRPr lang="en-US" dirty="0" smtClean="0"/>
          </a:p>
          <a:p>
            <a:pPr lvl="0"/>
            <a:r>
              <a:rPr lang="en-US" dirty="0" smtClean="0"/>
              <a:t>By </a:t>
            </a:r>
            <a:r>
              <a:rPr lang="en-US" dirty="0"/>
              <a:t>early 1945 the noose was tightening around Japan itself, as Allied forces captured islands close enough to be used as airbases for bombing raids against Japanese cities. One by one the largest cities in Japan were hammered from the air—a strategy that culminated in the use of the first atomic </a:t>
            </a:r>
            <a:r>
              <a:rPr lang="en-US" dirty="0" smtClean="0"/>
              <a:t>bombs</a:t>
            </a:r>
          </a:p>
          <a:p>
            <a:pPr lvl="0"/>
            <a:r>
              <a:rPr lang="en-US" dirty="0" smtClean="0"/>
              <a:t>Bombing of Hiroshima </a:t>
            </a:r>
            <a:r>
              <a:rPr lang="en-US" dirty="0"/>
              <a:t>and </a:t>
            </a:r>
            <a:r>
              <a:rPr lang="en-US" dirty="0" smtClean="0"/>
              <a:t>Nagasaki, JAPAN in August 6 then 9</a:t>
            </a:r>
            <a:r>
              <a:rPr lang="en-US" baseline="30000" dirty="0" smtClean="0"/>
              <a:t>th</a:t>
            </a:r>
            <a:r>
              <a:rPr lang="en-US" dirty="0" smtClean="0"/>
              <a:t>,  </a:t>
            </a:r>
            <a:r>
              <a:rPr lang="en-US" dirty="0"/>
              <a:t>1945. </a:t>
            </a:r>
            <a:endParaRPr lang="en-US" dirty="0" smtClean="0"/>
          </a:p>
          <a:p>
            <a:pPr lvl="0"/>
            <a:r>
              <a:rPr lang="en-US" dirty="0" smtClean="0"/>
              <a:t>Tokyo </a:t>
            </a:r>
            <a:r>
              <a:rPr lang="en-US" dirty="0"/>
              <a:t>announced its </a:t>
            </a:r>
            <a:r>
              <a:rPr lang="en-US" dirty="0" smtClean="0"/>
              <a:t>surrender  </a:t>
            </a:r>
            <a:r>
              <a:rPr lang="en-US" dirty="0"/>
              <a:t>bringing World War II to an </a:t>
            </a:r>
            <a:r>
              <a:rPr lang="en-US" dirty="0" smtClean="0"/>
              <a:t>end</a:t>
            </a:r>
            <a:r>
              <a:rPr lang="en-US" dirty="0" smtClean="0"/>
              <a:t> </a:t>
            </a:r>
            <a:r>
              <a:rPr lang="en-US" dirty="0" smtClean="0"/>
              <a:t>September 2, 1945.</a:t>
            </a:r>
            <a:endParaRPr lang="en-US" dirty="0" smtClean="0"/>
          </a:p>
          <a:p>
            <a:pPr lvl="0"/>
            <a:r>
              <a:rPr lang="en-US" sz="1200" b="1" dirty="0" smtClean="0"/>
              <a:t>Video</a:t>
            </a:r>
            <a:r>
              <a:rPr lang="en-US" sz="1200" dirty="0" smtClean="0"/>
              <a:t>: US Forces Isolate Strategic Japanese Bases in </a:t>
            </a:r>
            <a:r>
              <a:rPr lang="en-US" sz="1200" dirty="0"/>
              <a:t>Pacific Campaign (3:15) </a:t>
            </a:r>
            <a:r>
              <a:rPr lang="en-US" sz="1200" dirty="0">
                <a:hlinkClick r:id="rId3"/>
              </a:rPr>
              <a:t>https://</a:t>
            </a:r>
            <a:r>
              <a:rPr lang="en-US" sz="1200" dirty="0" smtClean="0">
                <a:hlinkClick r:id="rId3"/>
              </a:rPr>
              <a:t>www.youtube.com/watch?v=EEIO9oThSgY</a:t>
            </a:r>
            <a:endParaRPr lang="en-US" sz="1200" dirty="0" smtClean="0"/>
          </a:p>
          <a:p>
            <a:pPr lvl="0"/>
            <a:r>
              <a:rPr lang="en-US" sz="1200" b="1" dirty="0" smtClean="0"/>
              <a:t>The Fall of Imperial Japan: </a:t>
            </a:r>
            <a:r>
              <a:rPr lang="en-US" sz="1200" dirty="0" smtClean="0"/>
              <a:t>Photos (The Atlantic)</a:t>
            </a:r>
            <a:br>
              <a:rPr lang="en-US" sz="1200" dirty="0" smtClean="0"/>
            </a:br>
            <a:r>
              <a:rPr lang="en-US" sz="1200" u="sng" dirty="0" smtClean="0">
                <a:hlinkClick r:id="rId4"/>
              </a:rPr>
              <a:t>http://www.theatlantic.com/photo/2011/10/world-war-ii-the-fall-of-imperial-japan/100175</a:t>
            </a:r>
            <a:r>
              <a:rPr lang="en-US" sz="1200" u="sng" dirty="0" smtClean="0">
                <a:hlinkClick r:id="rId4"/>
              </a:rPr>
              <a:t>/</a:t>
            </a:r>
            <a:endParaRPr lang="en-US" sz="1200" dirty="0" smtClean="0"/>
          </a:p>
        </p:txBody>
      </p:sp>
    </p:spTree>
    <p:extLst>
      <p:ext uri="{BB962C8B-B14F-4D97-AF65-F5344CB8AC3E}">
        <p14:creationId xmlns="" xmlns:p14="http://schemas.microsoft.com/office/powerpoint/2010/main" val="408278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760615"/>
          </a:xfrm>
        </p:spPr>
        <p:txBody>
          <a:bodyPr>
            <a:normAutofit fontScale="90000"/>
          </a:bodyPr>
          <a:lstStyle/>
          <a:p>
            <a:r>
              <a:rPr lang="en-US" dirty="0" smtClean="0"/>
              <a:t>Conferences - </a:t>
            </a:r>
            <a:r>
              <a:rPr lang="en-US" sz="4000" dirty="0" smtClean="0"/>
              <a:t>world order</a:t>
            </a:r>
            <a:endParaRPr lang="en-US" sz="4000" dirty="0"/>
          </a:p>
        </p:txBody>
      </p:sp>
      <p:sp>
        <p:nvSpPr>
          <p:cNvPr id="3" name="Content Placeholder 2"/>
          <p:cNvSpPr>
            <a:spLocks noGrp="1"/>
          </p:cNvSpPr>
          <p:nvPr>
            <p:ph idx="1"/>
          </p:nvPr>
        </p:nvSpPr>
        <p:spPr>
          <a:xfrm>
            <a:off x="685800" y="2057400"/>
            <a:ext cx="7886700" cy="4800600"/>
          </a:xfrm>
        </p:spPr>
        <p:txBody>
          <a:bodyPr>
            <a:normAutofit lnSpcReduction="10000"/>
          </a:bodyPr>
          <a:lstStyle/>
          <a:p>
            <a:pPr lvl="0">
              <a:buNone/>
            </a:pPr>
            <a:r>
              <a:rPr lang="en-US" sz="3200" b="1" u="sng" dirty="0" smtClean="0">
                <a:solidFill>
                  <a:srgbClr val="0070C0"/>
                </a:solidFill>
              </a:rPr>
              <a:t>Atlantic Conference</a:t>
            </a:r>
            <a:r>
              <a:rPr lang="en-US" sz="3200" u="sng" dirty="0" smtClean="0">
                <a:solidFill>
                  <a:srgbClr val="0070C0"/>
                </a:solidFill>
              </a:rPr>
              <a:t> </a:t>
            </a:r>
            <a:r>
              <a:rPr lang="en-US" sz="3200" dirty="0" smtClean="0"/>
              <a:t>(August 1941)	</a:t>
            </a:r>
          </a:p>
          <a:p>
            <a:pPr lvl="0"/>
            <a:r>
              <a:rPr lang="en-US" sz="3200" b="1" u="sng" dirty="0" smtClean="0"/>
              <a:t>Who:</a:t>
            </a:r>
            <a:r>
              <a:rPr lang="en-US" sz="3200" b="1" dirty="0" smtClean="0"/>
              <a:t>  </a:t>
            </a:r>
            <a:r>
              <a:rPr lang="en-US" sz="3200" dirty="0" smtClean="0"/>
              <a:t>Great Britain and United States</a:t>
            </a:r>
          </a:p>
          <a:p>
            <a:pPr lvl="0"/>
            <a:r>
              <a:rPr lang="en-US" sz="3200" b="1" u="sng" dirty="0" smtClean="0"/>
              <a:t>Purpose</a:t>
            </a:r>
            <a:r>
              <a:rPr lang="en-US" sz="3200" b="1" dirty="0" smtClean="0"/>
              <a:t>: </a:t>
            </a:r>
            <a:r>
              <a:rPr lang="en-US" sz="3200" dirty="0" smtClean="0"/>
              <a:t>Churchill &amp; FDR  meet on a warship off the coast of Newfoundland and establish shared war goals</a:t>
            </a:r>
          </a:p>
          <a:p>
            <a:pPr lvl="0"/>
            <a:r>
              <a:rPr lang="en-US" sz="3200" b="1" u="sng" dirty="0" smtClean="0"/>
              <a:t>Current Events</a:t>
            </a:r>
            <a:r>
              <a:rPr lang="en-US" sz="3200" b="1" dirty="0" smtClean="0"/>
              <a:t>:  </a:t>
            </a:r>
          </a:p>
          <a:p>
            <a:pPr lvl="1"/>
            <a:r>
              <a:rPr lang="en-US" sz="2000" dirty="0" smtClean="0"/>
              <a:t>1940 Battle of Britain - Britain had resisted German invasion</a:t>
            </a:r>
          </a:p>
          <a:p>
            <a:pPr lvl="1"/>
            <a:r>
              <a:rPr lang="en-US" sz="2000" dirty="0" smtClean="0"/>
              <a:t>1941 US Lend Lease program - help supply allied powers</a:t>
            </a:r>
          </a:p>
          <a:p>
            <a:pPr lvl="1"/>
            <a:r>
              <a:rPr lang="en-US" sz="2000" dirty="0" smtClean="0"/>
              <a:t>1941 Operation Barbarossa - Germans invaded the Soviet Union</a:t>
            </a:r>
          </a:p>
        </p:txBody>
      </p:sp>
    </p:spTree>
    <p:extLst>
      <p:ext uri="{BB962C8B-B14F-4D97-AF65-F5344CB8AC3E}">
        <p14:creationId xmlns="" xmlns:p14="http://schemas.microsoft.com/office/powerpoint/2010/main" val="116379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520</TotalTime>
  <Words>1014</Words>
  <Application>Microsoft Office PowerPoint</Application>
  <PresentationFormat>On-screen Show (4:3)</PresentationFormat>
  <Paragraphs>127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Badge</vt:lpstr>
      <vt:lpstr>World War II ENDS</vt:lpstr>
      <vt:lpstr>resources</vt:lpstr>
      <vt:lpstr>- Operation Overlord - - Invasion of normandy - D-Day  June 6, 1944</vt:lpstr>
      <vt:lpstr>Battle of the Bulge Dec. 1944 – March 1945</vt:lpstr>
      <vt:lpstr>Battle of berlin April 16 – May 2, 1945</vt:lpstr>
      <vt:lpstr>      V-E Day         May 8, 1945   </vt:lpstr>
      <vt:lpstr>Prisoners at a German concentration camp liberated by Allied troops in 1945.  Major  concentration camps  death toll Between 5 -6  million Jews  Over 3 million Soviet prisoners of war  Over 2 million Soviet civilians  over 1 million Polish civilians  Over 1 million Yugoslav civilians  70,000 men, women and children with mental and physical handicaps  over 200,000 Roma gypsies  Unknown numbers of political prisoners, resistance fighters, homosexuals and deportees  </vt:lpstr>
      <vt:lpstr>Pacific war</vt:lpstr>
      <vt:lpstr>Conferences - world order</vt:lpstr>
      <vt:lpstr>Atlantic charter August 1941</vt:lpstr>
      <vt:lpstr>Conferences – world order</vt:lpstr>
      <vt:lpstr>Yalta conference February 1945</vt:lpstr>
      <vt:lpstr>United nations</vt:lpstr>
      <vt:lpstr>Potsdam conference </vt:lpstr>
      <vt:lpstr>Atomic bomb Manhattan project</vt:lpstr>
      <vt:lpstr>Atomic bomb Manhattan project</vt:lpstr>
      <vt:lpstr>Dropping the bomb</vt:lpstr>
      <vt:lpstr>On August 10, 1945, the day after the detonation in Nagasaki, Japan </vt:lpstr>
      <vt:lpstr>V-J Day September 2, 1945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ENDS</dc:title>
  <dc:creator>Andrea</dc:creator>
  <cp:lastModifiedBy>Andrea</cp:lastModifiedBy>
  <cp:revision>12</cp:revision>
  <dcterms:created xsi:type="dcterms:W3CDTF">2017-03-14T22:07:20Z</dcterms:created>
  <dcterms:modified xsi:type="dcterms:W3CDTF">2018-03-27T00:27:18Z</dcterms:modified>
</cp:coreProperties>
</file>