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sldIdLst>
    <p:sldId id="256" r:id="rId2"/>
    <p:sldId id="273" r:id="rId3"/>
    <p:sldId id="267" r:id="rId4"/>
    <p:sldId id="269" r:id="rId5"/>
    <p:sldId id="257" r:id="rId6"/>
    <p:sldId id="278" r:id="rId7"/>
    <p:sldId id="280" r:id="rId8"/>
    <p:sldId id="279" r:id="rId9"/>
    <p:sldId id="274" r:id="rId10"/>
    <p:sldId id="258" r:id="rId11"/>
    <p:sldId id="271" r:id="rId12"/>
    <p:sldId id="259" r:id="rId13"/>
    <p:sldId id="272" r:id="rId14"/>
    <p:sldId id="260" r:id="rId15"/>
    <p:sldId id="277" r:id="rId16"/>
    <p:sldId id="275" r:id="rId17"/>
    <p:sldId id="261" r:id="rId18"/>
    <p:sldId id="262" r:id="rId19"/>
    <p:sldId id="282" r:id="rId20"/>
    <p:sldId id="281" r:id="rId21"/>
    <p:sldId id="263" r:id="rId22"/>
    <p:sldId id="264" r:id="rId23"/>
    <p:sldId id="276" r:id="rId24"/>
    <p:sldId id="265" r:id="rId25"/>
    <p:sldId id="284" r:id="rId26"/>
    <p:sldId id="283"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82" d="100"/>
          <a:sy n="82" d="100"/>
        </p:scale>
        <p:origin x="-15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8456F-40B5-4250-9BCC-A2D4E37F8D6E}" type="datetimeFigureOut">
              <a:rPr lang="en-US" smtClean="0"/>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7FE19-B71E-403A-A6D7-FBC56C4DD7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fld id="{CE626AAB-E536-4305-981F-15495F862BF2}" type="slidenum">
              <a:rPr lang="en-US" smtClean="0"/>
              <a:pPr/>
              <a:t>3</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a:lstStyle/>
          <a:p>
            <a:fld id="{123713D1-625C-4542-931C-617E9FF2DA5D}" type="slidenum">
              <a:rPr lang="en-US" smtClean="0"/>
              <a:pPr/>
              <a:t>4</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a:lstStyle/>
          <a:p>
            <a:fld id="{07C002C5-3FA2-4F73-848C-A741290DD16A}" type="slidenum">
              <a:rPr lang="en-US" smtClean="0"/>
              <a:pPr/>
              <a:t>11</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338D6C-C497-4542-8EEF-A83B658CC779}" type="datetimeFigureOut">
              <a:rPr lang="en-US" smtClean="0"/>
              <a:pPr/>
              <a:t>3/14/2017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46FA2A-62F2-4254-AE53-CD60515E774A}"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38D6C-C497-4542-8EEF-A83B658CC77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FA2A-62F2-4254-AE53-CD60515E77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C46FA2A-62F2-4254-AE53-CD60515E774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338D6C-C497-4542-8EEF-A83B658CC77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338D6C-C497-4542-8EEF-A83B658CC77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C46FA2A-62F2-4254-AE53-CD60515E774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0338D6C-C497-4542-8EEF-A83B658CC779}" type="datetimeFigureOut">
              <a:rPr lang="en-US" smtClean="0"/>
              <a:pPr/>
              <a:t>3/14/2017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46FA2A-62F2-4254-AE53-CD60515E774A}"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0338D6C-C497-4542-8EEF-A83B658CC779}"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FA2A-62F2-4254-AE53-CD60515E774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338D6C-C497-4542-8EEF-A83B658CC779}" type="datetimeFigureOut">
              <a:rPr lang="en-US" smtClean="0"/>
              <a:pPr/>
              <a:t>3/14/2017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C46FA2A-62F2-4254-AE53-CD60515E774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338D6C-C497-4542-8EEF-A83B658CC779}" type="datetimeFigureOut">
              <a:rPr lang="en-US" smtClean="0"/>
              <a:pPr/>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C46FA2A-62F2-4254-AE53-CD60515E77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0338D6C-C497-4542-8EEF-A83B658CC779}" type="datetimeFigureOut">
              <a:rPr lang="en-US" smtClean="0"/>
              <a:pPr/>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C46FA2A-62F2-4254-AE53-CD60515E77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C46FA2A-62F2-4254-AE53-CD60515E774A}"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0338D6C-C497-4542-8EEF-A83B658CC779}" type="datetimeFigureOut">
              <a:rPr lang="en-US" smtClean="0"/>
              <a:pPr/>
              <a:t>3/14/2017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C46FA2A-62F2-4254-AE53-CD60515E774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0338D6C-C497-4542-8EEF-A83B658CC779}" type="datetimeFigureOut">
              <a:rPr lang="en-US" smtClean="0"/>
              <a:pPr/>
              <a:t>3/14/2017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0338D6C-C497-4542-8EEF-A83B658CC779}" type="datetimeFigureOut">
              <a:rPr lang="en-US" smtClean="0"/>
              <a:pPr/>
              <a:t>3/14/2017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C46FA2A-62F2-4254-AE53-CD60515E774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ime.com/3880177/detroit-race-riots-1943-photos-from-a-city-in-turmoil-during-wwi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pbs.org/wgbh/americanexperience/features/general-article/alaska-WWI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MPLpExgkGg" TargetMode="External"/><Relationship Id="rId2" Type="http://schemas.openxmlformats.org/officeDocument/2006/relationships/hyperlink" Target="http://www.nationalww2museum.org/learn/education/for-students/ww2-history/at-a-glance/tuskegee-airmen.html" TargetMode="External"/><Relationship Id="rId1" Type="http://schemas.openxmlformats.org/officeDocument/2006/relationships/slideLayout" Target="../slideLayouts/slideLayout2.xml"/><Relationship Id="rId4" Type="http://schemas.openxmlformats.org/officeDocument/2006/relationships/hyperlink" Target="https://www.youtube.com/watch?v=7Su0JjIYTZ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vculture.org/history/usswv/remember.html" TargetMode="External"/><Relationship Id="rId2" Type="http://schemas.openxmlformats.org/officeDocument/2006/relationships/hyperlink" Target="https://thechildrenswar.blogspot.com/2011/02/black-history-month-double-v-campaign.html" TargetMode="Externa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rTd_bXsZVM" TargetMode="External"/><Relationship Id="rId2" Type="http://schemas.openxmlformats.org/officeDocument/2006/relationships/hyperlink" Target="http://www.biography.com/people/a-philip-randolph-9451623" TargetMode="External"/><Relationship Id="rId1" Type="http://schemas.openxmlformats.org/officeDocument/2006/relationships/slideLayout" Target="../slideLayouts/slideLayout2.xml"/><Relationship Id="rId5" Type="http://schemas.openxmlformats.org/officeDocument/2006/relationships/hyperlink" Target="http://www.blackpast.org/aah/march-washington-movement-1941-1947" TargetMode="External"/><Relationship Id="rId4" Type="http://schemas.openxmlformats.org/officeDocument/2006/relationships/hyperlink" Target="http://www.pbs.org/wnet/jimcrow/stories_events_march.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ngressofracialequality.org/core-facts.html" TargetMode="External"/><Relationship Id="rId2" Type="http://schemas.openxmlformats.org/officeDocument/2006/relationships/hyperlink" Target="http://www.naacp.org/pages/naacp-histo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oc.gov/exhibits/naacp/world-war-ii-and-the-post-war-year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ckEiKzCBqc&amp;ebc=ANyPxKpNo8bkQXEUsD3SRh6Ava67vFDOQ_RMFbjyLLZ8qnt1T7hHfU2lzS6QciYP_eCZxnzufJX7CVsr3nys1eDv4KrE0yZcVg" TargetMode="External"/><Relationship Id="rId2" Type="http://schemas.openxmlformats.org/officeDocument/2006/relationships/hyperlink" Target="https://historyengine.richmond.edu/episodes/view/468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amhistory.si.edu/onthemove/themes/story_51_5.html" TargetMode="External"/><Relationship Id="rId2" Type="http://schemas.openxmlformats.org/officeDocument/2006/relationships/hyperlink" Target="http://www.opb.org/programs/oregonexperiencearchive/braceros/about.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bs.org/wgbh/amex/zoot/" TargetMode="External"/><Relationship Id="rId2" Type="http://schemas.openxmlformats.org/officeDocument/2006/relationships/hyperlink" Target="https://www.mtholyoke.edu/~campo22k/classweb/Zoot%20Suits/Zoot%20Suit%20Riots%20in%201943.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pbs.org/wnet/african-americans-many-rivers-to-cross/history/what-was-black-americas-double-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mericancenturies.mass.edu/centapp/oh/story.do?shortName=elliot1939v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moa.org/searchcollections/details.aspx?item=4725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err="1" smtClean="0"/>
              <a:t>Homefront</a:t>
            </a:r>
            <a:r>
              <a:rPr lang="en-US" sz="3600" dirty="0" smtClean="0"/>
              <a:t> – African Americans</a:t>
            </a:r>
            <a:endParaRPr lang="en-US" sz="3600" dirty="0"/>
          </a:p>
        </p:txBody>
      </p:sp>
      <p:sp>
        <p:nvSpPr>
          <p:cNvPr id="2" name="Title 1"/>
          <p:cNvSpPr>
            <a:spLocks noGrp="1"/>
          </p:cNvSpPr>
          <p:nvPr>
            <p:ph type="ctrTitle"/>
          </p:nvPr>
        </p:nvSpPr>
        <p:spPr/>
        <p:txBody>
          <a:bodyPr>
            <a:normAutofit/>
          </a:bodyPr>
          <a:lstStyle/>
          <a:p>
            <a:r>
              <a:rPr lang="en-US" sz="5400" dirty="0" smtClean="0"/>
              <a:t>World War II</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RACISM at HOME</a:t>
            </a:r>
            <a:endParaRPr lang="en-US" b="1" dirty="0"/>
          </a:p>
        </p:txBody>
      </p:sp>
      <p:sp>
        <p:nvSpPr>
          <p:cNvPr id="3" name="Content Placeholder 2"/>
          <p:cNvSpPr>
            <a:spLocks noGrp="1"/>
          </p:cNvSpPr>
          <p:nvPr>
            <p:ph sz="quarter" idx="1"/>
          </p:nvPr>
        </p:nvSpPr>
        <p:spPr>
          <a:xfrm>
            <a:off x="152400" y="1527048"/>
            <a:ext cx="8991600" cy="5178552"/>
          </a:xfrm>
        </p:spPr>
        <p:txBody>
          <a:bodyPr>
            <a:normAutofit lnSpcReduction="10000"/>
          </a:bodyPr>
          <a:lstStyle/>
          <a:p>
            <a:pPr lvl="0"/>
            <a:r>
              <a:rPr lang="en-US" dirty="0" smtClean="0"/>
              <a:t>Nazis used American prejudices as proof of its own racial policies</a:t>
            </a:r>
          </a:p>
          <a:p>
            <a:pPr lvl="0"/>
            <a:r>
              <a:rPr lang="en-US" dirty="0" smtClean="0"/>
              <a:t>“Last Hired, First Fired” was the reality before the war</a:t>
            </a:r>
          </a:p>
          <a:p>
            <a:pPr lvl="0"/>
            <a:r>
              <a:rPr lang="en-US" dirty="0" smtClean="0"/>
              <a:t>Hired for low wages / low skill jobs during the war</a:t>
            </a:r>
          </a:p>
          <a:p>
            <a:pPr lvl="0"/>
            <a:r>
              <a:rPr lang="en-US" dirty="0" smtClean="0"/>
              <a:t>Washington DC remained segregated</a:t>
            </a:r>
          </a:p>
          <a:p>
            <a:pPr lvl="0"/>
            <a:r>
              <a:rPr lang="en-US" dirty="0" smtClean="0"/>
              <a:t>Lynching continued</a:t>
            </a:r>
          </a:p>
          <a:p>
            <a:pPr lvl="0"/>
            <a:r>
              <a:rPr lang="en-US" dirty="0" smtClean="0"/>
              <a:t>Race Riots</a:t>
            </a:r>
          </a:p>
          <a:p>
            <a:pPr lvl="1"/>
            <a:r>
              <a:rPr lang="en-US" dirty="0" smtClean="0"/>
              <a:t>(1943) 274 race related incidents in about 50 cities</a:t>
            </a:r>
          </a:p>
          <a:p>
            <a:pPr lvl="1"/>
            <a:r>
              <a:rPr lang="en-US" dirty="0" smtClean="0"/>
              <a:t>Detroit – federal troops intervene in a 2 day race riot</a:t>
            </a:r>
            <a:br>
              <a:rPr lang="en-US" dirty="0" smtClean="0"/>
            </a:br>
            <a:r>
              <a:rPr lang="en-US" dirty="0" smtClean="0"/>
              <a:t>Dead: 25 black, 9 white, Injured: 700+</a:t>
            </a:r>
          </a:p>
          <a:p>
            <a:r>
              <a:rPr lang="en-US" dirty="0" smtClean="0"/>
              <a:t>Time Magazine slide show:</a:t>
            </a:r>
            <a:br>
              <a:rPr lang="en-US" dirty="0" smtClean="0"/>
            </a:br>
            <a:r>
              <a:rPr lang="en-US" sz="1300" dirty="0" smtClean="0"/>
              <a:t>  </a:t>
            </a:r>
            <a:r>
              <a:rPr lang="en-US" sz="1300" u="sng" dirty="0" smtClean="0">
                <a:hlinkClick r:id="rId2"/>
              </a:rPr>
              <a:t>http://time.com/3880177/detroit-race-riots-1943-photos-from-a-city-in-turmoil-during-wwii/</a:t>
            </a:r>
            <a:endParaRPr lang="en-US" sz="13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70659" name="Rectangle 3"/>
          <p:cNvSpPr>
            <a:spLocks noChangeArrowheads="1"/>
          </p:cNvSpPr>
          <p:nvPr/>
        </p:nvSpPr>
        <p:spPr bwMode="auto">
          <a:xfrm>
            <a:off x="152400" y="148471"/>
            <a:ext cx="2895600" cy="6740307"/>
          </a:xfrm>
          <a:prstGeom prst="rect">
            <a:avLst/>
          </a:prstGeom>
          <a:noFill/>
          <a:ln w="9525">
            <a:noFill/>
            <a:miter lim="800000"/>
            <a:headEnd/>
            <a:tailEnd/>
          </a:ln>
        </p:spPr>
        <p:txBody>
          <a:bodyPr wrap="square">
            <a:spAutoFit/>
          </a:bodyPr>
          <a:lstStyle/>
          <a:p>
            <a:endParaRPr lang="en-US" dirty="0"/>
          </a:p>
          <a:p>
            <a:endParaRPr lang="en-US" dirty="0"/>
          </a:p>
          <a:p>
            <a:r>
              <a:rPr lang="en-US" dirty="0" smtClean="0"/>
              <a:t>World </a:t>
            </a:r>
            <a:r>
              <a:rPr lang="en-US" dirty="0"/>
              <a:t>War </a:t>
            </a:r>
            <a:r>
              <a:rPr lang="en-US" dirty="0" smtClean="0"/>
              <a:t>II Poster</a:t>
            </a:r>
          </a:p>
          <a:p>
            <a:endParaRPr lang="en-US" dirty="0" smtClean="0"/>
          </a:p>
          <a:p>
            <a:endParaRPr lang="en-US" dirty="0"/>
          </a:p>
          <a:p>
            <a:endParaRPr lang="en-US" dirty="0" smtClean="0"/>
          </a:p>
          <a:p>
            <a:pPr lvl="0"/>
            <a:r>
              <a:rPr lang="en-US" u="sng" dirty="0" smtClean="0"/>
              <a:t>Red Cross </a:t>
            </a:r>
            <a:r>
              <a:rPr lang="en-US" dirty="0" smtClean="0"/>
              <a:t>– </a:t>
            </a:r>
          </a:p>
          <a:p>
            <a:pPr lvl="0"/>
            <a:endParaRPr lang="en-US" dirty="0" smtClean="0"/>
          </a:p>
          <a:p>
            <a:pPr lvl="0">
              <a:buFont typeface="Arial" pitchFamily="34" charset="0"/>
              <a:buChar char="•"/>
            </a:pPr>
            <a:r>
              <a:rPr lang="en-US" sz="1600" dirty="0" smtClean="0"/>
              <a:t>wouldn’t initially take blood donated by black people</a:t>
            </a:r>
            <a:br>
              <a:rPr lang="en-US" sz="1600" dirty="0" smtClean="0"/>
            </a:br>
            <a:endParaRPr lang="en-US" sz="1600" dirty="0" smtClean="0"/>
          </a:p>
          <a:p>
            <a:pPr lvl="0">
              <a:buFont typeface="Arial" pitchFamily="34" charset="0"/>
              <a:buChar char="•"/>
            </a:pPr>
            <a:r>
              <a:rPr lang="en-US" sz="1600" dirty="0" smtClean="0"/>
              <a:t>would not mix blood of whites and blacks </a:t>
            </a:r>
            <a:br>
              <a:rPr lang="en-US" sz="1600" dirty="0" smtClean="0"/>
            </a:br>
            <a:endParaRPr lang="en-US" sz="1600" dirty="0" smtClean="0"/>
          </a:p>
          <a:p>
            <a:pPr lvl="0">
              <a:buFont typeface="Arial" pitchFamily="34" charset="0"/>
              <a:buChar char="•"/>
            </a:pPr>
            <a:r>
              <a:rPr lang="en-US" sz="1600" dirty="0" smtClean="0"/>
              <a:t>black scientist Charles Drew's insisted that it was an unfounded/unscientific policy</a:t>
            </a:r>
            <a:br>
              <a:rPr lang="en-US" sz="1600" dirty="0" smtClean="0"/>
            </a:br>
            <a:endParaRPr lang="en-US" sz="1600" dirty="0" smtClean="0"/>
          </a:p>
          <a:p>
            <a:pPr lvl="0">
              <a:buFont typeface="Arial" pitchFamily="34" charset="0"/>
              <a:buChar char="•"/>
            </a:pPr>
            <a:r>
              <a:rPr lang="en-US" sz="1600" dirty="0" smtClean="0"/>
              <a:t>Jan. 3, 1942, the Pittsburgh Courier denounced the American Red Cross’ refusal to accept black blood in donor drives, under the title “The Red Blood Myth.”</a:t>
            </a:r>
          </a:p>
          <a:p>
            <a:endParaRPr lang="en-US" sz="1600" dirty="0"/>
          </a:p>
        </p:txBody>
      </p:sp>
      <p:pic>
        <p:nvPicPr>
          <p:cNvPr id="70660" name="Picture 7" descr="ch22fig24a"/>
          <p:cNvPicPr>
            <a:picLocks noChangeAspect="1" noChangeArrowheads="1"/>
          </p:cNvPicPr>
          <p:nvPr/>
        </p:nvPicPr>
        <p:blipFill>
          <a:blip r:embed="rId3" cstate="print"/>
          <a:srcRect/>
          <a:stretch>
            <a:fillRect/>
          </a:stretch>
        </p:blipFill>
        <p:spPr bwMode="auto">
          <a:xfrm>
            <a:off x="2971800" y="0"/>
            <a:ext cx="6172200" cy="6850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hlinkClick r:id="rId2"/>
              </a:rPr>
              <a:t>Military Service</a:t>
            </a:r>
            <a:endParaRPr lang="en-US" b="1" dirty="0"/>
          </a:p>
        </p:txBody>
      </p:sp>
      <p:sp>
        <p:nvSpPr>
          <p:cNvPr id="3" name="Content Placeholder 2"/>
          <p:cNvSpPr>
            <a:spLocks noGrp="1"/>
          </p:cNvSpPr>
          <p:nvPr>
            <p:ph sz="quarter" idx="1"/>
          </p:nvPr>
        </p:nvSpPr>
        <p:spPr>
          <a:xfrm>
            <a:off x="152400" y="1527048"/>
            <a:ext cx="8839200" cy="5330952"/>
          </a:xfrm>
        </p:spPr>
        <p:txBody>
          <a:bodyPr>
            <a:normAutofit/>
          </a:bodyPr>
          <a:lstStyle/>
          <a:p>
            <a:pPr lvl="0">
              <a:buNone/>
            </a:pPr>
            <a:r>
              <a:rPr lang="en-US" u="sng" dirty="0" smtClean="0"/>
              <a:t>Segregation</a:t>
            </a:r>
            <a:r>
              <a:rPr lang="en-US" dirty="0" smtClean="0"/>
              <a:t>: Military segregated during the war</a:t>
            </a:r>
          </a:p>
          <a:p>
            <a:pPr lvl="1"/>
            <a:r>
              <a:rPr lang="en-US" dirty="0" smtClean="0"/>
              <a:t>Segregated units until 1948</a:t>
            </a:r>
          </a:p>
          <a:p>
            <a:pPr lvl="0">
              <a:buNone/>
            </a:pPr>
            <a:r>
              <a:rPr lang="en-US" u="sng" dirty="0" smtClean="0"/>
              <a:t>Service</a:t>
            </a:r>
            <a:r>
              <a:rPr lang="en-US" dirty="0" smtClean="0"/>
              <a:t>:  </a:t>
            </a:r>
          </a:p>
          <a:p>
            <a:pPr lvl="0"/>
            <a:r>
              <a:rPr lang="en-US" dirty="0" smtClean="0"/>
              <a:t>1.2 million African Americans served by 1945</a:t>
            </a:r>
          </a:p>
          <a:p>
            <a:pPr lvl="0"/>
            <a:r>
              <a:rPr lang="en-US" dirty="0" smtClean="0"/>
              <a:t>Navy - waiters, cooks		</a:t>
            </a:r>
          </a:p>
          <a:p>
            <a:pPr lvl="0"/>
            <a:r>
              <a:rPr lang="en-US" dirty="0" smtClean="0"/>
              <a:t>Excluded from combat units initially</a:t>
            </a:r>
          </a:p>
          <a:p>
            <a:pPr lvl="0">
              <a:buNone/>
            </a:pPr>
            <a:r>
              <a:rPr lang="en-US" u="sng" dirty="0" smtClean="0"/>
              <a:t>Transportation</a:t>
            </a:r>
            <a:r>
              <a:rPr lang="en-US" dirty="0" smtClean="0"/>
              <a:t>:</a:t>
            </a:r>
          </a:p>
          <a:p>
            <a:pPr lvl="0"/>
            <a:r>
              <a:rPr lang="en-US" dirty="0" smtClean="0"/>
              <a:t>Train in South (northern blacks experienced Jim Crow south)</a:t>
            </a:r>
          </a:p>
          <a:p>
            <a:pPr lvl="0"/>
            <a:r>
              <a:rPr lang="en-US" dirty="0" smtClean="0"/>
              <a:t>Forced to give up seats  on train to Nazi POW's</a:t>
            </a:r>
          </a:p>
          <a:p>
            <a:pPr>
              <a:buNone/>
            </a:pPr>
            <a:endParaRPr lang="en-US" dirty="0" smtClean="0"/>
          </a:p>
          <a:p>
            <a:pPr>
              <a:buNone/>
            </a:pPr>
            <a:endParaRPr lang="en-US"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Military Service</a:t>
            </a:r>
            <a:endParaRPr lang="en-US" b="1" dirty="0"/>
          </a:p>
        </p:txBody>
      </p:sp>
      <p:sp>
        <p:nvSpPr>
          <p:cNvPr id="3" name="Content Placeholder 2"/>
          <p:cNvSpPr>
            <a:spLocks noGrp="1"/>
          </p:cNvSpPr>
          <p:nvPr>
            <p:ph sz="quarter" idx="1"/>
          </p:nvPr>
        </p:nvSpPr>
        <p:spPr>
          <a:xfrm>
            <a:off x="152400" y="1527048"/>
            <a:ext cx="8839200" cy="4873752"/>
          </a:xfrm>
        </p:spPr>
        <p:txBody>
          <a:bodyPr/>
          <a:lstStyle/>
          <a:p>
            <a:pPr>
              <a:buNone/>
            </a:pPr>
            <a:r>
              <a:rPr lang="en-US" b="1" dirty="0" smtClean="0"/>
              <a:t>Joe Louis </a:t>
            </a:r>
            <a:r>
              <a:rPr lang="en-US" sz="2400" dirty="0" smtClean="0"/>
              <a:t>(African American – World Heavyweight Boxing Champion)</a:t>
            </a:r>
          </a:p>
          <a:p>
            <a:pPr>
              <a:buNone/>
            </a:pPr>
            <a:r>
              <a:rPr lang="en-US" sz="2800" dirty="0" smtClean="0"/>
              <a:t>“Lots of things are wrong with America, </a:t>
            </a:r>
            <a:br>
              <a:rPr lang="en-US" sz="2800" dirty="0" smtClean="0"/>
            </a:br>
            <a:r>
              <a:rPr lang="en-US" sz="2800" dirty="0" smtClean="0"/>
              <a:t>but Hitler </a:t>
            </a:r>
            <a:r>
              <a:rPr lang="en-US" sz="2800" dirty="0" err="1" smtClean="0"/>
              <a:t>ain’t</a:t>
            </a:r>
            <a:r>
              <a:rPr lang="en-US" sz="2800" dirty="0" smtClean="0"/>
              <a:t> going to fix them.”</a:t>
            </a:r>
          </a:p>
          <a:p>
            <a:pPr>
              <a:buNone/>
            </a:pPr>
            <a:endParaRPr lang="en-US" sz="2800" dirty="0" smtClean="0"/>
          </a:p>
          <a:p>
            <a:pPr>
              <a:buNone/>
            </a:pPr>
            <a:endParaRPr lang="en-US" sz="2800" dirty="0" smtClean="0"/>
          </a:p>
          <a:p>
            <a:pPr>
              <a:buNone/>
            </a:pPr>
            <a:r>
              <a:rPr lang="en-US" sz="2800" b="1" dirty="0" smtClean="0"/>
              <a:t>Henry L. Stimson </a:t>
            </a:r>
            <a:r>
              <a:rPr lang="en-US" sz="2800" dirty="0" smtClean="0"/>
              <a:t>(Secretary of War)</a:t>
            </a:r>
          </a:p>
          <a:p>
            <a:pPr>
              <a:buNone/>
            </a:pPr>
            <a:r>
              <a:rPr lang="en-US" sz="2800" dirty="0" smtClean="0"/>
              <a:t>“leadership is not embedded in the negro race”</a:t>
            </a:r>
          </a:p>
          <a:p>
            <a:pPr>
              <a:buNone/>
            </a:pPr>
            <a:r>
              <a:rPr lang="en-US" sz="1800" dirty="0" smtClean="0"/>
              <a:t>(Black officer prohibited black officers from commanding white soldiers/sailors)</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Tuskegee Airmen</a:t>
            </a:r>
            <a:endParaRPr lang="en-US" dirty="0"/>
          </a:p>
        </p:txBody>
      </p:sp>
      <p:sp>
        <p:nvSpPr>
          <p:cNvPr id="3" name="Content Placeholder 2"/>
          <p:cNvSpPr>
            <a:spLocks noGrp="1"/>
          </p:cNvSpPr>
          <p:nvPr>
            <p:ph sz="quarter" idx="1"/>
          </p:nvPr>
        </p:nvSpPr>
        <p:spPr>
          <a:xfrm>
            <a:off x="152400" y="1527048"/>
            <a:ext cx="8839200" cy="5026152"/>
          </a:xfrm>
        </p:spPr>
        <p:txBody>
          <a:bodyPr>
            <a:normAutofit/>
          </a:bodyPr>
          <a:lstStyle/>
          <a:p>
            <a:pPr lvl="0">
              <a:buNone/>
            </a:pPr>
            <a:r>
              <a:rPr lang="en-US" b="1" dirty="0" smtClean="0"/>
              <a:t>Background: </a:t>
            </a:r>
            <a:r>
              <a:rPr lang="en-US" dirty="0" smtClean="0"/>
              <a:t/>
            </a:r>
            <a:br>
              <a:rPr lang="en-US" dirty="0" smtClean="0"/>
            </a:br>
            <a:r>
              <a:rPr lang="en-US" sz="1200" u="sng" dirty="0" smtClean="0">
                <a:hlinkClick r:id="rId2"/>
              </a:rPr>
              <a:t>http://www.nationalww2museum.org/learn/education/for-students/ww2-history/at-a-glance/tuskegee-airmen.html</a:t>
            </a:r>
            <a:endParaRPr lang="en-US" sz="1200" dirty="0" smtClean="0"/>
          </a:p>
          <a:p>
            <a:pPr lvl="0"/>
            <a:r>
              <a:rPr lang="en-US" dirty="0" smtClean="0"/>
              <a:t>600 pilots trained in Tuskegee, Alabama</a:t>
            </a:r>
          </a:p>
          <a:p>
            <a:pPr lvl="0"/>
            <a:r>
              <a:rPr lang="en-US" dirty="0" smtClean="0"/>
              <a:t>1st time African Americans served as pilots in the military due to racist views</a:t>
            </a:r>
          </a:p>
          <a:p>
            <a:pPr lvl="0"/>
            <a:r>
              <a:rPr lang="en-US" dirty="0" smtClean="0"/>
              <a:t>Flew over 15,000 missions</a:t>
            </a:r>
          </a:p>
          <a:p>
            <a:pPr lvl="0"/>
            <a:r>
              <a:rPr lang="en-US" dirty="0" smtClean="0"/>
              <a:t>Excellence of Service helped to integrate the military and dispel stereotypes</a:t>
            </a:r>
          </a:p>
          <a:p>
            <a:pPr lvl="0"/>
            <a:endParaRPr lang="en-US" dirty="0" smtClean="0"/>
          </a:p>
          <a:p>
            <a:pPr lvl="0"/>
            <a:r>
              <a:rPr lang="en-US" sz="2000" dirty="0" smtClean="0"/>
              <a:t>Video (2:37)  </a:t>
            </a:r>
            <a:r>
              <a:rPr lang="en-US" sz="1200" u="sng" dirty="0" smtClean="0">
                <a:hlinkClick r:id="rId3"/>
              </a:rPr>
              <a:t>https://www.youtube.com/watch?v=qMPLpExgkGg</a:t>
            </a:r>
            <a:endParaRPr lang="en-US" sz="1200" dirty="0" smtClean="0"/>
          </a:p>
          <a:p>
            <a:pPr lvl="0"/>
            <a:r>
              <a:rPr lang="en-US" sz="2000" dirty="0" smtClean="0"/>
              <a:t>Video (7:17)  </a:t>
            </a:r>
            <a:r>
              <a:rPr lang="en-US" sz="1200" u="sng" dirty="0" smtClean="0">
                <a:hlinkClick r:id="rId4"/>
              </a:rPr>
              <a:t>https://www.youtube.com/watch?v=7Su0JjIYTZY</a:t>
            </a:r>
            <a:endParaRPr lang="en-US" sz="12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5842" name="Picture 2" descr="Image result for double v campaign newspaper articles"/>
          <p:cNvPicPr>
            <a:picLocks noChangeAspect="1" noChangeArrowheads="1"/>
          </p:cNvPicPr>
          <p:nvPr/>
        </p:nvPicPr>
        <p:blipFill>
          <a:blip r:embed="rId2" cstate="print"/>
          <a:srcRect/>
          <a:stretch>
            <a:fillRect/>
          </a:stretch>
        </p:blipFill>
        <p:spPr bwMode="auto">
          <a:xfrm>
            <a:off x="0" y="0"/>
            <a:ext cx="4807287"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Dorie</a:t>
            </a:r>
            <a:r>
              <a:rPr lang="en-US" dirty="0" smtClean="0">
                <a:hlinkClick r:id="rId2"/>
              </a:rPr>
              <a:t> Miller</a:t>
            </a:r>
            <a:endParaRPr lang="en-US" dirty="0"/>
          </a:p>
        </p:txBody>
      </p:sp>
      <p:sp>
        <p:nvSpPr>
          <p:cNvPr id="3" name="Content Placeholder 2"/>
          <p:cNvSpPr>
            <a:spLocks noGrp="1"/>
          </p:cNvSpPr>
          <p:nvPr>
            <p:ph sz="quarter" idx="1"/>
          </p:nvPr>
        </p:nvSpPr>
        <p:spPr>
          <a:xfrm>
            <a:off x="0" y="1527048"/>
            <a:ext cx="3581400" cy="5330952"/>
          </a:xfrm>
        </p:spPr>
        <p:txBody>
          <a:bodyPr>
            <a:normAutofit fontScale="55000" lnSpcReduction="20000"/>
          </a:bodyPr>
          <a:lstStyle/>
          <a:p>
            <a:pPr>
              <a:buNone/>
            </a:pPr>
            <a:r>
              <a:rPr lang="en-US" b="1" dirty="0" smtClean="0"/>
              <a:t>  </a:t>
            </a:r>
            <a:r>
              <a:rPr lang="en-US" b="1" dirty="0" err="1" smtClean="0"/>
              <a:t>Dorie</a:t>
            </a:r>
            <a:r>
              <a:rPr lang="en-US" b="1" dirty="0" smtClean="0"/>
              <a:t> Miller </a:t>
            </a:r>
            <a:r>
              <a:rPr lang="en-US" dirty="0" smtClean="0"/>
              <a:t>- a </a:t>
            </a:r>
            <a:r>
              <a:rPr lang="en-US" dirty="0" err="1" smtClean="0"/>
              <a:t>messman</a:t>
            </a:r>
            <a:r>
              <a:rPr lang="en-US" dirty="0" smtClean="0"/>
              <a:t> on the </a:t>
            </a:r>
            <a:r>
              <a:rPr lang="en-US" dirty="0" smtClean="0">
                <a:hlinkClick r:id="rId3"/>
              </a:rPr>
              <a:t>USS West Virginia </a:t>
            </a:r>
            <a:r>
              <a:rPr lang="en-US" dirty="0" smtClean="0"/>
              <a:t>when it was bombed by the Japanese in Pearl Harbor. </a:t>
            </a:r>
          </a:p>
          <a:p>
            <a:pPr>
              <a:buNone/>
            </a:pPr>
            <a:r>
              <a:rPr lang="en-US" dirty="0" smtClean="0"/>
              <a:t>   </a:t>
            </a:r>
            <a:r>
              <a:rPr lang="en-US" b="1" dirty="0" smtClean="0"/>
              <a:t>Bravery</a:t>
            </a:r>
            <a:r>
              <a:rPr lang="en-US" dirty="0" smtClean="0"/>
              <a:t> – </a:t>
            </a:r>
          </a:p>
          <a:p>
            <a:r>
              <a:rPr lang="en-US" dirty="0" err="1" smtClean="0"/>
              <a:t>Dorie</a:t>
            </a:r>
            <a:r>
              <a:rPr lang="en-US" dirty="0" smtClean="0"/>
              <a:t> ran up on deck, found his wounded commander and carried him to safety. </a:t>
            </a:r>
          </a:p>
          <a:p>
            <a:r>
              <a:rPr lang="en-US" dirty="0" smtClean="0"/>
              <a:t>He returned to the deck, picked up an antiaircraft weapon he had never been trained to use and managed to shoot down four enemy aircraft. </a:t>
            </a:r>
          </a:p>
          <a:p>
            <a:pPr>
              <a:buNone/>
            </a:pPr>
            <a:r>
              <a:rPr lang="en-US" b="1" dirty="0" smtClean="0"/>
              <a:t>  Credit for Bravery almost missed </a:t>
            </a:r>
            <a:endParaRPr lang="en-US" dirty="0" smtClean="0"/>
          </a:p>
          <a:p>
            <a:r>
              <a:rPr lang="en-US" dirty="0" smtClean="0"/>
              <a:t>When the Courier tracked down the identity of the “Negro </a:t>
            </a:r>
            <a:r>
              <a:rPr lang="en-US" dirty="0" err="1" smtClean="0"/>
              <a:t>messman</a:t>
            </a:r>
            <a:r>
              <a:rPr lang="en-US" dirty="0" smtClean="0"/>
              <a:t>,” as he was called in all the newspaper articles, and printed his name, </a:t>
            </a:r>
            <a:r>
              <a:rPr lang="en-US" dirty="0" err="1" smtClean="0"/>
              <a:t>Dorie</a:t>
            </a:r>
            <a:r>
              <a:rPr lang="en-US" dirty="0" smtClean="0"/>
              <a:t> was finally awarded his well deserved Navy Cross for heroism. But if the Courier hadn’t printed his name, </a:t>
            </a:r>
            <a:r>
              <a:rPr lang="en-US" dirty="0" err="1" smtClean="0"/>
              <a:t>Dorie’s</a:t>
            </a:r>
            <a:r>
              <a:rPr lang="en-US" dirty="0" smtClean="0"/>
              <a:t> brave actions and quick thinking would have gone into obscurity, but now his heroic legacy lives o.</a:t>
            </a:r>
            <a:endParaRPr lang="en-US" dirty="0"/>
          </a:p>
        </p:txBody>
      </p:sp>
      <p:pic>
        <p:nvPicPr>
          <p:cNvPr id="33794" name="Picture 2" descr="https://1.bp.blogspot.com/_8Hod3l42HQo/TVAZPCzXylI/AAAAAAAAAaM/JjL5W5THYdE/s1600/08aDorieMillerPInlge.gif"/>
          <p:cNvPicPr>
            <a:picLocks noChangeAspect="1" noChangeArrowheads="1"/>
          </p:cNvPicPr>
          <p:nvPr/>
        </p:nvPicPr>
        <p:blipFill>
          <a:blip r:embed="rId4" cstate="print"/>
          <a:srcRect/>
          <a:stretch>
            <a:fillRect/>
          </a:stretch>
        </p:blipFill>
        <p:spPr bwMode="auto">
          <a:xfrm>
            <a:off x="3461497" y="990600"/>
            <a:ext cx="5682503" cy="586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 Bill</a:t>
            </a:r>
            <a:endParaRPr lang="en-US" b="1" dirty="0"/>
          </a:p>
        </p:txBody>
      </p:sp>
      <p:sp>
        <p:nvSpPr>
          <p:cNvPr id="3" name="Content Placeholder 2"/>
          <p:cNvSpPr>
            <a:spLocks noGrp="1"/>
          </p:cNvSpPr>
          <p:nvPr>
            <p:ph sz="quarter" idx="1"/>
          </p:nvPr>
        </p:nvSpPr>
        <p:spPr>
          <a:xfrm>
            <a:off x="301752" y="1527048"/>
            <a:ext cx="8503920" cy="5102352"/>
          </a:xfrm>
        </p:spPr>
        <p:txBody>
          <a:bodyPr>
            <a:normAutofit fontScale="92500" lnSpcReduction="20000"/>
          </a:bodyPr>
          <a:lstStyle/>
          <a:p>
            <a:pPr lvl="0">
              <a:buNone/>
            </a:pPr>
            <a:r>
              <a:rPr lang="en-US" b="1" dirty="0" smtClean="0"/>
              <a:t>Servicemen’s Readjustment Act (1944):</a:t>
            </a:r>
          </a:p>
          <a:p>
            <a:pPr lvl="0">
              <a:buNone/>
            </a:pPr>
            <a:r>
              <a:rPr lang="en-US" dirty="0" smtClean="0"/>
              <a:t>	aka: </a:t>
            </a:r>
            <a:r>
              <a:rPr lang="en-US" b="1" dirty="0" smtClean="0"/>
              <a:t>GI Bill of Rights </a:t>
            </a:r>
            <a:r>
              <a:rPr lang="en-US" dirty="0" smtClean="0"/>
              <a:t/>
            </a:r>
            <a:br>
              <a:rPr lang="en-US" dirty="0" smtClean="0"/>
            </a:br>
            <a:r>
              <a:rPr lang="en-US" sz="2400" dirty="0" smtClean="0"/>
              <a:t>(GI = Government Issue, slang for “serviceman”)</a:t>
            </a:r>
          </a:p>
          <a:p>
            <a:pPr lvl="0">
              <a:buNone/>
            </a:pPr>
            <a:endParaRPr lang="en-US" sz="2400" dirty="0" smtClean="0"/>
          </a:p>
          <a:p>
            <a:pPr lvl="0">
              <a:buNone/>
            </a:pPr>
            <a:r>
              <a:rPr lang="en-US" b="1" dirty="0" smtClean="0"/>
              <a:t>Benefits for Veterans</a:t>
            </a:r>
            <a:r>
              <a:rPr lang="en-US" dirty="0" smtClean="0"/>
              <a:t>:</a:t>
            </a:r>
          </a:p>
          <a:p>
            <a:pPr marL="514350" lvl="0" indent="-514350">
              <a:buFont typeface="+mj-lt"/>
              <a:buAutoNum type="arabicPeriod"/>
            </a:pPr>
            <a:r>
              <a:rPr lang="en-US" dirty="0" smtClean="0"/>
              <a:t>Healthcare  for veterans </a:t>
            </a:r>
          </a:p>
          <a:p>
            <a:pPr marL="514350" lvl="0" indent="-514350">
              <a:buFont typeface="+mj-lt"/>
              <a:buAutoNum type="arabicPeriod"/>
            </a:pPr>
            <a:r>
              <a:rPr lang="en-US" dirty="0" smtClean="0"/>
              <a:t>Education (college tuition assistance)</a:t>
            </a:r>
          </a:p>
          <a:p>
            <a:pPr marL="514350" lvl="0" indent="-514350">
              <a:buFont typeface="+mj-lt"/>
              <a:buAutoNum type="arabicPeriod"/>
            </a:pPr>
            <a:r>
              <a:rPr lang="en-US" dirty="0" smtClean="0"/>
              <a:t>Job Training</a:t>
            </a:r>
          </a:p>
          <a:p>
            <a:pPr marL="514350" lvl="0" indent="-514350">
              <a:buFont typeface="+mj-lt"/>
              <a:buAutoNum type="arabicPeriod"/>
            </a:pPr>
            <a:r>
              <a:rPr lang="en-US" dirty="0" smtClean="0"/>
              <a:t>Preference given to veterans in government jobs </a:t>
            </a:r>
          </a:p>
          <a:p>
            <a:pPr marL="514350" lvl="0" indent="-514350">
              <a:buFont typeface="+mj-lt"/>
              <a:buAutoNum type="arabicPeriod"/>
            </a:pPr>
            <a:r>
              <a:rPr lang="en-US" dirty="0" smtClean="0"/>
              <a:t>Home Loans (low interest)</a:t>
            </a:r>
          </a:p>
          <a:p>
            <a:pPr lvl="0">
              <a:buNone/>
            </a:pPr>
            <a:r>
              <a:rPr lang="en-US" b="1" dirty="0" smtClean="0"/>
              <a:t>Limits to African American Veterans:</a:t>
            </a:r>
          </a:p>
          <a:p>
            <a:pPr lvl="0"/>
            <a:r>
              <a:rPr lang="en-US" dirty="0" smtClean="0"/>
              <a:t>education benefits only good at segregated colleges</a:t>
            </a:r>
          </a:p>
          <a:p>
            <a:pPr lvl="0"/>
            <a:r>
              <a:rPr lang="en-US" dirty="0" smtClean="0"/>
              <a:t>job training only for unskilled/low wage jobs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800" b="1" dirty="0" smtClean="0"/>
              <a:t>March on Washington &amp; A Philip Randolph:  1941</a:t>
            </a:r>
            <a:endParaRPr lang="en-US" sz="2800" dirty="0"/>
          </a:p>
        </p:txBody>
      </p:sp>
      <p:sp>
        <p:nvSpPr>
          <p:cNvPr id="3" name="Content Placeholder 2"/>
          <p:cNvSpPr>
            <a:spLocks noGrp="1"/>
          </p:cNvSpPr>
          <p:nvPr>
            <p:ph sz="quarter" idx="1"/>
          </p:nvPr>
        </p:nvSpPr>
        <p:spPr>
          <a:xfrm>
            <a:off x="76200" y="1527048"/>
            <a:ext cx="4191000" cy="5330952"/>
          </a:xfrm>
        </p:spPr>
        <p:txBody>
          <a:bodyPr>
            <a:normAutofit fontScale="92500" lnSpcReduction="20000"/>
          </a:bodyPr>
          <a:lstStyle/>
          <a:p>
            <a:pPr lvl="0">
              <a:buNone/>
            </a:pPr>
            <a:r>
              <a:rPr lang="en-US" b="1" u="sng" dirty="0" smtClean="0"/>
              <a:t>A. Philip Randolph</a:t>
            </a:r>
            <a:r>
              <a:rPr lang="en-US" dirty="0" smtClean="0"/>
              <a:t> head of the Brotherhood of Sleeping Car Porters planned a march on Washington D.C.</a:t>
            </a:r>
          </a:p>
          <a:p>
            <a:pPr lvl="0">
              <a:buNone/>
            </a:pPr>
            <a:r>
              <a:rPr lang="en-US" b="1" u="sng" dirty="0" smtClean="0"/>
              <a:t>March on Washington - 1941</a:t>
            </a:r>
          </a:p>
          <a:p>
            <a:pPr lvl="0"/>
            <a:r>
              <a:rPr lang="en-US" dirty="0" smtClean="0"/>
              <a:t>Demand end of racial discrimination in defense industries</a:t>
            </a:r>
          </a:p>
          <a:p>
            <a:pPr lvl="0"/>
            <a:r>
              <a:rPr lang="en-US" u="sng" dirty="0" smtClean="0"/>
              <a:t>Bargain:  </a:t>
            </a:r>
            <a:r>
              <a:rPr lang="en-US" dirty="0" smtClean="0"/>
              <a:t>Threat that thousands would descent  on Washington led to Executive Order 8802 and the march was called off</a:t>
            </a:r>
          </a:p>
          <a:p>
            <a:pPr lvl="0">
              <a:buNone/>
            </a:pPr>
            <a:endParaRPr lang="en-US" dirty="0" smtClean="0"/>
          </a:p>
          <a:p>
            <a:endParaRPr lang="en-US" dirty="0"/>
          </a:p>
        </p:txBody>
      </p:sp>
      <p:pic>
        <p:nvPicPr>
          <p:cNvPr id="4" name="Picture 4" descr="http://www.georgemeany.org/archives/3.5a.jpg"/>
          <p:cNvPicPr>
            <a:picLocks noChangeAspect="1" noChangeArrowheads="1"/>
          </p:cNvPicPr>
          <p:nvPr/>
        </p:nvPicPr>
        <p:blipFill>
          <a:blip r:embed="rId2" cstate="print"/>
          <a:srcRect/>
          <a:stretch>
            <a:fillRect/>
          </a:stretch>
        </p:blipFill>
        <p:spPr bwMode="auto">
          <a:xfrm>
            <a:off x="4191000" y="1219200"/>
            <a:ext cx="4953000" cy="4953000"/>
          </a:xfrm>
          <a:prstGeom prst="rect">
            <a:avLst/>
          </a:prstGeom>
          <a:noFill/>
        </p:spPr>
      </p:pic>
      <p:sp>
        <p:nvSpPr>
          <p:cNvPr id="5" name="TextBox 4"/>
          <p:cNvSpPr txBox="1"/>
          <p:nvPr/>
        </p:nvSpPr>
        <p:spPr>
          <a:xfrm>
            <a:off x="4114800" y="6172200"/>
            <a:ext cx="5029200" cy="523220"/>
          </a:xfrm>
          <a:prstGeom prst="rect">
            <a:avLst/>
          </a:prstGeom>
          <a:noFill/>
        </p:spPr>
        <p:txBody>
          <a:bodyPr wrap="square" rtlCol="0">
            <a:spAutoFit/>
          </a:bodyPr>
          <a:lstStyle/>
          <a:p>
            <a:r>
              <a:rPr lang="en-US" sz="1400" dirty="0"/>
              <a:t>urge 10,000 blacks to “march on Washington for jobs in national defense and equal integration in the fighting forces.”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6152" cy="758952"/>
          </a:xfrm>
        </p:spPr>
        <p:txBody>
          <a:bodyPr>
            <a:normAutofit/>
          </a:bodyPr>
          <a:lstStyle/>
          <a:p>
            <a:r>
              <a:rPr lang="en-US" sz="2400" b="1" dirty="0" smtClean="0"/>
              <a:t>March on Washington &amp; Executive Order 8802</a:t>
            </a:r>
            <a:endParaRPr lang="en-US" sz="2400" dirty="0"/>
          </a:p>
        </p:txBody>
      </p:sp>
      <p:sp>
        <p:nvSpPr>
          <p:cNvPr id="3" name="Content Placeholder 2"/>
          <p:cNvSpPr>
            <a:spLocks noGrp="1"/>
          </p:cNvSpPr>
          <p:nvPr>
            <p:ph sz="quarter" idx="1"/>
          </p:nvPr>
        </p:nvSpPr>
        <p:spPr>
          <a:xfrm>
            <a:off x="228600" y="1524000"/>
            <a:ext cx="8763000" cy="4876800"/>
          </a:xfrm>
        </p:spPr>
        <p:txBody>
          <a:bodyPr>
            <a:normAutofit/>
          </a:bodyPr>
          <a:lstStyle/>
          <a:p>
            <a:pPr lvl="0"/>
            <a:r>
              <a:rPr lang="en-US" b="1" u="sng" dirty="0" smtClean="0"/>
              <a:t>Executive Order 8802</a:t>
            </a:r>
            <a:r>
              <a:rPr lang="en-US" dirty="0" smtClean="0"/>
              <a:t> – June 25, 1941</a:t>
            </a:r>
          </a:p>
          <a:p>
            <a:pPr lvl="0"/>
            <a:r>
              <a:rPr lang="en-US" dirty="0" smtClean="0"/>
              <a:t>forbade discrimination in defense industry</a:t>
            </a:r>
          </a:p>
          <a:p>
            <a:r>
              <a:rPr lang="en-US" dirty="0" smtClean="0"/>
              <a:t>Creating the Fair Employment Practices Committee to enforce a new rule — that “there shall be no discrimination in the employment of workers in defense industries or government because of race, creed, color, or national origin.”</a:t>
            </a:r>
          </a:p>
          <a:p>
            <a:pPr lvl="0"/>
            <a:r>
              <a:rPr lang="en-US" b="1" u="sng" dirty="0" smtClean="0"/>
              <a:t>FEPC </a:t>
            </a:r>
            <a:r>
              <a:rPr lang="en-US" dirty="0" smtClean="0"/>
              <a:t>- Fair Employment Practices Commission:  its investigations exposed the deep racial divide (want ads specified "colored" for porters and janitors, "white" for skilled jobs)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NOTES GUIDE</a:t>
            </a:r>
            <a:r>
              <a:rPr lang="en-US" dirty="0" smtClean="0"/>
              <a:t>		</a:t>
            </a:r>
            <a:r>
              <a:rPr lang="en-US" b="1" dirty="0" smtClean="0"/>
              <a:t>QUESTION</a:t>
            </a:r>
            <a:r>
              <a:rPr lang="en-US" dirty="0" smtClean="0"/>
              <a:t>	</a:t>
            </a:r>
            <a:endParaRPr lang="en-US" dirty="0"/>
          </a:p>
        </p:txBody>
      </p:sp>
      <p:sp>
        <p:nvSpPr>
          <p:cNvPr id="3" name="Content Placeholder 2"/>
          <p:cNvSpPr>
            <a:spLocks noGrp="1"/>
          </p:cNvSpPr>
          <p:nvPr>
            <p:ph sz="quarter" idx="1"/>
          </p:nvPr>
        </p:nvSpPr>
        <p:spPr>
          <a:xfrm>
            <a:off x="152400" y="1447800"/>
            <a:ext cx="5943600" cy="5257800"/>
          </a:xfrm>
        </p:spPr>
        <p:txBody>
          <a:bodyPr>
            <a:normAutofit fontScale="70000" lnSpcReduction="20000"/>
          </a:bodyPr>
          <a:lstStyle/>
          <a:p>
            <a:pPr>
              <a:buNone/>
            </a:pPr>
            <a:r>
              <a:rPr lang="en-US" b="1" dirty="0" smtClean="0"/>
              <a:t>Double V </a:t>
            </a:r>
          </a:p>
          <a:p>
            <a:r>
              <a:rPr lang="en-US" dirty="0" smtClean="0"/>
              <a:t>Origin - </a:t>
            </a:r>
          </a:p>
          <a:p>
            <a:r>
              <a:rPr lang="en-US" dirty="0" smtClean="0"/>
              <a:t>Goals of the Campaign – </a:t>
            </a:r>
          </a:p>
          <a:p>
            <a:pPr>
              <a:buNone/>
            </a:pPr>
            <a:r>
              <a:rPr lang="en-US" b="1" dirty="0" smtClean="0"/>
              <a:t>Racism at Home</a:t>
            </a:r>
          </a:p>
          <a:p>
            <a:r>
              <a:rPr lang="en-US" dirty="0" smtClean="0"/>
              <a:t>Examples – </a:t>
            </a:r>
          </a:p>
          <a:p>
            <a:pPr>
              <a:buNone/>
            </a:pPr>
            <a:r>
              <a:rPr lang="en-US" b="1" dirty="0" smtClean="0"/>
              <a:t>Racism Abroad</a:t>
            </a:r>
          </a:p>
          <a:p>
            <a:r>
              <a:rPr lang="en-US" dirty="0" smtClean="0"/>
              <a:t>Example - </a:t>
            </a:r>
          </a:p>
          <a:p>
            <a:pPr>
              <a:buNone/>
            </a:pPr>
            <a:r>
              <a:rPr lang="en-US" b="1" dirty="0" smtClean="0"/>
              <a:t>Military Service</a:t>
            </a:r>
          </a:p>
          <a:p>
            <a:r>
              <a:rPr lang="en-US" dirty="0" smtClean="0"/>
              <a:t>Discrimination</a:t>
            </a:r>
          </a:p>
          <a:p>
            <a:r>
              <a:rPr lang="en-US" dirty="0" smtClean="0"/>
              <a:t>Service</a:t>
            </a:r>
          </a:p>
          <a:p>
            <a:pPr>
              <a:buNone/>
            </a:pPr>
            <a:r>
              <a:rPr lang="en-US" b="1" dirty="0" smtClean="0"/>
              <a:t>GI Bill</a:t>
            </a:r>
          </a:p>
          <a:p>
            <a:r>
              <a:rPr lang="en-US" dirty="0" smtClean="0"/>
              <a:t>Benefits</a:t>
            </a:r>
          </a:p>
          <a:p>
            <a:r>
              <a:rPr lang="en-US" dirty="0" smtClean="0"/>
              <a:t>Limits</a:t>
            </a:r>
          </a:p>
          <a:p>
            <a:pPr>
              <a:buNone/>
            </a:pPr>
            <a:r>
              <a:rPr lang="en-US" b="1" dirty="0" smtClean="0"/>
              <a:t>March on Washington / Executive Order 8802</a:t>
            </a:r>
          </a:p>
          <a:p>
            <a:r>
              <a:rPr lang="en-US" dirty="0" smtClean="0"/>
              <a:t>Who/What - </a:t>
            </a:r>
          </a:p>
          <a:p>
            <a:r>
              <a:rPr lang="en-US" dirty="0" smtClean="0"/>
              <a:t>Bargain -  </a:t>
            </a:r>
          </a:p>
        </p:txBody>
      </p:sp>
      <p:sp>
        <p:nvSpPr>
          <p:cNvPr id="4" name="TextBox 3"/>
          <p:cNvSpPr txBox="1"/>
          <p:nvPr/>
        </p:nvSpPr>
        <p:spPr>
          <a:xfrm>
            <a:off x="4876800" y="1447800"/>
            <a:ext cx="4114800" cy="3416320"/>
          </a:xfrm>
          <a:prstGeom prst="rect">
            <a:avLst/>
          </a:prstGeom>
          <a:noFill/>
        </p:spPr>
        <p:txBody>
          <a:bodyPr wrap="square" rtlCol="0">
            <a:spAutoFit/>
          </a:bodyPr>
          <a:lstStyle/>
          <a:p>
            <a:r>
              <a:rPr lang="en-US" sz="3600" b="1" dirty="0" smtClean="0">
                <a:solidFill>
                  <a:srgbClr val="7030A0"/>
                </a:solidFill>
              </a:rPr>
              <a:t>What was the </a:t>
            </a:r>
            <a:r>
              <a:rPr lang="en-US" sz="3600" b="1" u="sng" dirty="0" smtClean="0">
                <a:solidFill>
                  <a:srgbClr val="7030A0"/>
                </a:solidFill>
              </a:rPr>
              <a:t>Double V Campaign </a:t>
            </a:r>
            <a:r>
              <a:rPr lang="en-US" sz="3600" b="1" dirty="0" smtClean="0">
                <a:solidFill>
                  <a:srgbClr val="7030A0"/>
                </a:solidFill>
              </a:rPr>
              <a:t>and what are some examples of this movement?</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9938" name="Picture 2" descr="Image result for double v campaign newspaper articles"/>
          <p:cNvPicPr>
            <a:picLocks noChangeAspect="1" noChangeArrowheads="1"/>
          </p:cNvPicPr>
          <p:nvPr/>
        </p:nvPicPr>
        <p:blipFill>
          <a:blip r:embed="rId2" cstate="print"/>
          <a:srcRect/>
          <a:stretch>
            <a:fillRect/>
          </a:stretch>
        </p:blipFill>
        <p:spPr bwMode="auto">
          <a:xfrm>
            <a:off x="1" y="-1"/>
            <a:ext cx="9143999" cy="2832847"/>
          </a:xfrm>
          <a:prstGeom prst="rect">
            <a:avLst/>
          </a:prstGeom>
          <a:noFill/>
        </p:spPr>
      </p:pic>
      <p:pic>
        <p:nvPicPr>
          <p:cNvPr id="39942" name="Picture 6" descr="Image result for a philip randolph march on washington 1941"/>
          <p:cNvPicPr>
            <a:picLocks noChangeAspect="1" noChangeArrowheads="1"/>
          </p:cNvPicPr>
          <p:nvPr/>
        </p:nvPicPr>
        <p:blipFill>
          <a:blip r:embed="rId3" cstate="print"/>
          <a:srcRect/>
          <a:stretch>
            <a:fillRect/>
          </a:stretch>
        </p:blipFill>
        <p:spPr bwMode="auto">
          <a:xfrm>
            <a:off x="0" y="2743200"/>
            <a:ext cx="9144000" cy="4114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800" b="1" dirty="0" smtClean="0"/>
              <a:t>March on Washington &amp; A Philip Randolph:  1941</a:t>
            </a:r>
            <a:endParaRPr lang="en-US" sz="2800" dirty="0"/>
          </a:p>
        </p:txBody>
      </p:sp>
      <p:sp>
        <p:nvSpPr>
          <p:cNvPr id="3" name="Content Placeholder 2"/>
          <p:cNvSpPr>
            <a:spLocks noGrp="1"/>
          </p:cNvSpPr>
          <p:nvPr>
            <p:ph sz="quarter" idx="1"/>
          </p:nvPr>
        </p:nvSpPr>
        <p:spPr/>
        <p:txBody>
          <a:bodyPr/>
          <a:lstStyle/>
          <a:p>
            <a:endParaRPr lang="en-US" dirty="0" smtClean="0"/>
          </a:p>
          <a:p>
            <a:r>
              <a:rPr lang="en-US" dirty="0" smtClean="0"/>
              <a:t>Philip Randolph  </a:t>
            </a:r>
            <a:r>
              <a:rPr lang="en-US" sz="1400" u="sng" dirty="0" smtClean="0">
                <a:hlinkClick r:id="rId2"/>
              </a:rPr>
              <a:t>http://www.biography.com/people/a-philip-randolph-9451623</a:t>
            </a:r>
            <a:endParaRPr lang="en-US" sz="1400" dirty="0" smtClean="0"/>
          </a:p>
          <a:p>
            <a:endParaRPr lang="en-US" u="sng" dirty="0" smtClean="0"/>
          </a:p>
          <a:p>
            <a:r>
              <a:rPr lang="en-US" u="sng" dirty="0" smtClean="0"/>
              <a:t>Video:  </a:t>
            </a:r>
            <a:r>
              <a:rPr lang="en-US" sz="1200" u="sng" dirty="0" smtClean="0">
                <a:hlinkClick r:id="rId3"/>
              </a:rPr>
              <a:t>https://www.youtube.com/watch?v=zrTd_bXsZVM</a:t>
            </a:r>
            <a:endParaRPr lang="en-US" sz="1200" dirty="0" smtClean="0"/>
          </a:p>
          <a:p>
            <a:endParaRPr lang="en-US" dirty="0" smtClean="0"/>
          </a:p>
          <a:p>
            <a:r>
              <a:rPr lang="en-US" dirty="0" smtClean="0"/>
              <a:t>PBS, March on Washington  </a:t>
            </a:r>
            <a:r>
              <a:rPr lang="en-US" sz="1200" u="sng" dirty="0" smtClean="0">
                <a:hlinkClick r:id="rId4"/>
              </a:rPr>
              <a:t>http://www.pbs.org/wnet/jimcrow/stories_events_march.html</a:t>
            </a:r>
            <a:endParaRPr lang="en-US" sz="1200" dirty="0" smtClean="0"/>
          </a:p>
          <a:p>
            <a:endParaRPr lang="en-US" dirty="0" smtClean="0"/>
          </a:p>
          <a:p>
            <a:r>
              <a:rPr lang="en-US" dirty="0" smtClean="0"/>
              <a:t>Background:</a:t>
            </a:r>
            <a:r>
              <a:rPr lang="en-US" u="sng" dirty="0" smtClean="0"/>
              <a:t>  </a:t>
            </a:r>
            <a:r>
              <a:rPr lang="en-US" sz="1200" u="sng" dirty="0" smtClean="0">
                <a:hlinkClick r:id="rId5"/>
              </a:rPr>
              <a:t>http://www.blackpast.org/aah/march-washington-movement-1941-1947</a:t>
            </a:r>
            <a:endParaRPr lang="en-US" sz="12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oAutofit/>
          </a:bodyPr>
          <a:lstStyle/>
          <a:p>
            <a:r>
              <a:rPr lang="en-US" sz="2800" b="1" dirty="0" smtClean="0"/>
              <a:t>B</a:t>
            </a:r>
            <a:r>
              <a:rPr lang="en-US" sz="2800" dirty="0" smtClean="0"/>
              <a:t>l</a:t>
            </a:r>
            <a:r>
              <a:rPr lang="en-US" sz="2800" b="1" dirty="0" smtClean="0"/>
              <a:t>ack Organizations that Advocated for Equality</a:t>
            </a:r>
            <a:endParaRPr lang="en-US" sz="2800" dirty="0"/>
          </a:p>
        </p:txBody>
      </p:sp>
      <p:sp>
        <p:nvSpPr>
          <p:cNvPr id="3" name="Content Placeholder 2"/>
          <p:cNvSpPr>
            <a:spLocks noGrp="1"/>
          </p:cNvSpPr>
          <p:nvPr>
            <p:ph sz="quarter" idx="1"/>
          </p:nvPr>
        </p:nvSpPr>
        <p:spPr/>
        <p:txBody>
          <a:bodyPr>
            <a:normAutofit/>
          </a:bodyPr>
          <a:lstStyle/>
          <a:p>
            <a:pPr lvl="0"/>
            <a:r>
              <a:rPr lang="en-US" sz="3600" b="1" dirty="0" smtClean="0">
                <a:hlinkClick r:id="rId2"/>
              </a:rPr>
              <a:t>NAACP</a:t>
            </a:r>
            <a:r>
              <a:rPr lang="en-US" sz="3600" dirty="0" smtClean="0"/>
              <a:t> -( National Association for the Advancement for Colored People, 1909)</a:t>
            </a:r>
            <a:br>
              <a:rPr lang="en-US" sz="3600" dirty="0" smtClean="0"/>
            </a:br>
            <a:r>
              <a:rPr lang="en-US" sz="2800" dirty="0" smtClean="0"/>
              <a:t>membership skyrocketed (50,000 to 500,000)</a:t>
            </a:r>
          </a:p>
          <a:p>
            <a:pPr lvl="0"/>
            <a:endParaRPr lang="en-US" sz="3600" b="1" dirty="0" smtClean="0">
              <a:hlinkClick r:id="rId3"/>
            </a:endParaRPr>
          </a:p>
          <a:p>
            <a:pPr lvl="0"/>
            <a:r>
              <a:rPr lang="en-US" sz="3600" b="1" dirty="0" smtClean="0">
                <a:hlinkClick r:id="rId3"/>
              </a:rPr>
              <a:t>CORE</a:t>
            </a:r>
            <a:r>
              <a:rPr lang="en-US" sz="3600" dirty="0" smtClean="0"/>
              <a:t> - (Congress of Racial Equality)</a:t>
            </a:r>
            <a:br>
              <a:rPr lang="en-US" sz="3600" dirty="0" smtClean="0"/>
            </a:br>
            <a:r>
              <a:rPr lang="en-US" sz="3600" dirty="0" smtClean="0"/>
              <a:t>founded 1942, interracial, sit-ins in urban north</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4818" name="AutoShape 2" descr="Image result for double v campaign newspaper artic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result for double v campaign newspaper artic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Image result for double v campaign newspaper artic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7"/>
          <p:cNvSpPr>
            <a:spLocks noGrp="1"/>
          </p:cNvSpPr>
          <p:nvPr>
            <p:ph sz="quarter" idx="1"/>
          </p:nvPr>
        </p:nvSpPr>
        <p:spPr>
          <a:xfrm>
            <a:off x="6096000" y="762000"/>
            <a:ext cx="2709672" cy="682752"/>
          </a:xfrm>
        </p:spPr>
        <p:txBody>
          <a:bodyPr/>
          <a:lstStyle/>
          <a:p>
            <a:r>
              <a:rPr lang="en-US" dirty="0" smtClean="0">
                <a:hlinkClick r:id="rId2"/>
              </a:rPr>
              <a:t>NAACP Poster</a:t>
            </a:r>
            <a:endParaRPr lang="en-US" dirty="0"/>
          </a:p>
        </p:txBody>
      </p:sp>
      <p:pic>
        <p:nvPicPr>
          <p:cNvPr id="34824" name="Picture 8" descr="Image result for NAACP wartime conference"/>
          <p:cNvPicPr>
            <a:picLocks noChangeAspect="1" noChangeArrowheads="1"/>
          </p:cNvPicPr>
          <p:nvPr/>
        </p:nvPicPr>
        <p:blipFill>
          <a:blip r:embed="rId3" cstate="print"/>
          <a:srcRect/>
          <a:stretch>
            <a:fillRect/>
          </a:stretch>
        </p:blipFill>
        <p:spPr bwMode="auto">
          <a:xfrm>
            <a:off x="0" y="0"/>
            <a:ext cx="59436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 V Campaign</a:t>
            </a:r>
            <a:endParaRPr lang="en-US" b="1" dirty="0"/>
          </a:p>
        </p:txBody>
      </p:sp>
      <p:sp>
        <p:nvSpPr>
          <p:cNvPr id="3" name="Content Placeholder 2"/>
          <p:cNvSpPr>
            <a:spLocks noGrp="1"/>
          </p:cNvSpPr>
          <p:nvPr>
            <p:ph sz="quarter" idx="1"/>
          </p:nvPr>
        </p:nvSpPr>
        <p:spPr>
          <a:xfrm>
            <a:off x="152400" y="1527048"/>
            <a:ext cx="8839200" cy="4873752"/>
          </a:xfrm>
        </p:spPr>
        <p:txBody>
          <a:bodyPr>
            <a:normAutofit/>
          </a:bodyPr>
          <a:lstStyle/>
          <a:p>
            <a:pPr>
              <a:buNone/>
            </a:pPr>
            <a:r>
              <a:rPr lang="en-US" b="1" u="sng" dirty="0" smtClean="0">
                <a:hlinkClick r:id="rId2"/>
              </a:rPr>
              <a:t>Background</a:t>
            </a:r>
            <a:r>
              <a:rPr lang="en-US" dirty="0" smtClean="0"/>
              <a:t>	</a:t>
            </a:r>
            <a:endParaRPr lang="en-US" sz="1400" dirty="0" smtClean="0"/>
          </a:p>
          <a:p>
            <a:pPr lvl="0"/>
            <a:r>
              <a:rPr lang="en-US" dirty="0" smtClean="0"/>
              <a:t>campaign for Victory at Home and Abroad </a:t>
            </a:r>
            <a:br>
              <a:rPr lang="en-US" dirty="0" smtClean="0"/>
            </a:br>
            <a:r>
              <a:rPr lang="en-US" dirty="0" smtClean="0"/>
              <a:t>(win the war for freedom)</a:t>
            </a:r>
          </a:p>
          <a:p>
            <a:pPr lvl="0"/>
            <a:r>
              <a:rPr lang="en-US" dirty="0" smtClean="0"/>
              <a:t>Four Freedoms :  Freedom of Speech, Religion</a:t>
            </a:r>
            <a:br>
              <a:rPr lang="en-US" dirty="0" smtClean="0"/>
            </a:br>
            <a:r>
              <a:rPr lang="en-US" dirty="0" smtClean="0"/>
              <a:t>Freedom from fear - end lynching</a:t>
            </a:r>
          </a:p>
          <a:p>
            <a:r>
              <a:rPr lang="en-US" dirty="0" smtClean="0"/>
              <a:t>Freedom from want - end job discrimination</a:t>
            </a:r>
          </a:p>
          <a:p>
            <a:pPr>
              <a:buNone/>
            </a:pPr>
            <a:endParaRPr lang="en-US" dirty="0" smtClean="0"/>
          </a:p>
          <a:p>
            <a:pPr algn="ctr">
              <a:buNone/>
            </a:pPr>
            <a:r>
              <a:rPr lang="en-US" b="1" dirty="0" smtClean="0"/>
              <a:t>Cool Story</a:t>
            </a:r>
          </a:p>
          <a:p>
            <a:r>
              <a:rPr lang="en-US" b="1" dirty="0" smtClean="0">
                <a:hlinkClick r:id="rId3"/>
              </a:rPr>
              <a:t>Bessie Coleman</a:t>
            </a:r>
            <a:r>
              <a:rPr lang="en-US" dirty="0" smtClean="0">
                <a:hlinkClick r:id="rId3"/>
              </a:rPr>
              <a:t> </a:t>
            </a:r>
            <a:r>
              <a:rPr lang="en-US" dirty="0" smtClean="0"/>
              <a:t>- 1st female pilot  (3:06)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err="1" smtClean="0">
                <a:solidFill>
                  <a:srgbClr val="002060"/>
                </a:solidFill>
              </a:rPr>
              <a:t>Homefront</a:t>
            </a:r>
            <a:r>
              <a:rPr lang="en-US" sz="3600" dirty="0" smtClean="0">
                <a:solidFill>
                  <a:srgbClr val="002060"/>
                </a:solidFill>
              </a:rPr>
              <a:t> – </a:t>
            </a:r>
            <a:r>
              <a:rPr lang="en-US" sz="3600" dirty="0" smtClean="0">
                <a:solidFill>
                  <a:srgbClr val="002060"/>
                </a:solidFill>
              </a:rPr>
              <a:t>Mexican </a:t>
            </a:r>
            <a:r>
              <a:rPr lang="en-US" sz="3600" dirty="0" smtClean="0">
                <a:solidFill>
                  <a:srgbClr val="002060"/>
                </a:solidFill>
              </a:rPr>
              <a:t>Americans</a:t>
            </a:r>
            <a:endParaRPr lang="en-US" sz="3600" dirty="0">
              <a:solidFill>
                <a:srgbClr val="002060"/>
              </a:solidFill>
            </a:endParaRPr>
          </a:p>
        </p:txBody>
      </p:sp>
      <p:sp>
        <p:nvSpPr>
          <p:cNvPr id="2" name="Title 1"/>
          <p:cNvSpPr>
            <a:spLocks noGrp="1"/>
          </p:cNvSpPr>
          <p:nvPr>
            <p:ph type="ctrTitle"/>
          </p:nvPr>
        </p:nvSpPr>
        <p:spPr/>
        <p:txBody>
          <a:bodyPr>
            <a:normAutofit/>
          </a:bodyPr>
          <a:lstStyle/>
          <a:p>
            <a:r>
              <a:rPr lang="en-US" sz="5400" dirty="0" smtClean="0"/>
              <a:t>World War II</a:t>
            </a:r>
            <a:endParaRPr lang="en-US" sz="5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rPr>
              <a:t>Bracero</a:t>
            </a:r>
            <a:r>
              <a:rPr lang="en-US" b="1" dirty="0" smtClean="0">
                <a:solidFill>
                  <a:srgbClr val="002060"/>
                </a:solidFill>
              </a:rPr>
              <a:t> Program:  1942-1964</a:t>
            </a:r>
            <a:endParaRPr lang="en-US" dirty="0">
              <a:solidFill>
                <a:srgbClr val="002060"/>
              </a:solidFill>
            </a:endParaRPr>
          </a:p>
        </p:txBody>
      </p:sp>
      <p:sp>
        <p:nvSpPr>
          <p:cNvPr id="3" name="Content Placeholder 2"/>
          <p:cNvSpPr>
            <a:spLocks noGrp="1"/>
          </p:cNvSpPr>
          <p:nvPr>
            <p:ph sz="quarter" idx="1"/>
          </p:nvPr>
        </p:nvSpPr>
        <p:spPr>
          <a:xfrm>
            <a:off x="0" y="1447800"/>
            <a:ext cx="8991600" cy="5562600"/>
          </a:xfrm>
        </p:spPr>
        <p:txBody>
          <a:bodyPr>
            <a:normAutofit/>
          </a:bodyPr>
          <a:lstStyle/>
          <a:p>
            <a:r>
              <a:rPr lang="en-US" dirty="0" smtClean="0"/>
              <a:t>A </a:t>
            </a:r>
            <a:r>
              <a:rPr lang="en-US" dirty="0" smtClean="0"/>
              <a:t>work program between the US and Mexico.  </a:t>
            </a:r>
            <a:endParaRPr lang="en-US" dirty="0" smtClean="0"/>
          </a:p>
          <a:p>
            <a:r>
              <a:rPr lang="en-US" dirty="0" smtClean="0"/>
              <a:t>Mexican </a:t>
            </a:r>
            <a:r>
              <a:rPr lang="en-US" dirty="0" smtClean="0"/>
              <a:t>laborers work in the US in </a:t>
            </a:r>
            <a:r>
              <a:rPr lang="en-US" dirty="0" smtClean="0"/>
              <a:t/>
            </a:r>
            <a:br>
              <a:rPr lang="en-US" dirty="0" smtClean="0"/>
            </a:br>
            <a:r>
              <a:rPr lang="en-US" dirty="0" smtClean="0"/>
              <a:t>domestic </a:t>
            </a:r>
            <a:r>
              <a:rPr lang="en-US" dirty="0" smtClean="0"/>
              <a:t>and agricultural </a:t>
            </a:r>
            <a:r>
              <a:rPr lang="en-US" dirty="0" smtClean="0"/>
              <a:t>jobs</a:t>
            </a:r>
          </a:p>
          <a:p>
            <a:r>
              <a:rPr lang="en-US" dirty="0" smtClean="0"/>
              <a:t>Helped </a:t>
            </a:r>
            <a:r>
              <a:rPr lang="en-US" dirty="0" smtClean="0"/>
              <a:t>fulfill the wartime labor shortage.  </a:t>
            </a:r>
            <a:endParaRPr lang="en-US" dirty="0" smtClean="0"/>
          </a:p>
          <a:p>
            <a:r>
              <a:rPr lang="en-US" dirty="0" smtClean="0"/>
              <a:t>4.5 </a:t>
            </a:r>
            <a:r>
              <a:rPr lang="en-US" dirty="0" smtClean="0"/>
              <a:t>million Mexicans worked </a:t>
            </a:r>
            <a:r>
              <a:rPr lang="en-US" dirty="0" smtClean="0"/>
              <a:t>in </a:t>
            </a:r>
            <a:r>
              <a:rPr lang="en-US" dirty="0" smtClean="0"/>
              <a:t>this program over </a:t>
            </a:r>
            <a:r>
              <a:rPr lang="en-US" dirty="0" smtClean="0"/>
              <a:t>time</a:t>
            </a:r>
          </a:p>
          <a:p>
            <a:r>
              <a:rPr lang="en-US" dirty="0" err="1" smtClean="0"/>
              <a:t>Braceros</a:t>
            </a:r>
            <a:r>
              <a:rPr lang="en-US" dirty="0" smtClean="0"/>
              <a:t> </a:t>
            </a:r>
            <a:r>
              <a:rPr lang="en-US" dirty="0" smtClean="0"/>
              <a:t>could be deported at will; work conditions were unsafe and there were no unions for them.</a:t>
            </a:r>
          </a:p>
          <a:p>
            <a:r>
              <a:rPr lang="en-US" u="sng" dirty="0" smtClean="0"/>
              <a:t>2nd generation Mexicans </a:t>
            </a:r>
            <a:r>
              <a:rPr lang="en-US" dirty="0" smtClean="0"/>
              <a:t>found work in the defense industries &amp;</a:t>
            </a:r>
            <a:r>
              <a:rPr lang="en-US" dirty="0" smtClean="0"/>
              <a:t> </a:t>
            </a:r>
            <a:r>
              <a:rPr lang="en-US" dirty="0" smtClean="0"/>
              <a:t>served in the army (along </a:t>
            </a:r>
            <a:r>
              <a:rPr lang="en-US" dirty="0" smtClean="0"/>
              <a:t>w/ </a:t>
            </a:r>
            <a:r>
              <a:rPr lang="en-US" dirty="0" smtClean="0"/>
              <a:t>whites).  </a:t>
            </a:r>
            <a:endParaRPr lang="en-US" dirty="0" smtClean="0"/>
          </a:p>
          <a:p>
            <a:r>
              <a:rPr lang="en-US" dirty="0" smtClean="0"/>
              <a:t>A half </a:t>
            </a:r>
            <a:r>
              <a:rPr lang="en-US" dirty="0" smtClean="0"/>
              <a:t>million </a:t>
            </a:r>
            <a:r>
              <a:rPr lang="en-US" dirty="0" smtClean="0"/>
              <a:t>Latinos served </a:t>
            </a:r>
            <a:r>
              <a:rPr lang="en-US" dirty="0" smtClean="0"/>
              <a:t>in the armed forces</a:t>
            </a:r>
            <a:r>
              <a:rPr lang="en-US" dirty="0" smtClean="0"/>
              <a:t>.</a:t>
            </a:r>
          </a:p>
          <a:p>
            <a:r>
              <a:rPr lang="en-US" sz="2000" dirty="0" err="1" smtClean="0">
                <a:solidFill>
                  <a:srgbClr val="002060"/>
                </a:solidFill>
              </a:rPr>
              <a:t>Bracero’s</a:t>
            </a:r>
            <a:r>
              <a:rPr lang="en-US" sz="2000" dirty="0" smtClean="0">
                <a:solidFill>
                  <a:srgbClr val="002060"/>
                </a:solidFill>
              </a:rPr>
              <a:t> </a:t>
            </a:r>
            <a:r>
              <a:rPr lang="en-US" sz="2000" dirty="0" smtClean="0">
                <a:solidFill>
                  <a:srgbClr val="002060"/>
                </a:solidFill>
              </a:rPr>
              <a:t>in Oregon:  </a:t>
            </a:r>
            <a:r>
              <a:rPr lang="en-US" sz="1300" dirty="0" smtClean="0">
                <a:solidFill>
                  <a:srgbClr val="002060"/>
                </a:solidFill>
                <a:hlinkClick r:id="rId2"/>
              </a:rPr>
              <a:t>http://</a:t>
            </a:r>
            <a:r>
              <a:rPr lang="en-US" sz="1300" dirty="0" smtClean="0">
                <a:solidFill>
                  <a:srgbClr val="002060"/>
                </a:solidFill>
                <a:hlinkClick r:id="rId2"/>
              </a:rPr>
              <a:t>www.opb.org/programs/oregonexperiencearchive/braceros/about.php</a:t>
            </a:r>
            <a:endParaRPr lang="en-US" sz="1300" dirty="0" smtClean="0">
              <a:solidFill>
                <a:srgbClr val="002060"/>
              </a:solidFill>
            </a:endParaRPr>
          </a:p>
          <a:p>
            <a:r>
              <a:rPr lang="en-US" sz="2000" dirty="0" smtClean="0">
                <a:solidFill>
                  <a:srgbClr val="002060"/>
                </a:solidFill>
              </a:rPr>
              <a:t>Photos</a:t>
            </a:r>
            <a:r>
              <a:rPr lang="en-US" sz="2000" dirty="0" smtClean="0">
                <a:solidFill>
                  <a:srgbClr val="002060"/>
                </a:solidFill>
              </a:rPr>
              <a:t>: </a:t>
            </a:r>
            <a:r>
              <a:rPr lang="en-US" sz="1500" u="sng" dirty="0" smtClean="0">
                <a:solidFill>
                  <a:srgbClr val="002060"/>
                </a:solidFill>
                <a:hlinkClick r:id="rId3"/>
              </a:rPr>
              <a:t>http://</a:t>
            </a:r>
            <a:r>
              <a:rPr lang="en-US" sz="1500" u="sng" dirty="0" smtClean="0">
                <a:solidFill>
                  <a:srgbClr val="002060"/>
                </a:solidFill>
                <a:hlinkClick r:id="rId3"/>
              </a:rPr>
              <a:t>amhistory.si.edu/onthemove/themes/story_51_5.html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002060"/>
                </a:solidFill>
              </a:rPr>
              <a:t>Zoot</a:t>
            </a:r>
            <a:r>
              <a:rPr lang="en-US" b="1" dirty="0" smtClean="0">
                <a:solidFill>
                  <a:srgbClr val="002060"/>
                </a:solidFill>
              </a:rPr>
              <a:t> Suit Riots </a:t>
            </a:r>
            <a:r>
              <a:rPr lang="en-US" b="1" dirty="0" smtClean="0">
                <a:solidFill>
                  <a:srgbClr val="002060"/>
                </a:solidFill>
              </a:rPr>
              <a:t>1943</a:t>
            </a:r>
            <a:endParaRPr lang="en-US" dirty="0">
              <a:solidFill>
                <a:srgbClr val="002060"/>
              </a:solidFill>
            </a:endParaRPr>
          </a:p>
        </p:txBody>
      </p:sp>
      <p:sp>
        <p:nvSpPr>
          <p:cNvPr id="3" name="Content Placeholder 2"/>
          <p:cNvSpPr>
            <a:spLocks noGrp="1"/>
          </p:cNvSpPr>
          <p:nvPr>
            <p:ph sz="quarter" idx="1"/>
          </p:nvPr>
        </p:nvSpPr>
        <p:spPr>
          <a:xfrm>
            <a:off x="304800" y="1527048"/>
            <a:ext cx="8500872" cy="4949952"/>
          </a:xfrm>
        </p:spPr>
        <p:txBody>
          <a:bodyPr>
            <a:normAutofit lnSpcReduction="10000"/>
          </a:bodyPr>
          <a:lstStyle/>
          <a:p>
            <a:r>
              <a:rPr lang="en-US" sz="2400" b="1" u="sng" dirty="0" err="1" smtClean="0"/>
              <a:t>Zoot</a:t>
            </a:r>
            <a:r>
              <a:rPr lang="en-US" sz="2400" b="1" u="sng" dirty="0" smtClean="0"/>
              <a:t> Suits </a:t>
            </a:r>
            <a:r>
              <a:rPr lang="en-US" sz="2400" dirty="0" smtClean="0"/>
              <a:t>were suits that were oversized and had a style characteristic of their long coats, large shoulders and excess of material.  </a:t>
            </a:r>
          </a:p>
          <a:p>
            <a:r>
              <a:rPr lang="en-US" sz="2400" dirty="0" smtClean="0"/>
              <a:t>Originated from Jazz and African American culture</a:t>
            </a:r>
          </a:p>
          <a:p>
            <a:r>
              <a:rPr lang="en-US" sz="2400" dirty="0" smtClean="0"/>
              <a:t>Chicanos, Filipino and Italian American men were sometimes known to sport this style.</a:t>
            </a:r>
          </a:p>
          <a:p>
            <a:r>
              <a:rPr lang="en-US" sz="2400" b="1" u="sng" dirty="0" smtClean="0"/>
              <a:t>Conflict</a:t>
            </a:r>
            <a:r>
              <a:rPr lang="en-US" sz="2400" dirty="0" smtClean="0"/>
              <a:t> </a:t>
            </a:r>
            <a:r>
              <a:rPr lang="en-US" sz="2400" dirty="0" smtClean="0"/>
              <a:t>between US Sailors and Mexicans on the West Coast led to large street fights.  </a:t>
            </a:r>
            <a:endParaRPr lang="en-US" sz="2400" dirty="0" smtClean="0"/>
          </a:p>
          <a:p>
            <a:r>
              <a:rPr lang="en-US" sz="2400" dirty="0" smtClean="0"/>
              <a:t>Discrimination led to violence from sailors and policemen against Mexican youth.  </a:t>
            </a:r>
          </a:p>
          <a:p>
            <a:r>
              <a:rPr lang="en-US" sz="2400" b="1" u="sng" dirty="0" smtClean="0"/>
              <a:t>FEPC</a:t>
            </a:r>
            <a:r>
              <a:rPr lang="en-US" sz="2400" dirty="0" smtClean="0"/>
              <a:t> </a:t>
            </a:r>
            <a:r>
              <a:rPr lang="en-US" sz="2400" dirty="0" smtClean="0"/>
              <a:t>(Fair Employment Practices Commission) received many complaints of Mexican workers being restricted to the lowest paid jobs.  </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t>
            </a:r>
            <a:r>
              <a:rPr lang="en-US" dirty="0" err="1" smtClean="0"/>
              <a:t>Zoot-suiters</a:t>
            </a:r>
            <a:r>
              <a:rPr lang="en-US" dirty="0" smtClean="0"/>
              <a:t>" were criticized both by their parents, who saw their clothing styles and use of English as signs that they were rejecting the parents' culture, and by some non-Mexican Americans, who regarded them as alien and dangerous. </a:t>
            </a:r>
            <a:endParaRPr lang="en-US" dirty="0" smtClean="0"/>
          </a:p>
          <a:p>
            <a:endParaRPr lang="en-US" dirty="0" smtClean="0"/>
          </a:p>
          <a:p>
            <a:r>
              <a:rPr lang="en-US" sz="2800" dirty="0" err="1" smtClean="0"/>
              <a:t>Zoot</a:t>
            </a:r>
            <a:r>
              <a:rPr lang="en-US" sz="2800" dirty="0" smtClean="0"/>
              <a:t> Suit Riots in Los Angeles  </a:t>
            </a:r>
            <a:r>
              <a:rPr lang="en-US" sz="1600" u="sng" dirty="0" smtClean="0">
                <a:solidFill>
                  <a:srgbClr val="002060"/>
                </a:solidFill>
                <a:hlinkClick r:id="rId2"/>
              </a:rPr>
              <a:t>https://www.mtholyoke.edu/~campo22k/classweb/Zoot%20Suits/Zoot%20Suit%20Riots%20in%201943.html</a:t>
            </a:r>
            <a:endParaRPr lang="en-US" sz="1600" dirty="0" smtClean="0">
              <a:solidFill>
                <a:srgbClr val="002060"/>
              </a:solidFill>
            </a:endParaRPr>
          </a:p>
          <a:p>
            <a:r>
              <a:rPr lang="en-US" sz="2800" dirty="0" err="1" smtClean="0"/>
              <a:t>Zoot</a:t>
            </a:r>
            <a:r>
              <a:rPr lang="en-US" sz="2800" dirty="0" smtClean="0"/>
              <a:t> Suit Riots (Experiences)  </a:t>
            </a:r>
            <a:r>
              <a:rPr lang="en-US" sz="1200" u="sng" dirty="0" smtClean="0">
                <a:solidFill>
                  <a:srgbClr val="002060"/>
                </a:solidFill>
                <a:hlinkClick r:id="rId3"/>
              </a:rPr>
              <a:t>http://www.pbs.org/wgbh/amex/zoot</a:t>
            </a:r>
            <a:r>
              <a:rPr lang="en-US" sz="1200" u="sng" dirty="0" smtClean="0">
                <a:hlinkClick r:id="rId3"/>
              </a:rPr>
              <a:t>/</a:t>
            </a:r>
            <a:endParaRPr lang="en-US" sz="12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49155" name="Rectangle 3"/>
          <p:cNvSpPr>
            <a:spLocks noChangeArrowheads="1"/>
          </p:cNvSpPr>
          <p:nvPr/>
        </p:nvSpPr>
        <p:spPr bwMode="auto">
          <a:xfrm>
            <a:off x="228600" y="1524000"/>
            <a:ext cx="5251759" cy="1200329"/>
          </a:xfrm>
          <a:prstGeom prst="rect">
            <a:avLst/>
          </a:prstGeom>
          <a:noFill/>
          <a:ln w="9525">
            <a:noFill/>
            <a:miter lim="800000"/>
            <a:headEnd/>
            <a:tailEnd/>
          </a:ln>
        </p:spPr>
        <p:txBody>
          <a:bodyPr wrap="square">
            <a:spAutoFit/>
          </a:bodyPr>
          <a:lstStyle/>
          <a:p>
            <a:endParaRPr lang="en-US" dirty="0"/>
          </a:p>
          <a:p>
            <a:r>
              <a:rPr lang="en-US" dirty="0" smtClean="0"/>
              <a:t>Walt </a:t>
            </a:r>
            <a:r>
              <a:rPr lang="en-US" dirty="0"/>
              <a:t>Disney’s program cover </a:t>
            </a:r>
            <a:endParaRPr lang="en-US" dirty="0" smtClean="0"/>
          </a:p>
          <a:p>
            <a:r>
              <a:rPr lang="en-US" dirty="0" smtClean="0"/>
              <a:t>for </a:t>
            </a:r>
            <a:r>
              <a:rPr lang="en-US" dirty="0"/>
              <a:t>the October 1941</a:t>
            </a:r>
          </a:p>
          <a:p>
            <a:endParaRPr lang="en-US" dirty="0"/>
          </a:p>
        </p:txBody>
      </p:sp>
      <p:pic>
        <p:nvPicPr>
          <p:cNvPr id="49156" name="Picture 6" descr="ch22fig32"/>
          <p:cNvPicPr>
            <a:picLocks noChangeAspect="1" noChangeArrowheads="1"/>
          </p:cNvPicPr>
          <p:nvPr/>
        </p:nvPicPr>
        <p:blipFill>
          <a:blip r:embed="rId3" cstate="print"/>
          <a:srcRect/>
          <a:stretch>
            <a:fillRect/>
          </a:stretch>
        </p:blipFill>
        <p:spPr bwMode="auto">
          <a:xfrm>
            <a:off x="4299645" y="0"/>
            <a:ext cx="484435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495800" y="60960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t>Give Me Liberty!: An American history, 3rd Edition</a:t>
            </a:r>
          </a:p>
          <a:p>
            <a:pPr algn="r">
              <a:spcBef>
                <a:spcPct val="20000"/>
              </a:spcBef>
            </a:pPr>
            <a:r>
              <a:rPr lang="en-US" sz="800"/>
              <a:t>Copyright © 2011  W.W. Norton &amp; Company</a:t>
            </a:r>
          </a:p>
        </p:txBody>
      </p:sp>
      <p:sp>
        <p:nvSpPr>
          <p:cNvPr id="60419" name="Rectangle 3"/>
          <p:cNvSpPr>
            <a:spLocks noChangeArrowheads="1"/>
          </p:cNvSpPr>
          <p:nvPr/>
        </p:nvSpPr>
        <p:spPr bwMode="auto">
          <a:xfrm>
            <a:off x="152400" y="1447800"/>
            <a:ext cx="5562600" cy="923330"/>
          </a:xfrm>
          <a:prstGeom prst="rect">
            <a:avLst/>
          </a:prstGeom>
          <a:noFill/>
          <a:ln w="9525">
            <a:noFill/>
            <a:miter lim="800000"/>
            <a:headEnd/>
            <a:tailEnd/>
          </a:ln>
        </p:spPr>
        <p:txBody>
          <a:bodyPr wrap="square">
            <a:spAutoFit/>
          </a:bodyPr>
          <a:lstStyle/>
          <a:p>
            <a:r>
              <a:rPr lang="en-US" dirty="0"/>
              <a:t>In this patriotic war poster issued </a:t>
            </a:r>
            <a:endParaRPr lang="en-US" dirty="0" smtClean="0"/>
          </a:p>
          <a:p>
            <a:r>
              <a:rPr lang="en-US" dirty="0" smtClean="0"/>
              <a:t>by </a:t>
            </a:r>
            <a:r>
              <a:rPr lang="en-US" dirty="0"/>
              <a:t>the </a:t>
            </a:r>
            <a:r>
              <a:rPr lang="en-US" dirty="0" smtClean="0"/>
              <a:t>Office of </a:t>
            </a:r>
            <a:r>
              <a:rPr lang="en-US" dirty="0"/>
              <a:t>War Information</a:t>
            </a:r>
          </a:p>
          <a:p>
            <a:endParaRPr lang="en-US" dirty="0"/>
          </a:p>
        </p:txBody>
      </p:sp>
      <p:pic>
        <p:nvPicPr>
          <p:cNvPr id="60420" name="Picture 7" descr="ch22fig15"/>
          <p:cNvPicPr>
            <a:picLocks noChangeAspect="1" noChangeArrowheads="1"/>
          </p:cNvPicPr>
          <p:nvPr/>
        </p:nvPicPr>
        <p:blipFill>
          <a:blip r:embed="rId3" cstate="print"/>
          <a:srcRect/>
          <a:stretch>
            <a:fillRect/>
          </a:stretch>
        </p:blipFill>
        <p:spPr bwMode="auto">
          <a:xfrm>
            <a:off x="4038600" y="0"/>
            <a:ext cx="5105400" cy="6832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38200"/>
          </a:xfrm>
        </p:spPr>
        <p:txBody>
          <a:bodyPr>
            <a:noAutofit/>
          </a:bodyPr>
          <a:lstStyle/>
          <a:p>
            <a:r>
              <a:rPr lang="en-US" sz="2800" b="1" dirty="0" smtClean="0">
                <a:hlinkClick r:id="rId2"/>
              </a:rPr>
              <a:t>“Democracy: Victory at Home, Victory Abroad”</a:t>
            </a:r>
            <a:endParaRPr lang="en-US" sz="2800" dirty="0">
              <a:solidFill>
                <a:srgbClr val="7030A0"/>
              </a:solidFill>
            </a:endParaRPr>
          </a:p>
        </p:txBody>
      </p:sp>
      <p:sp>
        <p:nvSpPr>
          <p:cNvPr id="3" name="Content Placeholder 2"/>
          <p:cNvSpPr>
            <a:spLocks noGrp="1"/>
          </p:cNvSpPr>
          <p:nvPr>
            <p:ph sz="quarter" idx="1"/>
          </p:nvPr>
        </p:nvSpPr>
        <p:spPr>
          <a:xfrm>
            <a:off x="152400" y="1527048"/>
            <a:ext cx="8839200" cy="5026152"/>
          </a:xfrm>
        </p:spPr>
        <p:txBody>
          <a:bodyPr>
            <a:normAutofit fontScale="92500"/>
          </a:bodyPr>
          <a:lstStyle/>
          <a:p>
            <a:r>
              <a:rPr lang="en-US" sz="3200" dirty="0" smtClean="0"/>
              <a:t>Fighting Racism at Home</a:t>
            </a:r>
          </a:p>
          <a:p>
            <a:r>
              <a:rPr lang="en-US" sz="3200" dirty="0" smtClean="0"/>
              <a:t>Fighting Fascism and Nazism abroad</a:t>
            </a:r>
          </a:p>
          <a:p>
            <a:endParaRPr lang="en-US" sz="3200" dirty="0" smtClean="0"/>
          </a:p>
          <a:p>
            <a:pPr>
              <a:buNone/>
            </a:pPr>
            <a:r>
              <a:rPr lang="en-US" sz="3200" b="1" dirty="0" smtClean="0"/>
              <a:t>Pittsburgh Courier </a:t>
            </a:r>
            <a:r>
              <a:rPr lang="en-US" sz="2000" dirty="0" smtClean="0"/>
              <a:t>(black newspaper, largest circulation)</a:t>
            </a:r>
          </a:p>
          <a:p>
            <a:r>
              <a:rPr lang="en-US" sz="3000" dirty="0" smtClean="0"/>
              <a:t>Public relations campaign that urged African Americans to promote civil rights and support the war effort</a:t>
            </a:r>
          </a:p>
          <a:p>
            <a:r>
              <a:rPr lang="en-US" sz="3000" dirty="0" smtClean="0"/>
              <a:t>Deserve full citizenship rights /  Risking lives abroad</a:t>
            </a:r>
          </a:p>
          <a:p>
            <a:r>
              <a:rPr lang="en-US" sz="3000" dirty="0" smtClean="0"/>
              <a:t>Double V Campaign: Interlocking Vs with the theme </a:t>
            </a:r>
            <a:r>
              <a:rPr lang="en-US" sz="2600" b="1" dirty="0" smtClean="0"/>
              <a:t>“Democracy: Victory at Home, Victory Abroad”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58952"/>
          </a:xfrm>
        </p:spPr>
        <p:txBody>
          <a:bodyPr>
            <a:normAutofit fontScale="90000"/>
          </a:bodyPr>
          <a:lstStyle/>
          <a:p>
            <a:r>
              <a:rPr lang="en-US" b="1" dirty="0" smtClean="0"/>
              <a:t>Letter to Pittsburgh Courier – Jan. 31, 1942</a:t>
            </a:r>
            <a:endParaRPr lang="en-US" b="1" dirty="0"/>
          </a:p>
        </p:txBody>
      </p:sp>
      <p:sp>
        <p:nvSpPr>
          <p:cNvPr id="3" name="Content Placeholder 2"/>
          <p:cNvSpPr>
            <a:spLocks noGrp="1"/>
          </p:cNvSpPr>
          <p:nvPr>
            <p:ph sz="quarter" idx="1"/>
          </p:nvPr>
        </p:nvSpPr>
        <p:spPr>
          <a:xfrm>
            <a:off x="152400" y="1527048"/>
            <a:ext cx="8991600" cy="4873752"/>
          </a:xfrm>
        </p:spPr>
        <p:txBody>
          <a:bodyPr>
            <a:normAutofit fontScale="92500" lnSpcReduction="10000"/>
          </a:bodyPr>
          <a:lstStyle/>
          <a:p>
            <a:r>
              <a:rPr lang="en-US" dirty="0" smtClean="0"/>
              <a:t>Published a letter to the editor from James G. Thompson of Wichita, Kan. </a:t>
            </a:r>
          </a:p>
          <a:p>
            <a:r>
              <a:rPr lang="en-US" dirty="0" smtClean="0"/>
              <a:t>It was titled “</a:t>
            </a:r>
            <a:r>
              <a:rPr lang="en-US" dirty="0" smtClean="0">
                <a:hlinkClick r:id="rId2"/>
              </a:rPr>
              <a:t>Should I Sacrifice to Live ‘Half American?</a:t>
            </a:r>
            <a:r>
              <a:rPr lang="en-US" dirty="0" smtClean="0"/>
              <a:t>‘ ” In it, Thompson wrote: “Being an American of dark complexion and some 26 years, these questions flash through my mind: ‘Should I sacrifice my life to live half American?’ ‘Will things be better for the next generation in the peace to follow?’ ‘Would it be demanding too much to demand full citizenship rights in exchange for the sacrificing of my life?’ ‘Is the kind of America I know worth defending?’ ‘Will America be a true and pure democracy after this war?’ ‘Will colored Americans suffer still the indignities that have been heaped upon them in the past?’ These and other questions need answering.”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fontScale="90000"/>
          </a:bodyPr>
          <a:lstStyle/>
          <a:p>
            <a:r>
              <a:rPr lang="en-US" b="1" dirty="0" smtClean="0"/>
              <a:t>Letter to Pittsburgh Courier – Jan. 31, 1942</a:t>
            </a:r>
            <a:endParaRPr lang="en-US" dirty="0"/>
          </a:p>
        </p:txBody>
      </p:sp>
      <p:sp>
        <p:nvSpPr>
          <p:cNvPr id="3" name="Content Placeholder 2"/>
          <p:cNvSpPr>
            <a:spLocks noGrp="1"/>
          </p:cNvSpPr>
          <p:nvPr>
            <p:ph sz="quarter" idx="1"/>
          </p:nvPr>
        </p:nvSpPr>
        <p:spPr>
          <a:xfrm>
            <a:off x="152400" y="1527048"/>
            <a:ext cx="8839200" cy="4873752"/>
          </a:xfrm>
        </p:spPr>
        <p:txBody>
          <a:bodyPr>
            <a:normAutofit fontScale="92500"/>
          </a:bodyPr>
          <a:lstStyle/>
          <a:p>
            <a:r>
              <a:rPr lang="en-US" dirty="0" smtClean="0"/>
              <a:t>Then he proposed what he called “the double V </a:t>
            </a:r>
            <a:r>
              <a:rPr lang="en-US" dirty="0" err="1" smtClean="0"/>
              <a:t>V</a:t>
            </a:r>
            <a:r>
              <a:rPr lang="en-US" dirty="0" smtClean="0"/>
              <a:t> for a double victory … The V for victory sign is being displayed prominently in all so-called democratic countries which are fighting for victory over aggression, slavery, and tyranny. If this V sign means that to those now engaged in this great conflict, then let we colored Americans adopt the double V </a:t>
            </a:r>
            <a:r>
              <a:rPr lang="en-US" dirty="0" err="1" smtClean="0"/>
              <a:t>V</a:t>
            </a:r>
            <a:r>
              <a:rPr lang="en-US" dirty="0" smtClean="0"/>
              <a:t> for a double victory. The first V for victory over our enemies from without, the second V for victory for our enemies from within. For surely those who perpetuate these ugly prejudices here are seeking to destroy our democratic form of government just as surely as the Axis forces.”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Double V Campaign – Pittsburgh Courier</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American flag with every subscription</a:t>
            </a:r>
          </a:p>
          <a:p>
            <a:r>
              <a:rPr lang="en-US" dirty="0" smtClean="0"/>
              <a:t> Encouraged its readers to buy war bonds</a:t>
            </a:r>
          </a:p>
          <a:p>
            <a:r>
              <a:rPr lang="en-US" dirty="0" smtClean="0"/>
              <a:t>Double V clubs spread around the country</a:t>
            </a:r>
          </a:p>
          <a:p>
            <a:r>
              <a:rPr lang="en-US" dirty="0" smtClean="0"/>
              <a:t>Published a weekly photo of a new “</a:t>
            </a:r>
            <a:r>
              <a:rPr lang="en-US" dirty="0" smtClean="0">
                <a:hlinkClick r:id="rId2"/>
              </a:rPr>
              <a:t>Double V Girl</a:t>
            </a:r>
            <a:r>
              <a:rPr lang="en-US" dirty="0" smtClean="0"/>
              <a:t>” frequently lifting two fingers in a “v” sign</a:t>
            </a:r>
          </a:p>
          <a:p>
            <a:r>
              <a:rPr lang="en-US" dirty="0" smtClean="0"/>
              <a:t>Celebrity and political endorsements </a:t>
            </a:r>
          </a:p>
          <a:p>
            <a:r>
              <a:rPr lang="en-US" dirty="0" smtClean="0"/>
              <a:t>A Double V hairstyle called “the </a:t>
            </a:r>
            <a:r>
              <a:rPr lang="en-US" dirty="0" err="1" smtClean="0"/>
              <a:t>Doubler</a:t>
            </a:r>
            <a:r>
              <a:rPr lang="en-US" dirty="0" smtClean="0"/>
              <a:t>” also became popular, historian Patrick Washburn recalls, as did Double V gardens and Double V baseball games</a:t>
            </a:r>
          </a:p>
          <a:p>
            <a:r>
              <a:rPr lang="en-US" dirty="0" smtClean="0"/>
              <a:t>Other black newspapers joined the Courier’s campaign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52400" y="5943600"/>
            <a:ext cx="3962400" cy="762000"/>
          </a:xfrm>
        </p:spPr>
        <p:txBody>
          <a:bodyPr>
            <a:normAutofit/>
          </a:bodyPr>
          <a:lstStyle/>
          <a:p>
            <a:pPr>
              <a:buNone/>
            </a:pPr>
            <a:r>
              <a:rPr lang="en-US" sz="1400" dirty="0" smtClean="0"/>
              <a:t>The </a:t>
            </a:r>
            <a:r>
              <a:rPr lang="en-US" sz="1400" dirty="0" err="1" smtClean="0"/>
              <a:t>Inkspots</a:t>
            </a:r>
            <a:r>
              <a:rPr lang="en-US" sz="1400" dirty="0" smtClean="0"/>
              <a:t> promote the Double V Campaign</a:t>
            </a:r>
            <a:endParaRPr lang="en-US" sz="1400" dirty="0"/>
          </a:p>
        </p:txBody>
      </p:sp>
      <p:pic>
        <p:nvPicPr>
          <p:cNvPr id="1026" name="Picture 2" descr="Image result for double v campaign newspaper articles"/>
          <p:cNvPicPr>
            <a:picLocks noChangeAspect="1" noChangeArrowheads="1"/>
          </p:cNvPicPr>
          <p:nvPr/>
        </p:nvPicPr>
        <p:blipFill>
          <a:blip r:embed="rId2" cstate="print"/>
          <a:srcRect/>
          <a:stretch>
            <a:fillRect/>
          </a:stretch>
        </p:blipFill>
        <p:spPr bwMode="auto">
          <a:xfrm>
            <a:off x="0" y="0"/>
            <a:ext cx="4236717" cy="2362200"/>
          </a:xfrm>
          <a:prstGeom prst="rect">
            <a:avLst/>
          </a:prstGeom>
          <a:noFill/>
        </p:spPr>
      </p:pic>
      <p:pic>
        <p:nvPicPr>
          <p:cNvPr id="1030" name="Picture 6" descr="https://4.bp.blogspot.com/_8Hod3l42HQo/TVAZvCatn6I/AAAAAAAAAaY/UFyLTlwcHTE/s1600/doublev-sm.jpg"/>
          <p:cNvPicPr>
            <a:picLocks noChangeAspect="1" noChangeArrowheads="1"/>
          </p:cNvPicPr>
          <p:nvPr/>
        </p:nvPicPr>
        <p:blipFill>
          <a:blip r:embed="rId3" cstate="print"/>
          <a:srcRect/>
          <a:stretch>
            <a:fillRect/>
          </a:stretch>
        </p:blipFill>
        <p:spPr bwMode="auto">
          <a:xfrm>
            <a:off x="4175896" y="0"/>
            <a:ext cx="4968103" cy="6858000"/>
          </a:xfrm>
          <a:prstGeom prst="rect">
            <a:avLst/>
          </a:prstGeom>
          <a:noFill/>
        </p:spPr>
      </p:pic>
      <p:pic>
        <p:nvPicPr>
          <p:cNvPr id="1032" name="Picture 8" descr="https://i.kinja-img.com/gawker-media/image/upload/s--GRjtO68W--/c_fit,fl_progressive,q_80,w_320/hutygf0wocez1cpwagr2.jpg"/>
          <p:cNvPicPr>
            <a:picLocks noChangeAspect="1" noChangeArrowheads="1"/>
          </p:cNvPicPr>
          <p:nvPr/>
        </p:nvPicPr>
        <p:blipFill>
          <a:blip r:embed="rId4" cstate="print"/>
          <a:srcRect/>
          <a:stretch>
            <a:fillRect/>
          </a:stretch>
        </p:blipFill>
        <p:spPr bwMode="auto">
          <a:xfrm>
            <a:off x="0" y="3429000"/>
            <a:ext cx="4140679" cy="25146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284</TotalTime>
  <Words>1308</Words>
  <Application>Microsoft Office PowerPoint</Application>
  <PresentationFormat>On-screen Show (4:3)</PresentationFormat>
  <Paragraphs>181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World War II</vt:lpstr>
      <vt:lpstr>NOTES GUIDE  QUESTION </vt:lpstr>
      <vt:lpstr>Slide 3</vt:lpstr>
      <vt:lpstr>Slide 4</vt:lpstr>
      <vt:lpstr>“Democracy: Victory at Home, Victory Abroad”</vt:lpstr>
      <vt:lpstr>Letter to Pittsburgh Courier – Jan. 31, 1942</vt:lpstr>
      <vt:lpstr>Letter to Pittsburgh Courier – Jan. 31, 1942</vt:lpstr>
      <vt:lpstr>Double V Campaign – Pittsburgh Courier</vt:lpstr>
      <vt:lpstr>Slide 9</vt:lpstr>
      <vt:lpstr>RACISM at HOME</vt:lpstr>
      <vt:lpstr>Slide 11</vt:lpstr>
      <vt:lpstr>Military Service</vt:lpstr>
      <vt:lpstr>Military Service</vt:lpstr>
      <vt:lpstr>Tuskegee Airmen</vt:lpstr>
      <vt:lpstr>Slide 15</vt:lpstr>
      <vt:lpstr>Dorie Miller</vt:lpstr>
      <vt:lpstr>GI Bill</vt:lpstr>
      <vt:lpstr>March on Washington &amp; A Philip Randolph:  1941</vt:lpstr>
      <vt:lpstr>March on Washington &amp; Executive Order 8802</vt:lpstr>
      <vt:lpstr>Slide 20</vt:lpstr>
      <vt:lpstr>March on Washington &amp; A Philip Randolph:  1941</vt:lpstr>
      <vt:lpstr>Black Organizations that Advocated for Equality</vt:lpstr>
      <vt:lpstr>Slide 23</vt:lpstr>
      <vt:lpstr>Double V Campaign</vt:lpstr>
      <vt:lpstr>World War II</vt:lpstr>
      <vt:lpstr>Bracero Program:  1942-1964</vt:lpstr>
      <vt:lpstr>Zoot Suit Riots 1943</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Andrea</dc:creator>
  <cp:lastModifiedBy>Andrea</cp:lastModifiedBy>
  <cp:revision>24</cp:revision>
  <dcterms:created xsi:type="dcterms:W3CDTF">2017-03-13T22:20:33Z</dcterms:created>
  <dcterms:modified xsi:type="dcterms:W3CDTF">2017-03-14T22:03:58Z</dcterms:modified>
</cp:coreProperties>
</file>