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20"/>
  </p:notesMasterIdLst>
  <p:handoutMasterIdLst>
    <p:handoutMasterId r:id="rId21"/>
  </p:handoutMasterIdLst>
  <p:sldIdLst>
    <p:sldId id="273" r:id="rId2"/>
    <p:sldId id="274" r:id="rId3"/>
    <p:sldId id="275" r:id="rId4"/>
    <p:sldId id="257" r:id="rId5"/>
    <p:sldId id="270" r:id="rId6"/>
    <p:sldId id="258" r:id="rId7"/>
    <p:sldId id="267" r:id="rId8"/>
    <p:sldId id="259" r:id="rId9"/>
    <p:sldId id="260" r:id="rId10"/>
    <p:sldId id="261" r:id="rId11"/>
    <p:sldId id="262" r:id="rId12"/>
    <p:sldId id="263" r:id="rId13"/>
    <p:sldId id="264" r:id="rId14"/>
    <p:sldId id="268" r:id="rId15"/>
    <p:sldId id="271" r:id="rId16"/>
    <p:sldId id="265" r:id="rId17"/>
    <p:sldId id="272" r:id="rId18"/>
    <p:sldId id="26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7600" autoAdjust="0"/>
  </p:normalViewPr>
  <p:slideViewPr>
    <p:cSldViewPr>
      <p:cViewPr>
        <p:scale>
          <a:sx n="70" d="100"/>
          <a:sy n="70" d="100"/>
        </p:scale>
        <p:origin x="-177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99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F07FAC-4F76-4792-8FA8-114EF88106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437CB3-BE80-4474-B566-F6D95C5E9D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D479C-82E4-4452-8CC9-A29DED56A84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0793-0760-4A8B-9E4A-CBD0F4C6564A}" type="slidenum">
              <a:rPr lang="en-US"/>
              <a:pPr/>
              <a:t>12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CD538-D098-4D6D-9897-58DB6D8ABE7A}" type="slidenum">
              <a:rPr lang="en-US"/>
              <a:pPr/>
              <a:t>13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A5972-A1D6-45C0-919F-E18EC9E4DF6A}" type="slidenum">
              <a:rPr lang="en-US"/>
              <a:pPr/>
              <a:t>14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71703-D821-4031-B649-0F3621D57B39}" type="slidenum">
              <a:rPr lang="en-US"/>
              <a:pPr/>
              <a:t>15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3B21C-6199-47D0-8CF7-F938A9E636D0}" type="slidenum">
              <a:rPr lang="en-US"/>
              <a:pPr/>
              <a:t>16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6DE54-A8D5-45C0-B02A-8AD03FDF99A0}" type="slidenum">
              <a:rPr lang="en-US"/>
              <a:pPr/>
              <a:t>17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AF599-EDD0-4641-BE57-06237A79D807}" type="slidenum">
              <a:rPr lang="en-US"/>
              <a:pPr/>
              <a:t>18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70D2C-ED17-4D39-8F65-811A75D40AEC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3F047-6683-4671-AD33-89CA8074688F}" type="slidenum">
              <a:rPr lang="en-US"/>
              <a:pPr/>
              <a:t>5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C089D-A180-4004-829E-8BFA8E14CF10}" type="slidenum">
              <a:rPr lang="en-US"/>
              <a:pPr/>
              <a:t>6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E548A-ABE6-4342-8D4A-4AE41B00538C}" type="slidenum">
              <a:rPr lang="en-US"/>
              <a:pPr/>
              <a:t>7</a:t>
            </a:fld>
            <a:endParaRPr lang="en-US"/>
          </a:p>
        </p:txBody>
      </p:sp>
      <p:sp>
        <p:nvSpPr>
          <p:cNvPr id="65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3D0DE-0CC1-4C3E-AC5B-6E44DBF98D59}" type="slidenum">
              <a:rPr lang="en-US"/>
              <a:pPr/>
              <a:t>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0EC77-8E23-47F5-9941-7FAB6E912EB1}" type="slidenum">
              <a:rPr lang="en-US"/>
              <a:pPr/>
              <a:t>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Stephen Austin</a:t>
            </a:r>
            <a:r>
              <a:rPr lang="en-US" baseline="0" dirty="0" smtClean="0"/>
              <a:t> lobbied the Mexican Government in 1827 successfully against the banning of slavery in Texas, even though it had been illegal in Mexico since 1824.</a:t>
            </a:r>
          </a:p>
          <a:p>
            <a:r>
              <a:rPr lang="en-US" baseline="0" dirty="0" smtClean="0"/>
              <a:t>1830, Mexican officials banned further immigration by Americans into Texas, but he found a loophole that allowed him to continue to expand his colony. 35,000 Americans by 1836</a:t>
            </a:r>
          </a:p>
          <a:p>
            <a:r>
              <a:rPr lang="en-US" dirty="0" smtClean="0"/>
              <a:t>http://www.pbs.org/weta/thewest/people/a_c/austin.htm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9040E-1080-482A-AEB9-0AE2F25AAC53}" type="slidenum">
              <a:rPr lang="en-US"/>
              <a:pPr/>
              <a:t>10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5F599-5376-4755-916F-D66D4586DEEF}" type="slidenum">
              <a:rPr lang="en-US"/>
              <a:pPr/>
              <a:t>11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777948-E2D4-45F2-8B4F-63E156E24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5B3FB-66BD-44FC-90CC-6DBCEF174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58B2F-B523-46AD-BBC9-E745869F54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C54DDA-2031-4011-B72B-A7C238D22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287043-2DE1-4E4C-8194-2E5AE1AAF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B62A7-E936-42DE-B83B-15B53D4EA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DD171-F2C1-4306-A984-BC2C3EA58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DA480-EAAF-461C-881E-CF58199C9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03664-6618-4CE9-B5D2-9F48F42BF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B767F-D59D-4C0B-88A3-7C00E3C5C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C7E7-7405-4D75-834E-8E374C6834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CAFBC-629F-4596-9E60-CBF3957B1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36B70-EE4B-4D3D-97AE-71C299DA25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02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635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36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7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9638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9639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988F77EB-BAAA-47EB-8D04-27E47B07E5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43A1B"/>
        </a:buClr>
        <a:buSzPct val="90000"/>
        <a:buFont typeface="Wingdings" pitchFamily="1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43A1B"/>
        </a:buClr>
        <a:buFont typeface="Wingdings" pitchFamily="1" charset="2"/>
        <a:buChar char="v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43A1B"/>
        </a:buClr>
        <a:buFont typeface="Wingdings" pitchFamily="1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43A1B"/>
        </a:buClr>
        <a:buFont typeface="Wingdings" pitchFamily="1" charset="2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43A1B"/>
        </a:buClr>
        <a:buFont typeface="Wingdings" pitchFamily="1" charset="2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43A1B"/>
        </a:buClr>
        <a:buFont typeface="Wingdings" pitchFamily="1" charset="2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43A1B"/>
        </a:buClr>
        <a:buFont typeface="Wingdings" pitchFamily="1" charset="2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43A1B"/>
        </a:buClr>
        <a:buFont typeface="Wingdings" pitchFamily="1" charset="2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43A1B"/>
        </a:buClr>
        <a:buFont typeface="Wingdings" pitchFamily="1" charset="2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history.uh.edu/disp_textbook.cfm?smtID=2&amp;psid=326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ftschools.com/timelines/texas_revolution_timeline/64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jWZFMnA8Q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eta/thewest/people/s_z/santaanna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thinglink.com/scene/477480368174268416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/>
              <a:t>The Texas Revolution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Who and why did the Spanish government permit to live in Texas?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1821, Mexico won independence from Spain and required settlers to follow what rules?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Who led American settlement in the 1820 – 30’s into Texas?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led to the conflict in Texas?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happened at the Alamo and the Battle of San Jacinto?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When Texas gained independence in 1836, why didn’t the Lone Star Republic get annexed by the United States?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/>
              <a:t>Rising Tensions in Texas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1829 - Mexican </a:t>
            </a:r>
            <a:r>
              <a:rPr lang="en-US" dirty="0"/>
              <a:t>government outlawed </a:t>
            </a:r>
            <a:r>
              <a:rPr lang="en-US" dirty="0" smtClean="0"/>
              <a:t>slavery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1830 – Mexican government bans immigration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1833 – MX government rejects TX Constitution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Mexican authorities concerned that American settlers didn’t assimilate or follow Mexican laws.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Settlers kept slaves to grow cotton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Did not learn Spanish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Few converted to Catholicism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Built separate schools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Immigrants continued into Texas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Mexican President, General Antonio Lopez de Santa Anna sent Mexican troops to Texas.</a:t>
            </a:r>
            <a:endParaRPr lang="en-US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TEXAS REVOLT  -  WAR 1835-1836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1200" b="1" dirty="0" smtClean="0">
                <a:solidFill>
                  <a:srgbClr val="002060"/>
                </a:solidFill>
                <a:hlinkClick r:id="rId3"/>
              </a:rPr>
              <a:t>http://www.digitalhistory.uh.edu/disp_textbook.cfm?smtID=2&amp;psid=3260</a:t>
            </a:r>
            <a:endParaRPr lang="en-US" sz="28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Oct. 1835 </a:t>
            </a:r>
            <a:r>
              <a:rPr lang="en-US" sz="2800" dirty="0" smtClean="0">
                <a:solidFill>
                  <a:srgbClr val="0000FF"/>
                </a:solidFill>
              </a:rPr>
              <a:t>– </a:t>
            </a:r>
            <a:r>
              <a:rPr lang="en-US" sz="2800" b="1" u="sng" dirty="0" smtClean="0">
                <a:solidFill>
                  <a:srgbClr val="0000FF"/>
                </a:solidFill>
              </a:rPr>
              <a:t>Texas Revolution </a:t>
            </a:r>
            <a:r>
              <a:rPr lang="en-US" sz="2800" dirty="0" smtClean="0">
                <a:solidFill>
                  <a:srgbClr val="0000FF"/>
                </a:solidFill>
              </a:rPr>
              <a:t>–  </a:t>
            </a:r>
            <a:r>
              <a:rPr lang="en-US" sz="1200" dirty="0" smtClean="0">
                <a:solidFill>
                  <a:srgbClr val="0000FF"/>
                </a:solidFill>
                <a:hlinkClick r:id="rId4"/>
              </a:rPr>
              <a:t>http://www.softschools.com/timelines/texas_revolution_timeline/64/</a:t>
            </a:r>
            <a:endParaRPr lang="en-US" sz="12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</a:t>
            </a:r>
            <a:r>
              <a:rPr lang="en-US" sz="2800" dirty="0" smtClean="0"/>
              <a:t>Mexican soldiers are fired upon in Gonzales, TX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Battle of Goliad </a:t>
            </a:r>
            <a:r>
              <a:rPr lang="en-US" sz="2800" dirty="0" smtClean="0"/>
              <a:t>– Texans win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Battle of Concepcion (San Antonio</a:t>
            </a:r>
            <a:r>
              <a:rPr lang="en-US" sz="2800" dirty="0" smtClean="0"/>
              <a:t>)– Texans win </a:t>
            </a: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Seige</a:t>
            </a:r>
            <a:r>
              <a:rPr lang="en-US" sz="2800" b="1" dirty="0" smtClean="0"/>
              <a:t> of Bexar / Capture of San Antonio </a:t>
            </a:r>
            <a:r>
              <a:rPr lang="en-US" sz="2800" dirty="0" smtClean="0"/>
              <a:t>– </a:t>
            </a:r>
            <a:br>
              <a:rPr lang="en-US" sz="2800" dirty="0" smtClean="0"/>
            </a:br>
            <a:r>
              <a:rPr lang="en-US" sz="2800" dirty="0" smtClean="0"/>
              <a:t>Texans win and dominate Texas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March 1836 </a:t>
            </a:r>
            <a:r>
              <a:rPr lang="en-US" sz="2800" dirty="0" smtClean="0">
                <a:solidFill>
                  <a:srgbClr val="0000FF"/>
                </a:solidFill>
              </a:rPr>
              <a:t>– </a:t>
            </a:r>
            <a:r>
              <a:rPr lang="en-US" sz="2800" b="1" u="sng" dirty="0" smtClean="0">
                <a:solidFill>
                  <a:srgbClr val="0000FF"/>
                </a:solidFill>
              </a:rPr>
              <a:t>Republic of Texas</a:t>
            </a:r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/>
              <a:t>Texans (American settlers) declare independence and write a Constitution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Battle of the Alamo </a:t>
            </a:r>
            <a:r>
              <a:rPr lang="en-US" sz="2800" dirty="0" smtClean="0"/>
              <a:t>– Texans lose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Goliad Massacre </a:t>
            </a:r>
            <a:r>
              <a:rPr lang="en-US" sz="2800" dirty="0" smtClean="0"/>
              <a:t>– 400 Texans surrender, General Santa Anna executes  over 300 prisoners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Battle </a:t>
            </a:r>
            <a:r>
              <a:rPr lang="en-US" sz="2800" b="1" dirty="0" err="1" smtClean="0">
                <a:solidFill>
                  <a:srgbClr val="0000FF"/>
                </a:solidFill>
              </a:rPr>
              <a:t>fo</a:t>
            </a:r>
            <a:r>
              <a:rPr lang="en-US" sz="2800" b="1" dirty="0" smtClean="0">
                <a:solidFill>
                  <a:srgbClr val="0000FF"/>
                </a:solidFill>
              </a:rPr>
              <a:t> San Jacinto </a:t>
            </a:r>
            <a:r>
              <a:rPr lang="en-US" sz="2800" dirty="0" smtClean="0"/>
              <a:t>– Texans win Independence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dirty="0"/>
              <a:t>The Alamo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343400" cy="5105400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Alamo Mission, 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near San Antonio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The Mexican Army, under General Santa Anna attacked and slaughtered rebels at the Alamo</a:t>
            </a:r>
          </a:p>
          <a:p>
            <a:r>
              <a:rPr lang="en-US" sz="2800" dirty="0" smtClean="0"/>
              <a:t>13 day attack on the Alamo mission near San Antonio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189 Texans died</a:t>
            </a:r>
          </a:p>
          <a:p>
            <a:pPr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4342" name="Picture 6" descr="001 alamo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2209800"/>
            <a:ext cx="4454525" cy="3359150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99060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Fight for the </a:t>
            </a:r>
            <a:r>
              <a:rPr lang="en-US" b="1" dirty="0" smtClean="0"/>
              <a:t>Alamo </a:t>
            </a:r>
            <a:r>
              <a:rPr lang="en-US" dirty="0" smtClean="0"/>
              <a:t>-</a:t>
            </a:r>
            <a:r>
              <a:rPr lang="en-US" b="1" dirty="0" smtClean="0"/>
              <a:t>1836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200" dirty="0" smtClean="0">
                <a:solidFill>
                  <a:srgbClr val="0000FF"/>
                </a:solidFill>
              </a:rPr>
              <a:t>VIDEO: (2:38)   </a:t>
            </a:r>
            <a:r>
              <a:rPr lang="en-US" sz="1200" dirty="0" smtClean="0">
                <a:solidFill>
                  <a:srgbClr val="0000FF"/>
                </a:solidFill>
                <a:hlinkClick r:id="rId3"/>
              </a:rPr>
              <a:t>https://www.youtube.com/watch?v=OjWZFMnA8Qw</a:t>
            </a:r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endParaRPr lang="en-US" sz="1800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183+ </a:t>
            </a:r>
            <a:r>
              <a:rPr lang="en-US" sz="2800" dirty="0"/>
              <a:t>Texans guarding the </a:t>
            </a:r>
            <a:r>
              <a:rPr lang="en-US" sz="2800" dirty="0" smtClean="0"/>
              <a:t>Alamo</a:t>
            </a:r>
            <a:endParaRPr lang="en-US" sz="2800" dirty="0"/>
          </a:p>
          <a:p>
            <a:r>
              <a:rPr lang="en-US" sz="2800" dirty="0" smtClean="0"/>
              <a:t>Mexican </a:t>
            </a:r>
            <a:r>
              <a:rPr lang="en-US" sz="2800" dirty="0"/>
              <a:t>army had 1,800 </a:t>
            </a:r>
            <a:r>
              <a:rPr lang="en-US" sz="2800" dirty="0" smtClean="0"/>
              <a:t>men</a:t>
            </a:r>
            <a:endParaRPr lang="en-US" sz="2800" dirty="0"/>
          </a:p>
          <a:p>
            <a:r>
              <a:rPr lang="en-US" sz="2800" dirty="0" smtClean="0"/>
              <a:t>Texans </a:t>
            </a:r>
            <a:r>
              <a:rPr lang="en-US" sz="2800" dirty="0"/>
              <a:t>held the Alamo for twelve days.</a:t>
            </a:r>
          </a:p>
          <a:p>
            <a:r>
              <a:rPr lang="en-US" sz="2800" dirty="0" smtClean="0"/>
              <a:t>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day – (March 6, 1836)</a:t>
            </a:r>
            <a:br>
              <a:rPr lang="en-US" sz="2800" dirty="0" smtClean="0"/>
            </a:br>
            <a:r>
              <a:rPr lang="en-US" sz="2800" dirty="0" smtClean="0"/>
              <a:t>Santa </a:t>
            </a:r>
            <a:r>
              <a:rPr lang="en-US" sz="2800" dirty="0"/>
              <a:t>Anna ordered his men to storm the fortress.</a:t>
            </a:r>
          </a:p>
          <a:p>
            <a:r>
              <a:rPr lang="en-US" sz="2800" dirty="0" smtClean="0"/>
              <a:t>Most Americans died, 600 Mexicans killed + wounded</a:t>
            </a:r>
          </a:p>
          <a:p>
            <a:r>
              <a:rPr lang="en-US" sz="2800" dirty="0" smtClean="0"/>
              <a:t>Survivors were </a:t>
            </a:r>
            <a:r>
              <a:rPr lang="en-US" sz="2800" dirty="0"/>
              <a:t>were executed by Santa Anna.</a:t>
            </a:r>
          </a:p>
          <a:p>
            <a:r>
              <a:rPr lang="en-US" sz="2800" dirty="0">
                <a:solidFill>
                  <a:srgbClr val="0000FF"/>
                </a:solidFill>
              </a:rPr>
              <a:t>Texans were shocked by the slaughter at the Alamo and vowed to fight for their </a:t>
            </a:r>
            <a:r>
              <a:rPr lang="en-US" sz="2800" dirty="0" smtClean="0">
                <a:solidFill>
                  <a:srgbClr val="0000FF"/>
                </a:solidFill>
              </a:rPr>
              <a:t>freedom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AR JULIAN" pitchFamily="2" charset="0"/>
                <a:cs typeface="Aharoni" pitchFamily="2" charset="-79"/>
              </a:rPr>
              <a:t>Remember the Alamo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became the battle cry for Texas Independence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alamo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28600"/>
            <a:ext cx="8382000" cy="6284913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alamo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838200"/>
            <a:ext cx="9144000" cy="4994275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b="1" dirty="0"/>
              <a:t>Battle at San </a:t>
            </a:r>
            <a:r>
              <a:rPr lang="en-US" b="1" dirty="0" smtClean="0"/>
              <a:t>Jacinto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dirty="0" smtClean="0"/>
              <a:t>April 21, 1836 </a:t>
            </a:r>
            <a:endParaRPr lang="en-US" sz="18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Led by Sam Houston, Texan Army defeated Santa Anna’s troops and gained independence for Texas</a:t>
            </a:r>
          </a:p>
          <a:p>
            <a:pPr>
              <a:lnSpc>
                <a:spcPct val="90000"/>
              </a:lnSpc>
            </a:pPr>
            <a:r>
              <a:rPr lang="en-US" sz="2400" u="sng" dirty="0" smtClean="0"/>
              <a:t>800 Texas Troops</a:t>
            </a:r>
            <a:r>
              <a:rPr lang="en-US" sz="2400" dirty="0" smtClean="0"/>
              <a:t>:  included </a:t>
            </a:r>
            <a:r>
              <a:rPr lang="en-US" sz="2400" dirty="0" err="1"/>
              <a:t>Tejanos</a:t>
            </a:r>
            <a:r>
              <a:rPr lang="en-US" sz="2400" dirty="0"/>
              <a:t>, American settlers, volunteers from the United States, and many free and enslaved African Americans.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Their </a:t>
            </a:r>
            <a:r>
              <a:rPr lang="en-US" sz="2400" dirty="0">
                <a:solidFill>
                  <a:srgbClr val="0000FF"/>
                </a:solidFill>
              </a:rPr>
              <a:t>battle cry was, “Remember the Alamo!”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It was over in 18 minutes.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More </a:t>
            </a:r>
            <a:r>
              <a:rPr lang="en-US" sz="2400" dirty="0"/>
              <a:t>than half the Mexican army was killed.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Treaties of Velasco - Santa </a:t>
            </a:r>
            <a:r>
              <a:rPr lang="en-US" sz="2400" dirty="0"/>
              <a:t>Anna was forced to sign a treaty giving Texas its </a:t>
            </a:r>
            <a:r>
              <a:rPr lang="en-US" sz="2400" dirty="0" smtClean="0"/>
              <a:t>freedom – Republic of Texas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Mexican government does not recognize treaty.  General Santa Anna not authorized to sign.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General Santa Anna Biography:  </a:t>
            </a:r>
            <a:r>
              <a:rPr lang="en-US" sz="2400" dirty="0" smtClean="0">
                <a:hlinkClick r:id="rId3"/>
              </a:rPr>
              <a:t>http://www.pbs.org/weta/thewest/people/s_z/santaanna.htm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santa-ana-houst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0200" y="1981200"/>
            <a:ext cx="8585200" cy="4545106"/>
          </a:xfrm>
        </p:spPr>
      </p:pic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1143000"/>
          </a:xfrm>
        </p:spPr>
        <p:txBody>
          <a:bodyPr/>
          <a:lstStyle/>
          <a:p>
            <a:r>
              <a:rPr lang="en-US" dirty="0" smtClean="0"/>
              <a:t>General Santa Anna surrenders to General Houston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38800" cy="1143000"/>
          </a:xfrm>
        </p:spPr>
        <p:txBody>
          <a:bodyPr/>
          <a:lstStyle/>
          <a:p>
            <a:r>
              <a:rPr lang="en-US" sz="3600" b="1" dirty="0"/>
              <a:t>Lone Star </a:t>
            </a:r>
            <a:r>
              <a:rPr lang="en-US" sz="3600" b="1" dirty="0" smtClean="0"/>
              <a:t>Republic of </a:t>
            </a:r>
            <a:br>
              <a:rPr lang="en-US" sz="3600" b="1" dirty="0" smtClean="0"/>
            </a:br>
            <a:r>
              <a:rPr lang="en-US" sz="3600" b="1" dirty="0" smtClean="0"/>
              <a:t>Texas (1836-1845)</a:t>
            </a:r>
            <a:endParaRPr lang="en-US" sz="36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715000" cy="5562600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</a:rPr>
              <a:t>In 1836, Texas declared itself </a:t>
            </a:r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The </a:t>
            </a:r>
            <a:r>
              <a:rPr lang="en-US" sz="2800" dirty="0">
                <a:solidFill>
                  <a:srgbClr val="0000FF"/>
                </a:solidFill>
              </a:rPr>
              <a:t>Lone Star Republic.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Sam </a:t>
            </a:r>
            <a:r>
              <a:rPr lang="en-US" sz="2800" dirty="0" smtClean="0">
                <a:solidFill>
                  <a:srgbClr val="0000FF"/>
                </a:solidFill>
              </a:rPr>
              <a:t>Houston elected President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Some Americans wanted Texas to be part of the U.S.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Presidents Andrew Jackson and Martin Van Buren rejected adding Texas because they wanted to avoid igniting the slave issue, others wanted to avoid war </a:t>
            </a:r>
            <a:r>
              <a:rPr lang="en-US" sz="2800" dirty="0">
                <a:solidFill>
                  <a:srgbClr val="0000FF"/>
                </a:solidFill>
              </a:rPr>
              <a:t>with Mexico. </a:t>
            </a:r>
          </a:p>
          <a:p>
            <a:pPr>
              <a:buNone/>
            </a:pPr>
            <a:r>
              <a:rPr lang="en-US" sz="2400" dirty="0" smtClean="0"/>
              <a:t>	(Both </a:t>
            </a:r>
            <a:r>
              <a:rPr lang="en-US" sz="2400" dirty="0"/>
              <a:t>would eventually </a:t>
            </a:r>
            <a:r>
              <a:rPr lang="en-US" sz="2400" dirty="0" smtClean="0"/>
              <a:t>happen)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3557" name="Picture 5" descr="republic-texas-fla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304800"/>
            <a:ext cx="3276600" cy="1949450"/>
          </a:xfrm>
        </p:spPr>
      </p:pic>
      <p:pic>
        <p:nvPicPr>
          <p:cNvPr id="23558" name="Picture 6" descr="SamHous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514600"/>
            <a:ext cx="2663825" cy="3789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r>
              <a:rPr lang="en-US" b="1" dirty="0" smtClean="0"/>
              <a:t>TEXAS REVOLT</a:t>
            </a:r>
            <a:br>
              <a:rPr lang="en-US" b="1" dirty="0" smtClean="0"/>
            </a:br>
            <a:r>
              <a:rPr lang="en-US" dirty="0" smtClean="0"/>
              <a:t>1835 - 1836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3733800"/>
            <a:ext cx="2362200" cy="23622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733800" cy="4114800"/>
          </a:xfrm>
        </p:spPr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Texas Revolution</a:t>
            </a:r>
          </a:p>
          <a:p>
            <a:pPr algn="ctr">
              <a:buNone/>
            </a:pPr>
            <a:r>
              <a:rPr lang="en-US" sz="1600" dirty="0" smtClean="0"/>
              <a:t>Map &amp; Video</a:t>
            </a:r>
          </a:p>
          <a:p>
            <a:pPr>
              <a:buNone/>
            </a:pPr>
            <a:r>
              <a:rPr lang="en-US" sz="1100" dirty="0" smtClean="0">
                <a:hlinkClick r:id="rId2"/>
              </a:rPr>
              <a:t>https://www.thinglink.com/scene/477480368174268416</a:t>
            </a:r>
            <a:endParaRPr lang="en-US" sz="11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ala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2133600"/>
            <a:ext cx="5257800" cy="44196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as Revolt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Spanish Texas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3810000" cy="4114800"/>
          </a:xfrm>
        </p:spPr>
        <p:txBody>
          <a:bodyPr/>
          <a:lstStyle/>
          <a:p>
            <a:r>
              <a:rPr lang="en-US" sz="2800" dirty="0"/>
              <a:t>The Spanish had been in the Americas since Columbus in 1492.</a:t>
            </a:r>
          </a:p>
          <a:p>
            <a:r>
              <a:rPr lang="en-US" sz="2800" dirty="0"/>
              <a:t>Spain owned a large part of North America, including Texas.</a:t>
            </a:r>
          </a:p>
        </p:txBody>
      </p:sp>
      <p:pic>
        <p:nvPicPr>
          <p:cNvPr id="3077" name="Picture 5" descr="na17th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1676400"/>
            <a:ext cx="5029200" cy="4922838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err="1"/>
              <a:t>Tejanos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686800" cy="5791200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Mexico Independence 1821.</a:t>
            </a:r>
          </a:p>
          <a:p>
            <a:pPr lvl="0">
              <a:lnSpc>
                <a:spcPct val="90000"/>
              </a:lnSpc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The Spanish government failed to attract Spanish setters to Texas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 </a:t>
            </a:r>
            <a:r>
              <a:rPr lang="en-US" dirty="0"/>
              <a:t>1821, only about 4,000 </a:t>
            </a:r>
            <a:r>
              <a:rPr lang="en-US" i="1" dirty="0" err="1"/>
              <a:t>Tejanos</a:t>
            </a:r>
            <a:r>
              <a:rPr lang="en-US" i="1" dirty="0"/>
              <a:t> lived in Texas. 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 err="1"/>
              <a:t>Tejanos</a:t>
            </a:r>
            <a:r>
              <a:rPr lang="en-US" dirty="0"/>
              <a:t> are people of Spanish heritage who consider Texas their home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Moses Austin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724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 American, Moses Austin was given permission by the </a:t>
            </a:r>
            <a:r>
              <a:rPr lang="en-US" sz="2800" dirty="0" smtClean="0"/>
              <a:t>Mexican </a:t>
            </a:r>
            <a:r>
              <a:rPr lang="en-US" sz="2800" dirty="0"/>
              <a:t>government to start a colony in Texas.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Americans </a:t>
            </a:r>
            <a:r>
              <a:rPr lang="en-US" sz="2800" dirty="0"/>
              <a:t>had to do was follow </a:t>
            </a:r>
            <a:r>
              <a:rPr lang="en-US" sz="2800" dirty="0" smtClean="0"/>
              <a:t>Mexican </a:t>
            </a:r>
            <a:r>
              <a:rPr lang="en-US" sz="2800" dirty="0"/>
              <a:t>laws.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Moses died in 1821, so his son Stephen tried to start the colony.</a:t>
            </a:r>
          </a:p>
        </p:txBody>
      </p:sp>
      <p:pic>
        <p:nvPicPr>
          <p:cNvPr id="4101" name="Picture 5" descr="mosesaust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905000"/>
            <a:ext cx="3168650" cy="4114800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kumimoji="1" lang="en-US">
                <a:solidFill>
                  <a:srgbClr val="0000FF"/>
                </a:solidFill>
              </a:rPr>
              <a:t>In 1821, Mexico won independence from Spain</a:t>
            </a:r>
            <a:endParaRPr kumimoji="1" lang="en-US"/>
          </a:p>
        </p:txBody>
      </p:sp>
      <p:pic>
        <p:nvPicPr>
          <p:cNvPr id="63492" name="Picture 1028" descr="spai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524000"/>
            <a:ext cx="8458200" cy="5033963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077200" cy="1143000"/>
          </a:xfrm>
        </p:spPr>
        <p:txBody>
          <a:bodyPr/>
          <a:lstStyle/>
          <a:p>
            <a:r>
              <a:rPr lang="en-US"/>
              <a:t>Mexican Independence Changes Texas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800600" cy="4495800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The Mexican government told Stephen Austin his settlers would have </a:t>
            </a:r>
            <a:r>
              <a:rPr lang="en-US" sz="2400" dirty="0" smtClean="0">
                <a:solidFill>
                  <a:srgbClr val="0000FF"/>
                </a:solidFill>
              </a:rPr>
              <a:t>to: 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1. become </a:t>
            </a:r>
            <a:r>
              <a:rPr lang="en-US" sz="2400" dirty="0">
                <a:solidFill>
                  <a:srgbClr val="0000FF"/>
                </a:solidFill>
              </a:rPr>
              <a:t>Mexican citizens 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2. join Roman </a:t>
            </a:r>
            <a:r>
              <a:rPr lang="en-US" sz="2400" dirty="0">
                <a:solidFill>
                  <a:srgbClr val="0000FF"/>
                </a:solidFill>
              </a:rPr>
              <a:t>Catholic </a:t>
            </a:r>
            <a:r>
              <a:rPr lang="en-US" sz="2400" dirty="0" smtClean="0">
                <a:solidFill>
                  <a:srgbClr val="0000FF"/>
                </a:solidFill>
              </a:rPr>
              <a:t>Church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3. Learn </a:t>
            </a:r>
            <a:r>
              <a:rPr lang="en-US" sz="2400" dirty="0">
                <a:solidFill>
                  <a:srgbClr val="0000FF"/>
                </a:solidFill>
              </a:rPr>
              <a:t>Spanish.</a:t>
            </a:r>
          </a:p>
          <a:p>
            <a:r>
              <a:rPr lang="en-US" sz="2400" dirty="0"/>
              <a:t>Between 1821 and 1827, Austin attracted 297 families to his new settlement. </a:t>
            </a:r>
          </a:p>
        </p:txBody>
      </p:sp>
      <p:pic>
        <p:nvPicPr>
          <p:cNvPr id="9221" name="Picture 5" descr="sfaust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21238" y="1981200"/>
            <a:ext cx="3454400" cy="3571875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America settlement led Stephen Austin to demand more autonomy from Mexican officials.</a:t>
            </a:r>
          </a:p>
          <a:p>
            <a:pPr>
              <a:buNone/>
            </a:pPr>
            <a:r>
              <a:rPr lang="en-US" sz="2800" u="sng" dirty="0" smtClean="0">
                <a:solidFill>
                  <a:srgbClr val="0000FF"/>
                </a:solidFill>
              </a:rPr>
              <a:t>Americans dominate Texas</a:t>
            </a:r>
            <a:r>
              <a:rPr lang="en-US" sz="2800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2800" dirty="0" smtClean="0"/>
              <a:t>1830, American population swelled to 16,000</a:t>
            </a:r>
          </a:p>
          <a:p>
            <a:r>
              <a:rPr lang="en-US" sz="2800" dirty="0" smtClean="0"/>
              <a:t>Americans formed a 4 :1 majority in the northern region.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success of Austin’s colony attracted more land speculators </a:t>
            </a:r>
            <a:r>
              <a:rPr lang="en-US" sz="2800" dirty="0" smtClean="0"/>
              <a:t>&amp; </a:t>
            </a:r>
            <a:r>
              <a:rPr lang="en-US" sz="2800" dirty="0"/>
              <a:t>settlers to Texas from the </a:t>
            </a:r>
            <a:r>
              <a:rPr lang="en-US" sz="2800" dirty="0" smtClean="0"/>
              <a:t>US. </a:t>
            </a:r>
          </a:p>
          <a:p>
            <a:r>
              <a:rPr lang="en-US" sz="2800" u="sng" dirty="0" smtClean="0"/>
              <a:t>Purpose</a:t>
            </a:r>
            <a:r>
              <a:rPr lang="en-US" sz="2800" dirty="0" smtClean="0"/>
              <a:t>:  Some </a:t>
            </a:r>
            <a:r>
              <a:rPr lang="en-US" sz="2800" dirty="0"/>
              <a:t>were looking for a new life, some were escaping from the law, and others were looking for a chance to grow rich. 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048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American Settlement in Texas</a:t>
            </a:r>
          </a:p>
          <a:p>
            <a:pPr algn="ctr"/>
            <a:r>
              <a:rPr lang="en-US" sz="3200" b="1" dirty="0" smtClean="0"/>
              <a:t>1820’s – 1830’s</a:t>
            </a:r>
            <a:endParaRPr lang="en-US" sz="32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Cranes">
  <a:themeElements>
    <a:clrScheme name="Cranes 1">
      <a:dk1>
        <a:srgbClr val="000000"/>
      </a:dk1>
      <a:lt1>
        <a:srgbClr val="FFFFFF"/>
      </a:lt1>
      <a:dk2>
        <a:srgbClr val="343A1B"/>
      </a:dk2>
      <a:lt2>
        <a:srgbClr val="808080"/>
      </a:lt2>
      <a:accent1>
        <a:srgbClr val="C05768"/>
      </a:accent1>
      <a:accent2>
        <a:srgbClr val="F8A772"/>
      </a:accent2>
      <a:accent3>
        <a:srgbClr val="FFFFFF"/>
      </a:accent3>
      <a:accent4>
        <a:srgbClr val="000000"/>
      </a:accent4>
      <a:accent5>
        <a:srgbClr val="DCB4B9"/>
      </a:accent5>
      <a:accent6>
        <a:srgbClr val="E19767"/>
      </a:accent6>
      <a:hlink>
        <a:srgbClr val="3C0000"/>
      </a:hlink>
      <a:folHlink>
        <a:srgbClr val="E9CD84"/>
      </a:folHlink>
    </a:clrScheme>
    <a:fontScheme name="Cran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ranes 1">
        <a:dk1>
          <a:srgbClr val="000000"/>
        </a:dk1>
        <a:lt1>
          <a:srgbClr val="FFFFFF"/>
        </a:lt1>
        <a:dk2>
          <a:srgbClr val="343A1B"/>
        </a:dk2>
        <a:lt2>
          <a:srgbClr val="808080"/>
        </a:lt2>
        <a:accent1>
          <a:srgbClr val="C05768"/>
        </a:accent1>
        <a:accent2>
          <a:srgbClr val="F8A772"/>
        </a:accent2>
        <a:accent3>
          <a:srgbClr val="FFFFFF"/>
        </a:accent3>
        <a:accent4>
          <a:srgbClr val="000000"/>
        </a:accent4>
        <a:accent5>
          <a:srgbClr val="DCB4B9"/>
        </a:accent5>
        <a:accent6>
          <a:srgbClr val="E19767"/>
        </a:accent6>
        <a:hlink>
          <a:srgbClr val="3C0000"/>
        </a:hlink>
        <a:folHlink>
          <a:srgbClr val="E9CD8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2004:Templates:Presentations:Designs:Crumple</Template>
  <TotalTime>2361</TotalTime>
  <Words>575</Words>
  <Application>Microsoft Office PowerPoint</Application>
  <PresentationFormat>On-screen Show (4:3)</PresentationFormat>
  <Paragraphs>114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Cranes</vt:lpstr>
      <vt:lpstr>The Texas Revolution</vt:lpstr>
      <vt:lpstr>TEXAS REVOLT 1835 - 1836</vt:lpstr>
      <vt:lpstr>Slide 3</vt:lpstr>
      <vt:lpstr>Spanish Texas</vt:lpstr>
      <vt:lpstr>Tejanos</vt:lpstr>
      <vt:lpstr>Moses Austin</vt:lpstr>
      <vt:lpstr>In 1821, Mexico won independence from Spain</vt:lpstr>
      <vt:lpstr>Mexican Independence Changes Texas </vt:lpstr>
      <vt:lpstr>Slide 9</vt:lpstr>
      <vt:lpstr>Rising Tensions in Texas</vt:lpstr>
      <vt:lpstr>Slide 11</vt:lpstr>
      <vt:lpstr>The Alamo </vt:lpstr>
      <vt:lpstr> The Fight for the Alamo -1836 </vt:lpstr>
      <vt:lpstr>Slide 14</vt:lpstr>
      <vt:lpstr>Slide 15</vt:lpstr>
      <vt:lpstr>Battle at San Jacinto April 21, 1836 </vt:lpstr>
      <vt:lpstr>General Santa Anna surrenders to General Houston </vt:lpstr>
      <vt:lpstr>Lone Star Republic of  Texas (1836-1845)</vt:lpstr>
    </vt:vector>
  </TitlesOfParts>
  <Company>Jeff Kash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The Texas Revolution</dc:title>
  <dc:creator>Jeff Kash</dc:creator>
  <cp:lastModifiedBy>Andrea</cp:lastModifiedBy>
  <cp:revision>39</cp:revision>
  <cp:lastPrinted>2007-02-15T00:15:57Z</cp:lastPrinted>
  <dcterms:created xsi:type="dcterms:W3CDTF">2007-02-10T21:26:26Z</dcterms:created>
  <dcterms:modified xsi:type="dcterms:W3CDTF">2017-12-03T22:19:25Z</dcterms:modified>
</cp:coreProperties>
</file>