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sldIdLst>
    <p:sldId id="256" r:id="rId2"/>
    <p:sldId id="287" r:id="rId3"/>
    <p:sldId id="267" r:id="rId4"/>
    <p:sldId id="270" r:id="rId5"/>
    <p:sldId id="286" r:id="rId6"/>
    <p:sldId id="260" r:id="rId7"/>
    <p:sldId id="273" r:id="rId8"/>
    <p:sldId id="261" r:id="rId9"/>
    <p:sldId id="262" r:id="rId10"/>
    <p:sldId id="257" r:id="rId11"/>
    <p:sldId id="271" r:id="rId12"/>
    <p:sldId id="269" r:id="rId13"/>
    <p:sldId id="274" r:id="rId14"/>
    <p:sldId id="268" r:id="rId15"/>
    <p:sldId id="264" r:id="rId16"/>
    <p:sldId id="277" r:id="rId17"/>
    <p:sldId id="263" r:id="rId18"/>
    <p:sldId id="279" r:id="rId19"/>
    <p:sldId id="281" r:id="rId20"/>
    <p:sldId id="283" r:id="rId21"/>
    <p:sldId id="285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91330-9AF3-4445-B4AA-2CF3E3C4B8DE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EE9DC-3BEA-4189-8A2D-6EC25D4D1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47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B7B154B8-4C84-46DE-B8F8-1E4333D96E5F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87230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2939A70F-747E-4EEF-81B3-7C1B9EE7DD46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00177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B38F47F-0192-4010-9AA8-3ADC67FD5680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061795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12E5F680-17E1-499D-9266-D42A6DFA399D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522256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BCD7F992-8E4A-4655-A307-89CC7BEAA189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32686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6561A-F9A0-40B9-9D6C-4CD9E17355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EEAC0-FADD-4750-856F-1D19A6AE7B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A7B55-9C6D-4027-85A3-6D47AA1E3E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50AE5-C81E-4383-9E77-3A9F1B296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33D30-E8C3-45F1-B3DF-21F145B69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95570-9233-4A95-BFA4-6B1D6BB92F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5AE9B-8B3A-47DF-9720-3BBCC8B6B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112C0-BF8C-4461-8823-C16A4F5C3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592D7-E2FE-4DC6-816C-ED7AC76BFB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04724-2B05-402A-A1E8-5123D052BE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C59A0-2572-4EA3-9FC2-CE911779F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5C5244-279A-4248-89E6-849B11ADF1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rr/hispanic/1898/mckinley.html" TargetMode="External"/><Relationship Id="rId2" Type="http://schemas.openxmlformats.org/officeDocument/2006/relationships/hyperlink" Target="http://www.whitehouse.gov/1600/presidents/williammckinley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crucible/tl9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ofheroes.com/wallofhonor/spanish_am/02_maine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ofcuba.com/history/teller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hyperlink" Target="http://www.pbs.org/wgbh/amex/macarthur/peopleevents/pandeAMEX87.html" TargetMode="External"/><Relationship Id="rId5" Type="http://schemas.openxmlformats.org/officeDocument/2006/relationships/hyperlink" Target="http://www.spanamwar.com/tr2.htm" TargetMode="External"/><Relationship Id="rId4" Type="http://schemas.openxmlformats.org/officeDocument/2006/relationships/hyperlink" Target="http://www.nps.gov/goga/historyculture/spanish-american-war.ht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mhistory.si.edu/militaryhistory/exhibition/flash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lassroomclips.org/video/673" TargetMode="External"/><Relationship Id="rId4" Type="http://schemas.openxmlformats.org/officeDocument/2006/relationships/hyperlink" Target="https://www.youtube.com/watch?v=eQlCbeNwKzg&amp;safe=active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w.virginia.edu/html/news/2007_spr/insular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history.org/us/44c.as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history.org/us/44c.as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hyperlink" Target="http://www.youtube.com/watch?v=IU5l4yQCpMM" TargetMode="External"/><Relationship Id="rId5" Type="http://schemas.openxmlformats.org/officeDocument/2006/relationships/hyperlink" Target="https://www.schooltube.com/video/102a16609608689b8bcc/The%20Spanish%20American%20War" TargetMode="External"/><Relationship Id="rId4" Type="http://schemas.openxmlformats.org/officeDocument/2006/relationships/hyperlink" Target="http://www.youtube.com/watch?v=iv10oYoZiMQ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crucible/frames/_journalism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l.jou.ufl.edu/projects/spring04/vance/yellowjournalism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http://1.bp.blogspot.com/_NQYyWmu68bQ/Rnmm81E2K0I/AAAAAAAACfk/CpHawzxTvhk/s320/YellowKid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1.bp.blogspot.com/_NQYyWmu68bQ/Rnmm81E2K0I/AAAAAAAACfk/CpHawzxTvhk/s1600-h/YellowKid.j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/>
              <a:t>Spanish American </a:t>
            </a:r>
            <a:r>
              <a:rPr lang="en-US" dirty="0" smtClean="0"/>
              <a:t>War</a:t>
            </a:r>
            <a:br>
              <a:rPr lang="en-US" dirty="0" smtClean="0"/>
            </a:br>
            <a:r>
              <a:rPr lang="en-US" sz="1200" dirty="0" smtClean="0"/>
              <a:t>1898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1336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2052" name="Picture 4" descr="latinamerica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066800"/>
            <a:ext cx="7743802" cy="57912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Journal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5494338" cy="6248400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562600" y="533400"/>
            <a:ext cx="35814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1.What is most noticeable about the example? </a:t>
            </a:r>
          </a:p>
          <a:p>
            <a:r>
              <a:rPr lang="en-US" sz="2800"/>
              <a:t>2. How is this media making people feel? </a:t>
            </a:r>
          </a:p>
          <a:p>
            <a:r>
              <a:rPr lang="en-US" sz="2800"/>
              <a:t>3. How would this influence or change peoples mind?</a:t>
            </a:r>
            <a:br>
              <a:rPr lang="en-US" sz="2800"/>
            </a:br>
            <a:endParaRPr lang="en-US" sz="28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u="sng" dirty="0" smtClean="0"/>
              <a:t>Crisis in Cuba</a:t>
            </a:r>
            <a:br>
              <a:rPr lang="en-US" u="sng" dirty="0" smtClean="0"/>
            </a:br>
            <a:r>
              <a:rPr lang="en-US" sz="3200" u="sng" dirty="0" smtClean="0"/>
              <a:t>US Entangled in War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Pres. McKinley didn’t want to intervene in Cuba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He sent the </a:t>
            </a:r>
            <a:r>
              <a:rPr lang="en-US" b="1" u="sng" dirty="0" smtClean="0"/>
              <a:t>US battleship </a:t>
            </a:r>
            <a:r>
              <a:rPr lang="en-US" b="1" i="1" u="sng" dirty="0" smtClean="0"/>
              <a:t>Maine</a:t>
            </a:r>
            <a:r>
              <a:rPr lang="en-US" dirty="0" smtClean="0"/>
              <a:t> to Havana to protect the lives and property of Americans in Cuba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On Feb. 15, 1898, an explosion on the </a:t>
            </a:r>
            <a:r>
              <a:rPr lang="en-US" i="1" dirty="0" smtClean="0"/>
              <a:t>Maine</a:t>
            </a:r>
            <a:r>
              <a:rPr lang="en-US" dirty="0" smtClean="0"/>
              <a:t> killed about 266 of its crewmen</a:t>
            </a:r>
          </a:p>
          <a:p>
            <a:r>
              <a:rPr lang="en-US" dirty="0" smtClean="0"/>
              <a:t>US Public and Newspapers demanded revenge</a:t>
            </a:r>
          </a:p>
          <a:p>
            <a:r>
              <a:rPr lang="en-US" dirty="0" smtClean="0"/>
              <a:t>Giving in to popular pressure, McKinley asked Congress to declare war on Spain</a:t>
            </a:r>
          </a:p>
          <a:p>
            <a:r>
              <a:rPr lang="en-US" dirty="0" smtClean="0"/>
              <a:t>Congress declared war on April 1898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cs typeface="Times New Roman" charset="0"/>
              </a:rPr>
              <a:t>William McKinley, Jr. (1896-1901)</a:t>
            </a:r>
            <a:br>
              <a:rPr lang="en-US" sz="3200" dirty="0" smtClean="0">
                <a:cs typeface="Times New Roman" charset="0"/>
              </a:rPr>
            </a:br>
            <a:r>
              <a:rPr lang="en-US" sz="1200" dirty="0" smtClean="0">
                <a:cs typeface="Times New Roman" charset="0"/>
                <a:hlinkClick r:id="rId2"/>
              </a:rPr>
              <a:t>http://www.whitehouse.gov/1600/presidents/williammckinley</a:t>
            </a:r>
            <a:r>
              <a:rPr lang="en-US" sz="3200" dirty="0" smtClean="0">
                <a:cs typeface="Times New Roman" charset="0"/>
              </a:rPr>
              <a:t/>
            </a:r>
            <a:br>
              <a:rPr lang="en-US" sz="3200" dirty="0" smtClean="0">
                <a:cs typeface="Times New Roman" charset="0"/>
              </a:rPr>
            </a:b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President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Won Elections of 1896 &amp; 1900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Assassinated in 1901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Wanted to avoid war in Cuba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Yellow journalism and public supported war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Embraced expansionist policies post-war</a:t>
            </a:r>
            <a:br>
              <a:rPr lang="en-US" dirty="0" smtClean="0"/>
            </a:br>
            <a:r>
              <a:rPr lang="en-US" sz="1200" dirty="0" smtClean="0">
                <a:hlinkClick r:id="rId3"/>
              </a:rPr>
              <a:t>http://www.loc.gov/rr/hispanic/1898/mckinley.html</a:t>
            </a:r>
            <a:endParaRPr lang="en-US" sz="1200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12" descr="http://www.bartleby.com/124/mckinley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-1" y="1447799"/>
            <a:ext cx="4634739" cy="5410201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Events-Timeline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533400" indent="-53340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333333"/>
                </a:solidFill>
                <a:latin typeface="Georgia" pitchFamily="18" charset="0"/>
              </a:rPr>
              <a:t>1895: Cuban nationalists revolt against Spanish rule </a:t>
            </a:r>
            <a:endParaRPr lang="en-US" b="1" dirty="0" smtClean="0"/>
          </a:p>
          <a:p>
            <a:pPr marL="533400" indent="-53340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333333"/>
                </a:solidFill>
                <a:latin typeface="Georgia" pitchFamily="18" charset="0"/>
              </a:rPr>
              <a:t>1896: Spanish General </a:t>
            </a:r>
            <a:r>
              <a:rPr lang="en-US" b="1" dirty="0" err="1" smtClean="0">
                <a:solidFill>
                  <a:srgbClr val="333333"/>
                </a:solidFill>
                <a:latin typeface="Georgia" pitchFamily="18" charset="0"/>
              </a:rPr>
              <a:t>Weyler</a:t>
            </a:r>
            <a:r>
              <a:rPr lang="en-US" b="1" dirty="0" smtClean="0">
                <a:solidFill>
                  <a:srgbClr val="333333"/>
                </a:solidFill>
                <a:latin typeface="Georgia" pitchFamily="18" charset="0"/>
              </a:rPr>
              <a:t> (the "Butcher") comes to Cuba. </a:t>
            </a:r>
            <a:endParaRPr lang="en-US" b="1" dirty="0" smtClean="0"/>
          </a:p>
          <a:p>
            <a:pPr marL="533400" indent="-53340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333333"/>
                </a:solidFill>
                <a:latin typeface="Georgia" pitchFamily="18" charset="0"/>
              </a:rPr>
              <a:t>1897: Spain recalls </a:t>
            </a:r>
            <a:r>
              <a:rPr lang="en-US" b="1" dirty="0" err="1" smtClean="0">
                <a:solidFill>
                  <a:srgbClr val="333333"/>
                </a:solidFill>
                <a:latin typeface="Georgia" pitchFamily="18" charset="0"/>
              </a:rPr>
              <a:t>Weyler</a:t>
            </a:r>
            <a:r>
              <a:rPr lang="en-US" b="1" dirty="0" smtClean="0">
                <a:solidFill>
                  <a:srgbClr val="333333"/>
                </a:solidFill>
                <a:latin typeface="Georgia" pitchFamily="18" charset="0"/>
              </a:rPr>
              <a:t> </a:t>
            </a:r>
            <a:endParaRPr lang="en-US" b="1" dirty="0" smtClean="0"/>
          </a:p>
          <a:p>
            <a:pPr marL="533400" indent="-53340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333333"/>
                </a:solidFill>
                <a:latin typeface="Georgia" pitchFamily="18" charset="0"/>
              </a:rPr>
              <a:t>Early 1898: </a:t>
            </a:r>
            <a:r>
              <a:rPr lang="en-US" b="1" i="1" dirty="0" smtClean="0">
                <a:solidFill>
                  <a:srgbClr val="333333"/>
                </a:solidFill>
                <a:latin typeface="Georgia" pitchFamily="18" charset="0"/>
              </a:rPr>
              <a:t>USS Maine</a:t>
            </a:r>
            <a:r>
              <a:rPr lang="en-US" b="1" dirty="0" smtClean="0">
                <a:solidFill>
                  <a:srgbClr val="333333"/>
                </a:solidFill>
                <a:latin typeface="Georgia" pitchFamily="18" charset="0"/>
              </a:rPr>
              <a:t> sent to Cuba </a:t>
            </a:r>
            <a:endParaRPr lang="en-US" b="1" dirty="0" smtClean="0"/>
          </a:p>
          <a:p>
            <a:pPr marL="533400" indent="-53340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333333"/>
                </a:solidFill>
                <a:latin typeface="Georgia" pitchFamily="18" charset="0"/>
              </a:rPr>
              <a:t>February 9, 1898: Hearst publishes Spanish Ambassador, </a:t>
            </a:r>
            <a:r>
              <a:rPr lang="en-US" b="1" u="sng" dirty="0" err="1" smtClean="0">
                <a:solidFill>
                  <a:srgbClr val="333333"/>
                </a:solidFill>
                <a:latin typeface="Georgia" pitchFamily="18" charset="0"/>
              </a:rPr>
              <a:t>Dupuy</a:t>
            </a:r>
            <a:r>
              <a:rPr lang="en-US" b="1" u="sng" dirty="0" smtClean="0">
                <a:solidFill>
                  <a:srgbClr val="333333"/>
                </a:solidFill>
                <a:latin typeface="Georgia" pitchFamily="18" charset="0"/>
              </a:rPr>
              <a:t> du </a:t>
            </a:r>
            <a:r>
              <a:rPr lang="en-US" b="1" u="sng" dirty="0" err="1" smtClean="0">
                <a:solidFill>
                  <a:srgbClr val="333333"/>
                </a:solidFill>
                <a:latin typeface="Georgia" pitchFamily="18" charset="0"/>
              </a:rPr>
              <a:t>Lome's</a:t>
            </a:r>
            <a:r>
              <a:rPr lang="en-US" b="1" u="sng" dirty="0" smtClean="0">
                <a:solidFill>
                  <a:srgbClr val="333333"/>
                </a:solidFill>
                <a:latin typeface="Georgia" pitchFamily="18" charset="0"/>
              </a:rPr>
              <a:t> letter </a:t>
            </a:r>
            <a:r>
              <a:rPr lang="en-US" b="1" dirty="0" smtClean="0">
                <a:solidFill>
                  <a:srgbClr val="333333"/>
                </a:solidFill>
                <a:latin typeface="Georgia" pitchFamily="18" charset="0"/>
              </a:rPr>
              <a:t>insulting McKinley. </a:t>
            </a:r>
            <a:r>
              <a:rPr lang="en-US" sz="1000" b="1" dirty="0" smtClean="0">
                <a:solidFill>
                  <a:srgbClr val="333333"/>
                </a:solidFill>
                <a:latin typeface="Georgia" pitchFamily="18" charset="0"/>
                <a:hlinkClick r:id="rId2"/>
              </a:rPr>
              <a:t>http://www.pbs.org/crucible/tl9.html</a:t>
            </a:r>
            <a:endParaRPr lang="en-US" sz="1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 smtClean="0"/>
              <a:t>Remember </a:t>
            </a:r>
            <a:r>
              <a:rPr lang="en-US" dirty="0"/>
              <a:t>the </a:t>
            </a:r>
            <a:r>
              <a:rPr lang="en-US" dirty="0" smtClean="0"/>
              <a:t>Maine, </a:t>
            </a:r>
            <a:br>
              <a:rPr lang="en-US" dirty="0" smtClean="0"/>
            </a:br>
            <a:r>
              <a:rPr lang="en-US" dirty="0" smtClean="0"/>
              <a:t>To Hell with Spain</a:t>
            </a:r>
            <a:endParaRPr lang="en-US" dirty="0"/>
          </a:p>
        </p:txBody>
      </p:sp>
      <p:pic>
        <p:nvPicPr>
          <p:cNvPr id="5" name="Picture 5" descr="http://www.ctrl.org/grafx/main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2012060"/>
            <a:ext cx="5055876" cy="3779140"/>
          </a:xfrm>
          <a:noFill/>
          <a:ln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962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cs typeface="Times New Roman" charset="0"/>
              </a:rPr>
              <a:t>At 9:40pm on February 15, 1898, the battleship U.S.S. Maine exploded in Havana Harbor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Times New Roman" charset="0"/>
              </a:rPr>
              <a:t> 268 men were killed, shocking the American population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Times New Roman" charset="0"/>
              </a:rPr>
              <a:t>What or who caused this explosion?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cs typeface="Times New Roman" charset="0"/>
                <a:hlinkClick r:id="rId3"/>
              </a:rPr>
              <a:t>http://www.homeofheroes.com/wallofhonor/spanish_am/02_maine.html</a:t>
            </a:r>
            <a:endParaRPr lang="en-US" sz="1800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Important Events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1800" dirty="0" smtClean="0"/>
              <a:t>Feb. 18, 1898:  Sinking </a:t>
            </a:r>
            <a:r>
              <a:rPr lang="en-US" sz="1800" dirty="0"/>
              <a:t>of the USS </a:t>
            </a:r>
            <a:r>
              <a:rPr lang="en-US" sz="1800" dirty="0" smtClean="0"/>
              <a:t>Maine -Cuba</a:t>
            </a:r>
            <a:endParaRPr lang="en-US" sz="1800" dirty="0"/>
          </a:p>
          <a:p>
            <a:pPr lvl="1"/>
            <a:r>
              <a:rPr lang="en-US" sz="1800" dirty="0"/>
              <a:t>266 US Servicemen are killed</a:t>
            </a:r>
          </a:p>
          <a:p>
            <a:pPr lvl="1"/>
            <a:r>
              <a:rPr lang="en-US" sz="1800" dirty="0"/>
              <a:t>Blamed on a Spanish </a:t>
            </a:r>
            <a:r>
              <a:rPr lang="en-US" sz="1800" dirty="0" smtClean="0"/>
              <a:t>mine</a:t>
            </a:r>
            <a:endParaRPr lang="en-US" sz="1800" dirty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April 1898:  </a:t>
            </a:r>
            <a:r>
              <a:rPr lang="en-US" sz="1800" b="1" dirty="0" smtClean="0"/>
              <a:t>Teller Amendment </a:t>
            </a:r>
            <a:r>
              <a:rPr lang="en-US" sz="1800" dirty="0" smtClean="0"/>
              <a:t>– stated that the U.S. would not annex Cuba; this was to show that the US was interested in Cuban Independence and not colonization   </a:t>
            </a:r>
            <a:r>
              <a:rPr lang="en-US" sz="1800" dirty="0" smtClean="0">
                <a:hlinkClick r:id="rId3"/>
              </a:rPr>
              <a:t>http://www.historyofcuba.com/history/teller.htm</a:t>
            </a: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May 1, 1898:  Admiral </a:t>
            </a:r>
            <a:r>
              <a:rPr lang="en-US" sz="1800" dirty="0"/>
              <a:t>Dewey – Surprise attack on the Spanish Fleet in Manila </a:t>
            </a:r>
            <a:r>
              <a:rPr lang="en-US" sz="1800" dirty="0" smtClean="0"/>
              <a:t>Harbor (Philippines) </a:t>
            </a:r>
            <a:br>
              <a:rPr lang="en-US" sz="1800" dirty="0" smtClean="0"/>
            </a:br>
            <a:r>
              <a:rPr lang="en-US" sz="1800" dirty="0" smtClean="0">
                <a:hlinkClick r:id="rId4"/>
              </a:rPr>
              <a:t>http://www.nps.gov/goga/historyculture/spanish-american-war.htm</a:t>
            </a:r>
            <a:endParaRPr lang="en-US" sz="1800" dirty="0"/>
          </a:p>
          <a:p>
            <a:pPr lvl="1"/>
            <a:r>
              <a:rPr lang="en-US" sz="1800" dirty="0"/>
              <a:t>All Spanish Ships are Sunk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/>
              <a:t>Spanish Defeated in Battle of San Juan Hill</a:t>
            </a:r>
          </a:p>
          <a:p>
            <a:pPr lvl="1"/>
            <a:r>
              <a:rPr lang="en-US" sz="1800" dirty="0"/>
              <a:t>T. Roosevelt led the “Rough Riders” to </a:t>
            </a:r>
            <a:r>
              <a:rPr lang="en-US" sz="1800" dirty="0" smtClean="0"/>
              <a:t>victory</a:t>
            </a:r>
          </a:p>
          <a:p>
            <a:pPr lvl="2">
              <a:buNone/>
            </a:pPr>
            <a:r>
              <a:rPr lang="en-US" sz="1800" dirty="0" smtClean="0">
                <a:hlinkClick r:id="rId5"/>
              </a:rPr>
              <a:t>http://www.spanamwar.com/tr2.htm</a:t>
            </a: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Dec. 10, 1898:  Spain </a:t>
            </a:r>
            <a:r>
              <a:rPr lang="en-US" sz="1800" dirty="0"/>
              <a:t>signs </a:t>
            </a:r>
            <a:r>
              <a:rPr lang="en-US" sz="1800" dirty="0" smtClean="0"/>
              <a:t>Treaty </a:t>
            </a:r>
            <a:r>
              <a:rPr lang="en-US" sz="1800" dirty="0"/>
              <a:t>of Paris Ending the </a:t>
            </a:r>
            <a:r>
              <a:rPr lang="en-US" sz="1800" dirty="0" smtClean="0"/>
              <a:t>War    </a:t>
            </a:r>
            <a:r>
              <a:rPr lang="en-US" sz="1800" dirty="0" smtClean="0">
                <a:hlinkClick r:id="rId6"/>
              </a:rPr>
              <a:t>http://www.pbs.org/wgbh/amex/macarthur/peopleevents/pandeAMEX87.html</a:t>
            </a:r>
            <a:endParaRPr lang="en-US" sz="1800" dirty="0" smtClean="0"/>
          </a:p>
          <a:p>
            <a:pPr>
              <a:buNone/>
            </a:pPr>
            <a:endParaRPr lang="en-US" sz="2800" dirty="0"/>
          </a:p>
          <a:p>
            <a:pPr lvl="1"/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Spanish-American War, 1898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“</a:t>
            </a:r>
            <a:r>
              <a:rPr lang="en-US" sz="2800" u="sng" dirty="0" smtClean="0"/>
              <a:t>Splendid Little War”</a:t>
            </a:r>
          </a:p>
          <a:p>
            <a:pPr>
              <a:lnSpc>
                <a:spcPct val="90000"/>
              </a:lnSpc>
              <a:buNone/>
            </a:pPr>
            <a:r>
              <a:rPr lang="en-US" sz="1000" u="sng" dirty="0">
                <a:hlinkClick r:id="rId3"/>
              </a:rPr>
              <a:t>http://</a:t>
            </a:r>
            <a:r>
              <a:rPr lang="en-US" sz="1000" u="sng" dirty="0" smtClean="0">
                <a:hlinkClick r:id="rId3"/>
              </a:rPr>
              <a:t>amhistory.si.edu/militaryhistory/exhibition/flash.html</a:t>
            </a:r>
            <a:endParaRPr lang="en-US" sz="1000" u="sng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 fighting against Spain lasted less than 4 months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Spain fled Cuba in defeat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Teddy Roosevelt’s Rough Riders were famous for their charge of San Juan Hill </a:t>
            </a:r>
            <a:r>
              <a:rPr lang="en-US" sz="2800" dirty="0"/>
              <a:t>(national hero)</a:t>
            </a:r>
            <a:br>
              <a:rPr lang="en-US" sz="2800" dirty="0"/>
            </a:br>
            <a:r>
              <a:rPr lang="en-US" sz="1000" dirty="0" smtClean="0"/>
              <a:t>Video:</a:t>
            </a:r>
            <a:r>
              <a:rPr lang="en-US" sz="1100" dirty="0" smtClean="0"/>
              <a:t>  </a:t>
            </a:r>
            <a:r>
              <a:rPr lang="en-US" sz="1200" dirty="0" smtClean="0">
                <a:hlinkClick r:id="rId4"/>
              </a:rPr>
              <a:t>https</a:t>
            </a:r>
            <a:r>
              <a:rPr lang="en-US" sz="1200" dirty="0">
                <a:hlinkClick r:id="rId4"/>
              </a:rPr>
              <a:t>://</a:t>
            </a:r>
            <a:r>
              <a:rPr lang="en-US" sz="1200" dirty="0" smtClean="0">
                <a:hlinkClick r:id="rId4"/>
              </a:rPr>
              <a:t>www.youtube.com/watch?v=eQlCbeNwKzg&amp;safe=active</a:t>
            </a:r>
            <a:endParaRPr lang="en-US" sz="1200" dirty="0" smtClean="0"/>
          </a:p>
          <a:p>
            <a:pPr>
              <a:lnSpc>
                <a:spcPct val="90000"/>
              </a:lnSpc>
            </a:pPr>
            <a:r>
              <a:rPr lang="en-US" sz="1200" dirty="0" smtClean="0"/>
              <a:t>Video Clip – Background on Teddy Roosevelt and the </a:t>
            </a:r>
            <a:r>
              <a:rPr lang="en-US" sz="1200" dirty="0"/>
              <a:t>Rough Riders:  </a:t>
            </a:r>
            <a:r>
              <a:rPr lang="en-US" sz="1200" dirty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classroomclips.org/video/673</a:t>
            </a:r>
            <a:endParaRPr lang="en-US" sz="12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Admiral George Dewey attacked the Spanish fleet in the Philippines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American troops took Manila Bay in August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By July, the Spanish were driven from Cuba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defeated Spanish: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Recognized Cuba’s independence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Ceded to the United States: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Philippines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Puerto Rico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Guam </a:t>
            </a:r>
          </a:p>
        </p:txBody>
      </p:sp>
    </p:spTree>
    <p:extLst>
      <p:ext uri="{BB962C8B-B14F-4D97-AF65-F5344CB8AC3E}">
        <p14:creationId xmlns:p14="http://schemas.microsoft.com/office/powerpoint/2010/main" xmlns="" val="3436685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Effects of the Spanish American War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sz="2800" dirty="0"/>
              <a:t>US becomes an Imperialist </a:t>
            </a:r>
            <a:r>
              <a:rPr lang="en-US" sz="2800" dirty="0" smtClean="0"/>
              <a:t>Power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Treaty of Paris signed on December 10, 1898 ended the Spanish- American War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 Cuba went free, Guam, Puerto Rico, and the Philippines were ceded to the US, and the US agreed to pay Spain an indemnity of $20 million</a:t>
            </a:r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Guam, Puerto Rico, and the Philippines become colonies of the US</a:t>
            </a:r>
          </a:p>
          <a:p>
            <a:r>
              <a:rPr lang="en-US" sz="2800" dirty="0"/>
              <a:t>Cuba gains its independence from Spain, but becomes a US Protectorate</a:t>
            </a:r>
          </a:p>
          <a:p>
            <a:pPr lvl="1"/>
            <a:r>
              <a:rPr lang="en-US" dirty="0"/>
              <a:t>US will “protect” and partially control Cuba</a:t>
            </a:r>
          </a:p>
          <a:p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Spanish-American War, 1898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sz="2800" dirty="0" smtClean="0"/>
              <a:t>Contrary to the Teller Amendment, the U.S. occupied Cuba from 1898 to 1902</a:t>
            </a:r>
          </a:p>
          <a:p>
            <a:r>
              <a:rPr lang="en-US" sz="2800" dirty="0" smtClean="0"/>
              <a:t>The U.S. withdrew its forces only after Cuba agreed to the conditions set forth in the 1901 </a:t>
            </a:r>
            <a:r>
              <a:rPr lang="en-US" sz="2800" b="1" u="sng" dirty="0" smtClean="0">
                <a:solidFill>
                  <a:srgbClr val="FF0000"/>
                </a:solidFill>
              </a:rPr>
              <a:t>Platt Amendment</a:t>
            </a:r>
          </a:p>
          <a:p>
            <a:pPr lvl="1"/>
            <a:r>
              <a:rPr lang="en-US" sz="2400" dirty="0" smtClean="0"/>
              <a:t>Authorized the US to intervene militarily in Cuba</a:t>
            </a:r>
          </a:p>
          <a:p>
            <a:pPr lvl="1"/>
            <a:r>
              <a:rPr lang="en-US" sz="2400" dirty="0" smtClean="0"/>
              <a:t>It limited Cuba’s sovereignty by:</a:t>
            </a:r>
          </a:p>
          <a:p>
            <a:pPr lvl="2"/>
            <a:r>
              <a:rPr lang="en-US" sz="2000" dirty="0" smtClean="0"/>
              <a:t>Reserving to the U.S. the right to intervene in Cuba</a:t>
            </a:r>
          </a:p>
          <a:p>
            <a:pPr lvl="2"/>
            <a:r>
              <a:rPr lang="en-US" sz="2000" dirty="0" smtClean="0"/>
              <a:t>The U.S. could maintain a naval base on Cuba (Guantanamo)</a:t>
            </a:r>
          </a:p>
          <a:p>
            <a:pPr marL="347663" lvl="2" indent="-347663"/>
            <a:r>
              <a:rPr lang="en-US" sz="2800" b="1" u="sng" dirty="0" smtClean="0">
                <a:solidFill>
                  <a:srgbClr val="FF0000"/>
                </a:solidFill>
              </a:rPr>
              <a:t>Insular Cases  </a:t>
            </a:r>
            <a:r>
              <a:rPr lang="en-US" sz="2800" dirty="0" smtClean="0"/>
              <a:t>- held that the Constitution did not fully apply to the territories acquired by the US during the Spanish American War  	 </a:t>
            </a:r>
            <a:r>
              <a:rPr lang="en-US" sz="1200" dirty="0" smtClean="0">
                <a:hlinkClick r:id="rId3"/>
              </a:rPr>
              <a:t>http://www.law.virginia.edu/html/news/2007_spr/insular.htm</a:t>
            </a:r>
            <a:endParaRPr lang="en-US" sz="1200" dirty="0" smtClean="0"/>
          </a:p>
          <a:p>
            <a:pPr marL="347663" lvl="2" indent="-347663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914995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Critics of Empire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Some Americans were horrified by their nation’s actions in the Spanish-American War</a:t>
            </a:r>
          </a:p>
          <a:p>
            <a:r>
              <a:rPr lang="en-US" sz="2800" dirty="0" smtClean="0"/>
              <a:t>They founded the </a:t>
            </a:r>
            <a:r>
              <a:rPr lang="en-US" sz="2800" b="1" u="sng" dirty="0" smtClean="0"/>
              <a:t>Anti-Imperialist League</a:t>
            </a:r>
          </a:p>
          <a:p>
            <a:pPr lvl="1"/>
            <a:r>
              <a:rPr lang="en-US" sz="2400" dirty="0" smtClean="0"/>
              <a:t>Pointed out that imposing U.S. rule on other peoples by military force violated the principles of human equality and liberty championed in our own Declaration of Independence</a:t>
            </a:r>
          </a:p>
        </p:txBody>
      </p:sp>
    </p:spTree>
    <p:extLst>
      <p:ext uri="{BB962C8B-B14F-4D97-AF65-F5344CB8AC3E}">
        <p14:creationId xmlns:p14="http://schemas.microsoft.com/office/powerpoint/2010/main" xmlns="" val="1332494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 b="1" u="sng" dirty="0" smtClean="0"/>
              <a:t>Spanish American War Questions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b="1" dirty="0" smtClean="0"/>
              <a:t>What led to war?</a:t>
            </a:r>
            <a:r>
              <a:rPr lang="en-US" sz="2000" dirty="0" smtClean="0"/>
              <a:t>    </a:t>
            </a:r>
            <a:r>
              <a:rPr lang="en-US" sz="2000" u="sng" dirty="0" smtClean="0">
                <a:hlinkClick r:id="rId2"/>
              </a:rPr>
              <a:t>http://www.ushistory.org/us/44c.asp</a:t>
            </a:r>
            <a:endParaRPr lang="en-US" sz="2000" dirty="0" smtClean="0"/>
          </a:p>
          <a:p>
            <a:pPr lvl="0"/>
            <a:r>
              <a:rPr lang="en-US" sz="2000" u="sng" dirty="0" smtClean="0"/>
              <a:t>Spanish treatment of Cubans Harsh:</a:t>
            </a:r>
            <a:r>
              <a:rPr lang="en-US" sz="2000" dirty="0" smtClean="0"/>
              <a:t> </a:t>
            </a:r>
          </a:p>
          <a:p>
            <a:pPr lvl="0"/>
            <a:r>
              <a:rPr lang="en-US" sz="2000" u="sng" dirty="0" smtClean="0"/>
              <a:t>Yellow Journalists</a:t>
            </a:r>
            <a:r>
              <a:rPr lang="en-US" sz="2000" dirty="0" smtClean="0"/>
              <a:t> </a:t>
            </a:r>
          </a:p>
          <a:p>
            <a:pPr lvl="0"/>
            <a:r>
              <a:rPr lang="en-US" sz="2000" u="sng" dirty="0" smtClean="0"/>
              <a:t>Economic interests – markets for American goods</a:t>
            </a:r>
            <a:endParaRPr lang="en-US" sz="2000" dirty="0" smtClean="0"/>
          </a:p>
          <a:p>
            <a:pPr lvl="0"/>
            <a:r>
              <a:rPr lang="en-US" sz="2000" u="sng" dirty="0" smtClean="0"/>
              <a:t>Spanish Ambassador Enrique </a:t>
            </a:r>
            <a:r>
              <a:rPr lang="en-US" sz="2000" u="sng" dirty="0" err="1" smtClean="0"/>
              <a:t>Dupuy</a:t>
            </a:r>
            <a:r>
              <a:rPr lang="en-US" sz="2000" u="sng" dirty="0" smtClean="0"/>
              <a:t> de </a:t>
            </a:r>
            <a:r>
              <a:rPr lang="en-US" sz="2000" u="sng" dirty="0" err="1" smtClean="0"/>
              <a:t>Lome’s</a:t>
            </a:r>
            <a:r>
              <a:rPr lang="en-US" sz="2000" u="sng" dirty="0" smtClean="0"/>
              <a:t> Letter:</a:t>
            </a:r>
            <a:r>
              <a:rPr lang="en-US" sz="2000" dirty="0" smtClean="0"/>
              <a:t>  </a:t>
            </a:r>
          </a:p>
          <a:p>
            <a:pPr lvl="0"/>
            <a:r>
              <a:rPr lang="en-US" sz="2000" u="sng" dirty="0" smtClean="0"/>
              <a:t>Explosion of the USS Maine:</a:t>
            </a:r>
            <a:r>
              <a:rPr lang="en-US" sz="2000" dirty="0" smtClean="0"/>
              <a:t>  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 marL="457200" lvl="0" indent="-457200">
              <a:buNone/>
            </a:pPr>
            <a:r>
              <a:rPr lang="en-US" sz="2000" b="1" dirty="0" smtClean="0"/>
              <a:t>2.  What </a:t>
            </a:r>
            <a:r>
              <a:rPr lang="en-US" sz="2000" b="1" dirty="0" smtClean="0"/>
              <a:t>is yellow journalism and its impact on the Spanish-American war?</a:t>
            </a:r>
            <a:endParaRPr lang="en-US" sz="2000" dirty="0" smtClean="0"/>
          </a:p>
          <a:p>
            <a:pPr marL="457200" lvl="0" indent="-457200">
              <a:buAutoNum type="arabicPeriod" startAt="3"/>
            </a:pPr>
            <a:r>
              <a:rPr lang="en-US" sz="2000" b="1" dirty="0" smtClean="0"/>
              <a:t>What </a:t>
            </a:r>
            <a:r>
              <a:rPr lang="en-US" sz="2000" b="1" dirty="0" smtClean="0"/>
              <a:t>is the Teller </a:t>
            </a:r>
            <a:r>
              <a:rPr lang="en-US" sz="2000" b="1" dirty="0" smtClean="0"/>
              <a:t>Amendment?</a:t>
            </a:r>
            <a:endParaRPr lang="en-US" sz="2000" dirty="0" smtClean="0"/>
          </a:p>
          <a:p>
            <a:pPr marL="457200" lvl="0" indent="-457200">
              <a:buAutoNum type="arabicPeriod" startAt="3"/>
            </a:pPr>
            <a:r>
              <a:rPr lang="en-US" sz="2000" b="1" dirty="0" smtClean="0"/>
              <a:t>What </a:t>
            </a:r>
            <a:r>
              <a:rPr lang="en-US" sz="2000" b="1" dirty="0" smtClean="0"/>
              <a:t>territories did the US gain control of following the Spanish-American </a:t>
            </a:r>
            <a:r>
              <a:rPr lang="en-US" sz="2000" b="1" dirty="0" smtClean="0"/>
              <a:t>War?</a:t>
            </a:r>
            <a:endParaRPr lang="en-US" sz="2000" dirty="0" smtClean="0"/>
          </a:p>
          <a:p>
            <a:pPr marL="457200" lvl="0" indent="-457200">
              <a:buAutoNum type="arabicPeriod" startAt="3"/>
            </a:pPr>
            <a:r>
              <a:rPr lang="en-US" sz="2000" b="1" dirty="0" smtClean="0"/>
              <a:t>What </a:t>
            </a:r>
            <a:r>
              <a:rPr lang="en-US" sz="2000" b="1" dirty="0" smtClean="0"/>
              <a:t>is the Platt </a:t>
            </a:r>
            <a:r>
              <a:rPr lang="en-US" sz="2000" b="1" dirty="0" smtClean="0"/>
              <a:t>Amendment?</a:t>
            </a:r>
            <a:endParaRPr lang="en-US" sz="2000" dirty="0" smtClean="0"/>
          </a:p>
          <a:p>
            <a:pPr marL="457200" lvl="0" indent="-457200">
              <a:buAutoNum type="arabicPeriod" startAt="3"/>
            </a:pPr>
            <a:r>
              <a:rPr lang="en-US" sz="2000" b="1" dirty="0" smtClean="0"/>
              <a:t>What </a:t>
            </a:r>
            <a:r>
              <a:rPr lang="en-US" sz="2000" b="1" dirty="0" smtClean="0"/>
              <a:t>did the Supreme Court decide in the “Insular Cases</a:t>
            </a:r>
            <a:r>
              <a:rPr lang="en-US" sz="2000" b="1" dirty="0" smtClean="0"/>
              <a:t>”?</a:t>
            </a:r>
            <a:endParaRPr lang="en-US" sz="2000" dirty="0" smtClean="0"/>
          </a:p>
          <a:p>
            <a:pPr marL="457200" lvl="0" indent="-457200">
              <a:buAutoNum type="arabicPeriod" startAt="3"/>
            </a:pPr>
            <a:r>
              <a:rPr lang="en-US" sz="2000" b="1" smtClean="0"/>
              <a:t>Why </a:t>
            </a:r>
            <a:r>
              <a:rPr lang="en-US" sz="2000" b="1" dirty="0" smtClean="0"/>
              <a:t>did America promote expansionism?</a:t>
            </a:r>
            <a:r>
              <a:rPr lang="en-US" sz="2000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Guerrilla War in the Philippines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 continuation of war 1898-1902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398977"/>
            <a:ext cx="9144000" cy="5334000"/>
          </a:xfrm>
        </p:spPr>
        <p:txBody>
          <a:bodyPr/>
          <a:lstStyle/>
          <a:p>
            <a:r>
              <a:rPr lang="en-US" dirty="0" smtClean="0"/>
              <a:t>Pres. McKinley was persuaded that the U.S. should keep the Philippines by the arguments of:</a:t>
            </a:r>
          </a:p>
          <a:p>
            <a:pPr lvl="1"/>
            <a:r>
              <a:rPr lang="en-US" dirty="0" smtClean="0"/>
              <a:t>the expansionists</a:t>
            </a:r>
          </a:p>
          <a:p>
            <a:pPr lvl="1"/>
            <a:r>
              <a:rPr lang="en-US" dirty="0" smtClean="0"/>
              <a:t>businessmen to use the islands as a way of penetrating nearby Chinese markets</a:t>
            </a:r>
          </a:p>
          <a:p>
            <a:pPr lvl="1"/>
            <a:r>
              <a:rPr lang="en-US" dirty="0" smtClean="0"/>
              <a:t>He wanted to help civilize them</a:t>
            </a:r>
          </a:p>
          <a:p>
            <a:r>
              <a:rPr lang="en-US" sz="2800" dirty="0" smtClean="0"/>
              <a:t>This U.S. decision to dominate and withhold independence from the Philippines, led to a war against Filipino independence fighters led by Emilio </a:t>
            </a:r>
            <a:r>
              <a:rPr lang="en-US" sz="2800" dirty="0" err="1" smtClean="0"/>
              <a:t>Aquinaldo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111399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Guerrilla War in the Philippines, 1898-1902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crush the guerrilla resistance of the Filipinos, the U.S. used brutal tactics</a:t>
            </a:r>
          </a:p>
          <a:p>
            <a:r>
              <a:rPr lang="en-US" dirty="0" smtClean="0"/>
              <a:t>The U.S. </a:t>
            </a:r>
            <a:r>
              <a:rPr lang="en-US" smtClean="0"/>
              <a:t>lost many more soldiers than it had in the Spanish-American War</a:t>
            </a:r>
          </a:p>
          <a:p>
            <a:r>
              <a:rPr lang="en-US" dirty="0" smtClean="0"/>
              <a:t>In 1946, the U.S. granted the Philippines their independence</a:t>
            </a:r>
          </a:p>
        </p:txBody>
      </p:sp>
    </p:spTree>
    <p:extLst>
      <p:ext uri="{BB962C8B-B14F-4D97-AF65-F5344CB8AC3E}">
        <p14:creationId xmlns:p14="http://schemas.microsoft.com/office/powerpoint/2010/main" xmlns="" val="410088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Spanish American </a:t>
            </a:r>
            <a:r>
              <a:rPr lang="en-US" u="sng" dirty="0" smtClean="0"/>
              <a:t>War</a:t>
            </a:r>
            <a:br>
              <a:rPr lang="en-US" u="sng" dirty="0" smtClean="0"/>
            </a:br>
            <a:r>
              <a:rPr lang="en-US" u="sng" dirty="0" smtClean="0"/>
              <a:t>Resources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dirty="0" smtClean="0"/>
              <a:t>Overview of War: </a:t>
            </a:r>
            <a:r>
              <a:rPr lang="en-US" sz="1400" dirty="0" smtClean="0">
                <a:hlinkClick r:id="rId3"/>
              </a:rPr>
              <a:t>http://www.ushistory.org/us/44c.asp</a:t>
            </a:r>
            <a:endParaRPr lang="en-US" sz="1400" dirty="0" smtClean="0"/>
          </a:p>
          <a:p>
            <a:pPr algn="ctr">
              <a:buNone/>
            </a:pPr>
            <a:r>
              <a:rPr lang="en-US" u="sng" dirty="0" smtClean="0"/>
              <a:t>VIDEOS</a:t>
            </a:r>
          </a:p>
          <a:p>
            <a:r>
              <a:rPr lang="en-US" dirty="0" smtClean="0"/>
              <a:t>APUSH Lecture on You Tube:</a:t>
            </a:r>
          </a:p>
          <a:p>
            <a:pPr>
              <a:buNone/>
            </a:pPr>
            <a:r>
              <a:rPr lang="en-US" sz="1600" dirty="0" smtClean="0">
                <a:hlinkClick r:id="rId4"/>
              </a:rPr>
              <a:t>http://www.youtube.com/watch?v=iv10oYoZiMQ</a:t>
            </a:r>
            <a:endParaRPr lang="en-US" sz="1600" dirty="0" smtClean="0"/>
          </a:p>
          <a:p>
            <a:r>
              <a:rPr lang="en-US" dirty="0" smtClean="0"/>
              <a:t>Start of Spanish American War – Explosion of the USS Maine:</a:t>
            </a:r>
          </a:p>
          <a:p>
            <a:pPr>
              <a:buNone/>
            </a:pPr>
            <a:r>
              <a:rPr lang="en-US" sz="1200" dirty="0" smtClean="0">
                <a:hlinkClick r:id="rId5"/>
              </a:rPr>
              <a:t>https://www.schooltube.com/video/102a16609608689b8bcc/The%20Spanish%20American%20War</a:t>
            </a: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Overview of Expansionist US in the Spanish American War:</a:t>
            </a:r>
          </a:p>
          <a:p>
            <a:pPr>
              <a:buNone/>
            </a:pPr>
            <a:r>
              <a:rPr lang="en-US" sz="1200" dirty="0" smtClean="0">
                <a:hlinkClick r:id="rId6"/>
              </a:rPr>
              <a:t>http://www.youtube.com/watch?v=IU5l4yQCpMM</a:t>
            </a: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u="sng" dirty="0" smtClean="0"/>
              <a:t>Crisis over Cuba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sz="2400" dirty="0" smtClean="0"/>
              <a:t>Spain v Cuba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1895 Cubans revolted against Spanish rule in Cuba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Spanish authorities brutally attempted to suppress the rebellion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Cuban Leader of revolt was Jose Marti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r>
              <a:rPr lang="en-US" sz="2400" dirty="0" smtClean="0"/>
              <a:t>1896, Spain sent  "The Butcher“(General </a:t>
            </a:r>
            <a:r>
              <a:rPr lang="en-US" sz="2400" dirty="0" err="1" smtClean="0"/>
              <a:t>Weyler</a:t>
            </a:r>
            <a:r>
              <a:rPr lang="en-US" sz="2400" dirty="0" smtClean="0"/>
              <a:t>) to Cuba to prevent the insurrections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Weyler</a:t>
            </a:r>
            <a:r>
              <a:rPr lang="en-US" sz="2400" dirty="0" smtClean="0"/>
              <a:t> built concentration camps -  imprisoned a large portion of the population</a:t>
            </a:r>
          </a:p>
          <a:p>
            <a:pPr lvl="1">
              <a:buNone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Yellow Journalism</a:t>
            </a:r>
            <a:br>
              <a:rPr lang="en-US" u="sng" dirty="0" smtClean="0"/>
            </a:br>
            <a:r>
              <a:rPr lang="en-US" sz="1200" u="sng" dirty="0" smtClean="0">
                <a:hlinkClick r:id="rId2"/>
              </a:rPr>
              <a:t>http://www.pbs.org/crucible/frames/_journalism.html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Yellow Journalism:  sensationalist newspapers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Public opinion in the U.S. turned against the Spanish because of yellow-journalism and many Americans supported war: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b="1" u="sng" dirty="0" smtClean="0"/>
              <a:t>William Randolph Hearst:  New York </a:t>
            </a:r>
            <a:r>
              <a:rPr lang="en-US" sz="2400" b="1" i="1" u="sng" dirty="0" smtClean="0"/>
              <a:t>Journal</a:t>
            </a:r>
            <a:endParaRPr lang="en-US" sz="2400" b="1" u="sng" dirty="0" smtClean="0"/>
          </a:p>
          <a:p>
            <a:pPr lvl="1">
              <a:lnSpc>
                <a:spcPct val="90000"/>
              </a:lnSpc>
            </a:pPr>
            <a:r>
              <a:rPr lang="en-US" sz="2400" b="1" u="sng" dirty="0" smtClean="0"/>
              <a:t>Joseph Pulitzer:  New York </a:t>
            </a:r>
            <a:r>
              <a:rPr lang="en-US" sz="2400" b="1" i="1" u="sng" dirty="0" smtClean="0"/>
              <a:t>World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Both turned Jose Marti into a martyr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Both featured daily accounts of Spanish atrocities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Americans sympathized with Cuban struggle against Spanish colonizers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u="sng" dirty="0"/>
              <a:t>Causes of Spanish American War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64770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/>
              <a:t>American Sympathy towards Cuban Fight for Freedom against Spanish Rule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“Butcher” </a:t>
            </a:r>
            <a:r>
              <a:rPr lang="en-US" sz="2400" dirty="0" err="1"/>
              <a:t>Weyler</a:t>
            </a:r>
            <a:r>
              <a:rPr lang="en-US" sz="2400" dirty="0"/>
              <a:t> forced 300,000 Cuban Rebels into concentration camps</a:t>
            </a:r>
          </a:p>
          <a:p>
            <a:pPr>
              <a:lnSpc>
                <a:spcPct val="80000"/>
              </a:lnSpc>
            </a:pPr>
            <a:r>
              <a:rPr lang="en-US" sz="2800" b="1" dirty="0"/>
              <a:t>Monroe </a:t>
            </a:r>
            <a:r>
              <a:rPr lang="en-US" sz="2800" b="1" dirty="0" smtClean="0"/>
              <a:t>Doctrine (1823)</a:t>
            </a:r>
            <a:r>
              <a:rPr lang="en-US" sz="2800" dirty="0" smtClean="0"/>
              <a:t> </a:t>
            </a:r>
            <a:r>
              <a:rPr lang="en-US" sz="2800" dirty="0"/>
              <a:t>– chance to get Spain out of Western Hemisphere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Economic Interests</a:t>
            </a:r>
            <a:r>
              <a:rPr lang="en-US" sz="2800" dirty="0">
                <a:solidFill>
                  <a:srgbClr val="FF0000"/>
                </a:solidFill>
              </a:rPr>
              <a:t> – sugar </a:t>
            </a:r>
            <a:r>
              <a:rPr lang="en-US" sz="2800" dirty="0" smtClean="0">
                <a:solidFill>
                  <a:srgbClr val="FF0000"/>
                </a:solidFill>
              </a:rPr>
              <a:t>plantations, markets for economic exports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Yellow Journalism</a:t>
            </a:r>
            <a:r>
              <a:rPr lang="en-US" sz="2800" dirty="0">
                <a:solidFill>
                  <a:srgbClr val="FF0000"/>
                </a:solidFill>
              </a:rPr>
              <a:t> – American Press got American’s behind going to war</a:t>
            </a:r>
          </a:p>
          <a:p>
            <a:pPr>
              <a:lnSpc>
                <a:spcPct val="80000"/>
              </a:lnSpc>
            </a:pPr>
            <a:r>
              <a:rPr lang="en-US" sz="2800" b="1" dirty="0"/>
              <a:t>Spark</a:t>
            </a:r>
            <a:r>
              <a:rPr lang="en-US" sz="2800" dirty="0"/>
              <a:t>:  Sinking of the USS </a:t>
            </a:r>
            <a:r>
              <a:rPr lang="en-US" sz="2800" dirty="0" smtClean="0"/>
              <a:t>Maine</a:t>
            </a:r>
            <a:br>
              <a:rPr lang="en-US" sz="2800" dirty="0" smtClean="0"/>
            </a:br>
            <a:r>
              <a:rPr lang="en-US" sz="2800" dirty="0" smtClean="0"/>
              <a:t>		Feb. 15, 1898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pic>
        <p:nvPicPr>
          <p:cNvPr id="6151" name="Picture 7" descr="WreckMaineMil2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7950" y="3962400"/>
            <a:ext cx="2686050" cy="2895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William Randolph Hearst</a:t>
            </a:r>
            <a:endParaRPr lang="en-US" dirty="0"/>
          </a:p>
        </p:txBody>
      </p:sp>
      <p:pic>
        <p:nvPicPr>
          <p:cNvPr id="4" name="Picture 7" descr="http://www.hearstcastle.org/images/wrh/hearst_phon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69571"/>
            <a:ext cx="3810000" cy="5388429"/>
          </a:xfrm>
          <a:noFill/>
          <a:ln/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Newspaper publisher and leading example of yellow journalism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i="1" dirty="0" smtClean="0">
                <a:latin typeface="Arial" charset="0"/>
                <a:cs typeface="Arial" charset="0"/>
              </a:rPr>
              <a:t>New York Journal</a:t>
            </a:r>
            <a:r>
              <a:rPr lang="en-US" dirty="0" smtClean="0">
                <a:latin typeface="Arial" charset="0"/>
                <a:cs typeface="Arial" charset="0"/>
              </a:rPr>
              <a:t> started a public hysteria for war with Spain by publishing incendiary articles and illustrations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Hearst once said "You provide the pictures and I'll provide the war."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marL="838200" indent="-838200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FF0000"/>
                </a:solidFill>
              </a:rPr>
              <a:t>Yellow Journalism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1200" dirty="0" smtClean="0">
                <a:hlinkClick r:id="rId3"/>
              </a:rPr>
              <a:t>http://iml.jou.ufl.edu/projects/spring04/vance/yellowjournalism.html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763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A  type of journalism that distorts and exaggerates the news to create sensations and attract readers</a:t>
            </a:r>
          </a:p>
          <a:p>
            <a:pPr>
              <a:buFontTx/>
              <a:buNone/>
            </a:pPr>
            <a:endParaRPr lang="en-US" sz="2800"/>
          </a:p>
        </p:txBody>
      </p:sp>
      <p:pic>
        <p:nvPicPr>
          <p:cNvPr id="7172" name="BLOGGER_PHOTO_ID_5078273618806713154" descr="http://1.bp.blogspot.com/_NQYyWmu68bQ/Rnmm81E2K0I/AAAAAAAACfk/CpHawzxTvhk/s320/YellowKid.jpg">
            <a:hlinkClick r:id="rId4"/>
          </p:cNvPr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3429000" y="3581400"/>
            <a:ext cx="255428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" y="2590800"/>
            <a:ext cx="84216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William Randolph Hearst     </a:t>
            </a:r>
            <a:r>
              <a:rPr lang="en-US" sz="2800" dirty="0" err="1"/>
              <a:t>vs</a:t>
            </a:r>
            <a:r>
              <a:rPr lang="en-US" sz="2800" dirty="0"/>
              <a:t>         Joseph Pulitzer.</a:t>
            </a:r>
          </a:p>
          <a:p>
            <a:r>
              <a:rPr lang="en-US" sz="2800" dirty="0"/>
              <a:t>New York Journal                             New York World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u="sng" dirty="0"/>
              <a:t>Characteristics of Yellow Journalism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u="sng" dirty="0" smtClean="0"/>
              <a:t>Characteristics </a:t>
            </a:r>
            <a:r>
              <a:rPr lang="en-US" sz="2800" u="sng" dirty="0"/>
              <a:t>of Yellow </a:t>
            </a:r>
            <a:r>
              <a:rPr lang="en-US" sz="2800" u="sng" dirty="0" smtClean="0"/>
              <a:t>Journalism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Headlines in huge print, often of minor news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Many </a:t>
            </a:r>
            <a:r>
              <a:rPr lang="en-US" sz="2800" dirty="0"/>
              <a:t>pictures, or imaginary drawings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 of faked interviews, misleading headlines, and false information from so-called experts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dramatic sympathy with the "underdog" against the system.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Emotional words and symbols; scare tactics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1.0"/>
  <p:tag name="PPVERSION" val="11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INCLUDESESSION" val="True"/>
  <p:tag name="LUIDIAENABL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1129</Words>
  <Application>Microsoft Office PowerPoint</Application>
  <PresentationFormat>On-screen Show (4:3)</PresentationFormat>
  <Paragraphs>157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Spanish American War 1898 </vt:lpstr>
      <vt:lpstr>Spanish American War Questions</vt:lpstr>
      <vt:lpstr>Spanish American War Resources</vt:lpstr>
      <vt:lpstr>Crisis over Cuba</vt:lpstr>
      <vt:lpstr>Yellow Journalism http://www.pbs.org/crucible/frames/_journalism.html </vt:lpstr>
      <vt:lpstr>Causes of Spanish American War</vt:lpstr>
      <vt:lpstr>William Randolph Hearst</vt:lpstr>
      <vt:lpstr> Yellow Journalism http://iml.jou.ufl.edu/projects/spring04/vance/yellowjournalism.html </vt:lpstr>
      <vt:lpstr>Characteristics of Yellow Journalism</vt:lpstr>
      <vt:lpstr>Slide 10</vt:lpstr>
      <vt:lpstr>Crisis in Cuba US Entangled in War</vt:lpstr>
      <vt:lpstr>William McKinley, Jr. (1896-1901) http://www.whitehouse.gov/1600/presidents/williammckinley </vt:lpstr>
      <vt:lpstr>Events-Timeline</vt:lpstr>
      <vt:lpstr>Remember the Maine,  To Hell with Spain</vt:lpstr>
      <vt:lpstr>Important Events</vt:lpstr>
      <vt:lpstr>The Spanish-American War, 1898</vt:lpstr>
      <vt:lpstr>Effects of the Spanish American War</vt:lpstr>
      <vt:lpstr>The Spanish-American War, 1898</vt:lpstr>
      <vt:lpstr>Critics of Empire</vt:lpstr>
      <vt:lpstr>Guerrilla War in the Philippines, a continuation of war 1898-1902</vt:lpstr>
      <vt:lpstr>Guerrilla War in the Philippines, 1898-1902</vt:lpstr>
    </vt:vector>
  </TitlesOfParts>
  <Company>Solon 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Solon Board of Education</dc:creator>
  <cp:lastModifiedBy>Andrea</cp:lastModifiedBy>
  <cp:revision>25</cp:revision>
  <dcterms:created xsi:type="dcterms:W3CDTF">2009-10-18T15:42:43Z</dcterms:created>
  <dcterms:modified xsi:type="dcterms:W3CDTF">2016-01-20T00:31:47Z</dcterms:modified>
</cp:coreProperties>
</file>