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sldIdLst>
    <p:sldId id="263" r:id="rId2"/>
    <p:sldId id="262" r:id="rId3"/>
    <p:sldId id="265" r:id="rId4"/>
    <p:sldId id="264" r:id="rId5"/>
    <p:sldId id="266" r:id="rId6"/>
    <p:sldId id="267" r:id="rId7"/>
    <p:sldId id="268" r:id="rId8"/>
    <p:sldId id="269" r:id="rId9"/>
    <p:sldId id="272" r:id="rId10"/>
    <p:sldId id="290" r:id="rId11"/>
    <p:sldId id="292" r:id="rId12"/>
    <p:sldId id="293" r:id="rId13"/>
    <p:sldId id="298" r:id="rId14"/>
    <p:sldId id="299" r:id="rId15"/>
    <p:sldId id="301" r:id="rId16"/>
    <p:sldId id="302" r:id="rId17"/>
    <p:sldId id="303" r:id="rId18"/>
    <p:sldId id="294" r:id="rId19"/>
    <p:sldId id="296" r:id="rId20"/>
    <p:sldId id="295" r:id="rId21"/>
    <p:sldId id="300" r:id="rId22"/>
    <p:sldId id="304" r:id="rId23"/>
    <p:sldId id="306" r:id="rId24"/>
    <p:sldId id="307" r:id="rId25"/>
    <p:sldId id="308" r:id="rId26"/>
    <p:sldId id="309" r:id="rId27"/>
    <p:sldId id="305" r:id="rId28"/>
    <p:sldId id="273" r:id="rId29"/>
    <p:sldId id="274" r:id="rId30"/>
    <p:sldId id="291" r:id="rId31"/>
    <p:sldId id="275" r:id="rId32"/>
    <p:sldId id="278" r:id="rId33"/>
    <p:sldId id="279" r:id="rId34"/>
    <p:sldId id="283" r:id="rId35"/>
    <p:sldId id="276" r:id="rId36"/>
    <p:sldId id="282" r:id="rId37"/>
    <p:sldId id="277" r:id="rId38"/>
    <p:sldId id="284" r:id="rId39"/>
    <p:sldId id="287" r:id="rId40"/>
    <p:sldId id="286" r:id="rId41"/>
    <p:sldId id="288" r:id="rId42"/>
    <p:sldId id="285" r:id="rId43"/>
    <p:sldId id="289" r:id="rId44"/>
    <p:sldId id="256" r:id="rId45"/>
    <p:sldId id="311" r:id="rId46"/>
    <p:sldId id="257" r:id="rId47"/>
    <p:sldId id="259" r:id="rId48"/>
    <p:sldId id="258" r:id="rId49"/>
    <p:sldId id="261" r:id="rId50"/>
    <p:sldId id="297" r:id="rId51"/>
    <p:sldId id="310" r:id="rId52"/>
    <p:sldId id="312" r:id="rId53"/>
    <p:sldId id="313" r:id="rId54"/>
    <p:sldId id="316" r:id="rId55"/>
    <p:sldId id="317" r:id="rId56"/>
    <p:sldId id="315" r:id="rId57"/>
    <p:sldId id="318" r:id="rId58"/>
    <p:sldId id="319" r:id="rId59"/>
    <p:sldId id="320" r:id="rId60"/>
    <p:sldId id="323" r:id="rId61"/>
    <p:sldId id="324" r:id="rId62"/>
    <p:sldId id="321" r:id="rId63"/>
    <p:sldId id="322" r:id="rId64"/>
    <p:sldId id="325" r:id="rId65"/>
    <p:sldId id="326" r:id="rId66"/>
    <p:sldId id="327" r:id="rId67"/>
    <p:sldId id="336" r:id="rId68"/>
    <p:sldId id="337" r:id="rId69"/>
    <p:sldId id="328" r:id="rId70"/>
    <p:sldId id="329" r:id="rId71"/>
    <p:sldId id="330" r:id="rId72"/>
    <p:sldId id="331" r:id="rId73"/>
    <p:sldId id="332" r:id="rId74"/>
    <p:sldId id="333" r:id="rId75"/>
    <p:sldId id="334" r:id="rId76"/>
    <p:sldId id="335" r:id="rId77"/>
    <p:sldId id="338" r:id="rId78"/>
    <p:sldId id="370" r:id="rId79"/>
    <p:sldId id="339" r:id="rId80"/>
    <p:sldId id="340" r:id="rId81"/>
    <p:sldId id="341" r:id="rId82"/>
    <p:sldId id="342" r:id="rId83"/>
    <p:sldId id="343" r:id="rId84"/>
    <p:sldId id="344" r:id="rId85"/>
    <p:sldId id="345" r:id="rId86"/>
    <p:sldId id="346" r:id="rId87"/>
    <p:sldId id="347" r:id="rId88"/>
    <p:sldId id="348" r:id="rId89"/>
    <p:sldId id="365" r:id="rId90"/>
    <p:sldId id="349" r:id="rId91"/>
    <p:sldId id="350" r:id="rId92"/>
    <p:sldId id="351" r:id="rId93"/>
    <p:sldId id="368" r:id="rId94"/>
    <p:sldId id="352" r:id="rId95"/>
    <p:sldId id="366" r:id="rId96"/>
    <p:sldId id="353" r:id="rId97"/>
    <p:sldId id="354" r:id="rId98"/>
    <p:sldId id="371" r:id="rId99"/>
    <p:sldId id="373" r:id="rId100"/>
    <p:sldId id="372" r:id="rId101"/>
    <p:sldId id="355" r:id="rId102"/>
    <p:sldId id="356" r:id="rId103"/>
    <p:sldId id="357" r:id="rId104"/>
    <p:sldId id="358" r:id="rId105"/>
    <p:sldId id="359" r:id="rId106"/>
    <p:sldId id="374" r:id="rId107"/>
    <p:sldId id="376" r:id="rId108"/>
    <p:sldId id="361" r:id="rId109"/>
    <p:sldId id="377" r:id="rId110"/>
    <p:sldId id="375" r:id="rId111"/>
    <p:sldId id="360" r:id="rId112"/>
    <p:sldId id="362" r:id="rId113"/>
    <p:sldId id="363" r:id="rId114"/>
    <p:sldId id="364"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EE479-DA06-405C-AD7B-609E322728F0}" type="datetimeFigureOut">
              <a:rPr lang="en-US" smtClean="0"/>
              <a:pPr/>
              <a:t>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45D43-D35F-4992-A530-C9E308107967}" type="slidenum">
              <a:rPr lang="en-US" smtClean="0"/>
              <a:pPr/>
              <a:t>‹#›</a:t>
            </a:fld>
            <a:endParaRPr lang="en-US"/>
          </a:p>
        </p:txBody>
      </p:sp>
    </p:spTree>
    <p:extLst>
      <p:ext uri="{BB962C8B-B14F-4D97-AF65-F5344CB8AC3E}">
        <p14:creationId xmlns:p14="http://schemas.microsoft.com/office/powerpoint/2010/main" xmlns="" val="385406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13CB692-5190-4921-8177-A2F86D03B4F4}" type="datetimeFigureOut">
              <a:rPr lang="en-US" smtClean="0"/>
              <a:pPr/>
              <a:t>2/8/2017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6C003D2-6592-402A-9EA0-AD9C77DA4D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3CB692-5190-4921-8177-A2F86D03B4F4}"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003D2-6592-402A-9EA0-AD9C77DA4D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413CB692-5190-4921-8177-A2F86D03B4F4}" type="datetimeFigureOut">
              <a:rPr lang="en-US" smtClean="0"/>
              <a:pPr/>
              <a:t>2/8/2017</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6C003D2-6592-402A-9EA0-AD9C77DA4D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3CB692-5190-4921-8177-A2F86D03B4F4}"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003D2-6592-402A-9EA0-AD9C77DA4D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13CB692-5190-4921-8177-A2F86D03B4F4}" type="datetimeFigureOut">
              <a:rPr lang="en-US" smtClean="0"/>
              <a:pPr/>
              <a:t>2/8/2017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D6C003D2-6592-402A-9EA0-AD9C77DA4D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3CB692-5190-4921-8177-A2F86D03B4F4}"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003D2-6592-402A-9EA0-AD9C77DA4D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3CB692-5190-4921-8177-A2F86D03B4F4}" type="datetimeFigureOut">
              <a:rPr lang="en-US" smtClean="0"/>
              <a:pPr/>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003D2-6592-402A-9EA0-AD9C77DA4D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3CB692-5190-4921-8177-A2F86D03B4F4}" type="datetimeFigureOut">
              <a:rPr lang="en-US" smtClean="0"/>
              <a:pPr/>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003D2-6592-402A-9EA0-AD9C77DA4D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13CB692-5190-4921-8177-A2F86D03B4F4}" type="datetimeFigureOut">
              <a:rPr lang="en-US" smtClean="0"/>
              <a:pPr/>
              <a:t>2/8/2017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D6C003D2-6592-402A-9EA0-AD9C77DA4D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3CB692-5190-4921-8177-A2F86D03B4F4}"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003D2-6592-402A-9EA0-AD9C77DA4D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413CB692-5190-4921-8177-A2F86D03B4F4}"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003D2-6592-402A-9EA0-AD9C77DA4D4E}"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13CB692-5190-4921-8177-A2F86D03B4F4}" type="datetimeFigureOut">
              <a:rPr lang="en-US" smtClean="0"/>
              <a:pPr/>
              <a:t>2/8/2017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6C003D2-6592-402A-9EA0-AD9C77DA4D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pbs.org/wgbh/americanexperience/features/biography/presidents-taft/" TargetMode="External"/><Relationship Id="rId2" Type="http://schemas.openxmlformats.org/officeDocument/2006/relationships/hyperlink" Target="http://blog.constitutioncenter.org/2013/02/why-william-howard-taft-was-probably-never-stuck-in-his-bathtub/"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carlanthonyonline.com/2013/08/24/when-three-presidents-ran-against-each-other-a-whiskey-jingle-won-the-election/"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britannica.com/topic/Bull-Moose-Party" TargetMode="External"/><Relationship Id="rId2" Type="http://schemas.openxmlformats.org/officeDocument/2006/relationships/hyperlink" Target="http://library.duke.edu/exhibits/sevenelections/elections/1912/"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theodorerooseveltcenter.org/Learn-About-TR/TR-Encyclopedia/Capitalism-and-Labor/The-Northern-Securities-Case.asp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Zo4imTt4Og" TargetMode="External"/><Relationship Id="rId2" Type="http://schemas.openxmlformats.org/officeDocument/2006/relationships/hyperlink" Target="http://xroads.virginia.edu/~ma02/easton/vaudeville/movie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ndtools.com/pages/article/newTMM_Taylor.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latinamericanstudies.org/immigration-statistics.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ushistory.org/us/38c.asp" TargetMode="External"/><Relationship Id="rId2" Type="http://schemas.openxmlformats.org/officeDocument/2006/relationships/hyperlink" Target="http://historyrfd.net/isern/104/new.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ps.gov/stli/learn/historyculture/emma-lazarus.htm" TargetMode="External"/><Relationship Id="rId2" Type="http://schemas.openxmlformats.org/officeDocument/2006/relationships/hyperlink" Target="https://www.nps.gov/stli/learn/historyculture/colossus.htm" TargetMode="External"/><Relationship Id="rId1" Type="http://schemas.openxmlformats.org/officeDocument/2006/relationships/slideLayout" Target="../slideLayouts/slideLayout2.xml"/><Relationship Id="rId6" Type="http://schemas.openxmlformats.org/officeDocument/2006/relationships/hyperlink" Target="http://www.libertyellisfoundation.org/statue-facts" TargetMode="External"/><Relationship Id="rId5" Type="http://schemas.openxmlformats.org/officeDocument/2006/relationships/hyperlink" Target="http://www.factmonster.com/ipka/A0874962.html" TargetMode="Externa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hyperlink" Target="http://www.nps.gov/elis/historyculture/places_immigration.htm" TargetMode="External"/><Relationship Id="rId2" Type="http://schemas.openxmlformats.org/officeDocument/2006/relationships/hyperlink" Target="http://www.libertyellisfoundation.org/" TargetMode="External"/><Relationship Id="rId1" Type="http://schemas.openxmlformats.org/officeDocument/2006/relationships/slideLayout" Target="../slideLayouts/slideLayout2.xml"/><Relationship Id="rId5" Type="http://schemas.openxmlformats.org/officeDocument/2006/relationships/hyperlink" Target="http://www.castlegarden.org/" TargetMode="External"/><Relationship Id="rId4" Type="http://schemas.openxmlformats.org/officeDocument/2006/relationships/hyperlink" Target="http://www.nps.gov/elis/historyculture/index.ht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lehigh.edu/~ineng/VirtualAmericana/chineseimmigrationact.html" TargetMode="External"/><Relationship Id="rId2" Type="http://schemas.openxmlformats.org/officeDocument/2006/relationships/hyperlink" Target="http://www.aiisf.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eb.archive.org/web/20060315113712/http:/www.ilr.cornell.edu/trianglefire/texts/newspaper/nyt_032611_1.html?" TargetMode="External"/><Relationship Id="rId2" Type="http://schemas.openxmlformats.org/officeDocument/2006/relationships/hyperlink" Target="http://www.laborarts.org/exhibits/thetrianglefire/4-the-fire.cf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xroads.virginia.edu/~ma01/davis/photography/reform/progressive_era.html" TargetMode="External"/><Relationship Id="rId1" Type="http://schemas.openxmlformats.org/officeDocument/2006/relationships/slideLayout" Target="../slideLayouts/slideLayout2.xml"/><Relationship Id="rId5" Type="http://schemas.openxmlformats.org/officeDocument/2006/relationships/hyperlink" Target="http://mentalfloss.com/article/30248/depressing-stories-behind-20-vintage-child-labor-pictures" TargetMode="Externa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www.uh.edu/engines/epi2137.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historyplace.com/unitedstates/childlabor/" TargetMode="External"/><Relationship Id="rId7" Type="http://schemas.openxmlformats.org/officeDocument/2006/relationships/hyperlink" Target="http://xroads.virginia.edu/~hyper/SINCLAIR/ch14.html" TargetMode="External"/><Relationship Id="rId2" Type="http://schemas.openxmlformats.org/officeDocument/2006/relationships/hyperlink" Target="http://www.icp.org/museum/exhibitions/lewis-hine" TargetMode="External"/><Relationship Id="rId1" Type="http://schemas.openxmlformats.org/officeDocument/2006/relationships/slideLayout" Target="../slideLayouts/slideLayout2.xml"/><Relationship Id="rId6" Type="http://schemas.openxmlformats.org/officeDocument/2006/relationships/hyperlink" Target="http://www.crf-usa.org/bill-of-rights-in-action/bria-24-1-b-upton-sinclairs-the-jungle-muckraking-the-meat-packing-industry.html" TargetMode="External"/><Relationship Id="rId5" Type="http://schemas.openxmlformats.org/officeDocument/2006/relationships/hyperlink" Target="http://www.pbs.org/wgbh/americanexperience/features/biography/rockefellers-tarbell/" TargetMode="External"/><Relationship Id="rId4" Type="http://schemas.openxmlformats.org/officeDocument/2006/relationships/hyperlink" Target="http://historymatters.gmu.edu/d/573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bartleby.com/208/" TargetMode="External"/><Relationship Id="rId2" Type="http://schemas.openxmlformats.org/officeDocument/2006/relationships/hyperlink" Target="http://www.authentichistory.com/1898-1913/2-progressivism/2-riis/" TargetMode="Externa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wisconsinhistory.org/turningpoints/tp-035/?action=more_essay"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ncsl.org/research/elections-and-campaigns/chart-of-the-initiative-states.asp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britannica.com/EBchecked/topic/342965/Walter-Lippman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youtube.com/watch?v=Tw4GZeABlNI" TargetMode="External"/><Relationship Id="rId2" Type="http://schemas.openxmlformats.org/officeDocument/2006/relationships/hyperlink" Target="http://www.pbs.org/wgbh/amex/chicago/peopleevents/p_addams.html"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ocp.hul.harvard.edu/ww/nawsa.html" TargetMode="External"/><Relationship Id="rId2" Type="http://schemas.openxmlformats.org/officeDocument/2006/relationships/hyperlink" Target="http://memory.loc.gov/ammem/naw/nawsa.html" TargetMode="External"/><Relationship Id="rId1" Type="http://schemas.openxmlformats.org/officeDocument/2006/relationships/slideLayout" Target="../slideLayouts/slideLayout2.xml"/><Relationship Id="rId4" Type="http://schemas.openxmlformats.org/officeDocument/2006/relationships/hyperlink" Target="http://www.loc.gov/rr/print/list/076_vfw.html"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biography.com/people/louis-brandeis-39048" TargetMode="External"/><Relationship Id="rId2" Type="http://schemas.openxmlformats.org/officeDocument/2006/relationships/hyperlink" Target="http://www.oyez.org/cases/1901-1939/1907/1907_107" TargetMode="External"/><Relationship Id="rId1" Type="http://schemas.openxmlformats.org/officeDocument/2006/relationships/slideLayout" Target="../slideLayouts/slideLayout2.xml"/><Relationship Id="rId4" Type="http://schemas.openxmlformats.org/officeDocument/2006/relationships/hyperlink" Target="http://www.pbs.org/wnet/supremecourt/capitalism/landmark_lochner.htm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tmuseum.org/toah/hd/ashc/hd_ashc.htm" TargetMode="External"/><Relationship Id="rId2" Type="http://schemas.openxmlformats.org/officeDocument/2006/relationships/hyperlink" Target="http://www.kettererkunst.com/dict/ashcan-school-the-eight.s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pbs.org/wgbh/amex/pill/peopleevents/p_sanger.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www.britannica.com/EBchecked/topic/59737/Edward-Bellam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pbs.org/wgbh/amex/wilson/peopleevents/p_debs.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8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railroadswag.weebly.com/american-federation-of-labor.html"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britannica.com/EBchecked/topic/287195/Industrial-Workers-of-the-World-IWW"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dp.la/exhibitions/exhibits/show/breadandroses" TargetMode="External"/><Relationship Id="rId2" Type="http://schemas.openxmlformats.org/officeDocument/2006/relationships/hyperlink" Target="http://libcom.org/history/articles/lawrence-textile-strike-1912"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youtube.com/watch?v=6qIHN68YNXw" TargetMode="External"/><Relationship Id="rId2" Type="http://schemas.openxmlformats.org/officeDocument/2006/relationships/hyperlink" Target="http://www.pbs.org/wgbh/americanexperience/features/primary-resources/rockefellers-ludlo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www.eyewitnesstohistory.com/mckinley.htm" TargetMode="External"/><Relationship Id="rId2" Type="http://schemas.openxmlformats.org/officeDocument/2006/relationships/hyperlink" Target="http://millercenter.org/president/biography/roosevelt-domestic-affairs" TargetMode="External"/><Relationship Id="rId1" Type="http://schemas.openxmlformats.org/officeDocument/2006/relationships/slideLayout" Target="../slideLayouts/slideLayout2.xml"/><Relationship Id="rId4" Type="http://schemas.openxmlformats.org/officeDocument/2006/relationships/hyperlink" Target="http://www.history.com/this-day-in-history/president-william-mckinley-is-shot"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youtube.com/watch?v=_Bu2a3nYTmc" TargetMode="External"/><Relationship Id="rId2" Type="http://schemas.openxmlformats.org/officeDocument/2006/relationships/hyperlink" Target="http://millercenter.org/president/roosevelt/essays/biography/4"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www.nps.gov/thro/historyculture/theodore-roosevelt-and-conservation.htm"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history.com/topics/john-pierpont-morgan/videos/jp-morgan-battles-coal-miners-in-1902" TargetMode="External"/><Relationship Id="rId2" Type="http://schemas.openxmlformats.org/officeDocument/2006/relationships/hyperlink" Target="http://millercenter.org/president/biography/roosevelt-domestic-affairs"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theodorerooseveltcenter.org/Learn-About-TR/TR-Encyclopedia/Capitalism-and-Labor/The-Hepburn-Act.aspx" TargetMode="External"/><Relationship Id="rId2" Type="http://schemas.openxmlformats.org/officeDocument/2006/relationships/hyperlink" Target="http://www.theodorerooseveltcenter.org/Learn-About-TR/TR-Encyclopedia/Capitalism-and-Labor/The-Sherman-Act.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2286000"/>
            <a:ext cx="5105400" cy="2868168"/>
          </a:xfrm>
        </p:spPr>
        <p:txBody>
          <a:bodyPr/>
          <a:lstStyle/>
          <a:p>
            <a:pPr algn="ctr"/>
            <a:r>
              <a:rPr lang="en-US" dirty="0" smtClean="0"/>
              <a:t>Urbanization, consumerism</a:t>
            </a:r>
            <a:br>
              <a:rPr lang="en-US" dirty="0" smtClean="0"/>
            </a:br>
            <a:r>
              <a:rPr lang="en-US" dirty="0" smtClean="0"/>
              <a:t> &amp;</a:t>
            </a:r>
            <a:br>
              <a:rPr lang="en-US" dirty="0" smtClean="0"/>
            </a:br>
            <a:r>
              <a:rPr lang="en-US" dirty="0" smtClean="0"/>
              <a:t> Immigration</a:t>
            </a:r>
            <a:br>
              <a:rPr lang="en-US" dirty="0" smtClean="0"/>
            </a:br>
            <a:endParaRPr lang="en-US" dirty="0"/>
          </a:p>
        </p:txBody>
      </p:sp>
      <p:sp>
        <p:nvSpPr>
          <p:cNvPr id="3" name="Subtitle 2"/>
          <p:cNvSpPr>
            <a:spLocks noGrp="1"/>
          </p:cNvSpPr>
          <p:nvPr>
            <p:ph type="subTitle" idx="1"/>
          </p:nvPr>
        </p:nvSpPr>
        <p:spPr>
          <a:xfrm>
            <a:off x="0" y="0"/>
            <a:ext cx="2667000" cy="6858000"/>
          </a:xfrm>
        </p:spPr>
        <p:txBody>
          <a:bodyPr>
            <a:normAutofit/>
          </a:bodyPr>
          <a:lstStyle/>
          <a:p>
            <a:pPr marL="514350" indent="-514350" algn="l"/>
            <a:endParaRPr lang="en-US" sz="2400" dirty="0" smtClean="0">
              <a:solidFill>
                <a:schemeClr val="tx1"/>
              </a:solidFill>
            </a:endParaRPr>
          </a:p>
          <a:p>
            <a:pPr marL="514350" indent="-514350" algn="l"/>
            <a:endParaRPr lang="en-US" sz="2400" dirty="0" smtClean="0">
              <a:solidFill>
                <a:schemeClr val="tx1"/>
              </a:solidFill>
            </a:endParaRPr>
          </a:p>
          <a:p>
            <a:endParaRPr lang="en-US" dirty="0"/>
          </a:p>
        </p:txBody>
      </p:sp>
      <p:sp>
        <p:nvSpPr>
          <p:cNvPr id="4" name="TextBox 3"/>
          <p:cNvSpPr txBox="1"/>
          <p:nvPr/>
        </p:nvSpPr>
        <p:spPr>
          <a:xfrm>
            <a:off x="0" y="228600"/>
            <a:ext cx="2667000" cy="646331"/>
          </a:xfrm>
          <a:prstGeom prst="rect">
            <a:avLst/>
          </a:prstGeom>
          <a:noFill/>
        </p:spPr>
        <p:txBody>
          <a:bodyPr wrap="square" rtlCol="0">
            <a:spAutoFit/>
          </a:bodyPr>
          <a:lstStyle/>
          <a:p>
            <a:r>
              <a:rPr lang="en-US" dirty="0" smtClean="0"/>
              <a:t>PROGRESSIVE ERA</a:t>
            </a:r>
          </a:p>
          <a:p>
            <a:r>
              <a:rPr lang="en-US" dirty="0" smtClean="0"/>
              <a:t>1890 - 1920</a:t>
            </a:r>
            <a:endParaRPr lang="en-US" dirty="0"/>
          </a:p>
        </p:txBody>
      </p:sp>
    </p:spTree>
    <p:extLst>
      <p:ext uri="{BB962C8B-B14F-4D97-AF65-F5344CB8AC3E}">
        <p14:creationId xmlns:p14="http://schemas.microsoft.com/office/powerpoint/2010/main" xmlns="" val="1708109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Mass Consumption</a:t>
            </a:r>
            <a:endParaRPr lang="en-US" dirty="0"/>
          </a:p>
        </p:txBody>
      </p:sp>
      <p:sp>
        <p:nvSpPr>
          <p:cNvPr id="3" name="Content Placeholder 2"/>
          <p:cNvSpPr>
            <a:spLocks noGrp="1"/>
          </p:cNvSpPr>
          <p:nvPr>
            <p:ph idx="1"/>
          </p:nvPr>
        </p:nvSpPr>
        <p:spPr>
          <a:xfrm>
            <a:off x="0" y="1219200"/>
            <a:ext cx="8153400" cy="5638800"/>
          </a:xfrm>
        </p:spPr>
        <p:txBody>
          <a:bodyPr>
            <a:normAutofit fontScale="92500" lnSpcReduction="10000"/>
          </a:bodyPr>
          <a:lstStyle/>
          <a:p>
            <a:pPr algn="ctr">
              <a:buNone/>
            </a:pPr>
            <a:r>
              <a:rPr lang="en-US" sz="2800" b="1" dirty="0" smtClean="0"/>
              <a:t>Cities were the birthplace of a mass-consumption society that gave new meaning to American freedom. </a:t>
            </a:r>
          </a:p>
          <a:p>
            <a:r>
              <a:rPr lang="en-US" sz="2800" b="1" dirty="0" smtClean="0"/>
              <a:t>Freedom and Goods - </a:t>
            </a:r>
            <a:r>
              <a:rPr lang="en-US" sz="2800" dirty="0" smtClean="0"/>
              <a:t>The promise of American life had always in part resided in the enjoyment of goods that in other nations were available only to the wealthy. </a:t>
            </a:r>
          </a:p>
          <a:p>
            <a:r>
              <a:rPr lang="en-US" sz="2800" dirty="0" smtClean="0"/>
              <a:t>Low wages, unequal income distribution, and southern poverty limited the extent of the consumer economy before World War I, in the Progressive Era </a:t>
            </a:r>
            <a:r>
              <a:rPr lang="en-US" sz="2800" u="sng" dirty="0" smtClean="0"/>
              <a:t>mass consumption became a cornerstone of American freedom</a:t>
            </a:r>
            <a:r>
              <a:rPr lang="en-US" sz="2800" dirty="0" smtClean="0"/>
              <a:t>, understood as the abundance of goods offered by modern capitalism. </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8001000" cy="1143000"/>
          </a:xfrm>
        </p:spPr>
        <p:txBody>
          <a:bodyPr>
            <a:normAutofit fontScale="90000"/>
          </a:bodyPr>
          <a:lstStyle/>
          <a:p>
            <a:r>
              <a:rPr lang="en-US" sz="2700" dirty="0" smtClean="0"/>
              <a:t>How was T. Roosevelt a Progressive President?</a:t>
            </a:r>
            <a:r>
              <a:rPr lang="en-US" dirty="0" smtClean="0"/>
              <a:t/>
            </a:r>
            <a:br>
              <a:rPr lang="en-US" dirty="0" smtClean="0"/>
            </a:br>
            <a:endParaRPr lang="en-US" dirty="0"/>
          </a:p>
        </p:txBody>
      </p:sp>
      <p:sp>
        <p:nvSpPr>
          <p:cNvPr id="3" name="Content Placeholder 2"/>
          <p:cNvSpPr>
            <a:spLocks noGrp="1"/>
          </p:cNvSpPr>
          <p:nvPr>
            <p:ph idx="1"/>
          </p:nvPr>
        </p:nvSpPr>
        <p:spPr>
          <a:xfrm>
            <a:off x="0" y="1295400"/>
            <a:ext cx="8153400" cy="5562600"/>
          </a:xfrm>
        </p:spPr>
        <p:txBody>
          <a:bodyPr>
            <a:normAutofit fontScale="92500" lnSpcReduction="10000"/>
          </a:bodyPr>
          <a:lstStyle/>
          <a:p>
            <a:pPr>
              <a:buNone/>
            </a:pPr>
            <a:r>
              <a:rPr lang="en-US" b="1" dirty="0" smtClean="0"/>
              <a:t>Consumer protection</a:t>
            </a:r>
          </a:p>
          <a:p>
            <a:r>
              <a:rPr lang="en-US" dirty="0" smtClean="0"/>
              <a:t>Upton Sinclair’s novel </a:t>
            </a:r>
            <a:r>
              <a:rPr lang="en-US" i="1" dirty="0" smtClean="0"/>
              <a:t>The Jungle</a:t>
            </a:r>
            <a:r>
              <a:rPr lang="en-US" dirty="0" smtClean="0"/>
              <a:t> motivated Roosevelt and congress to enact two regulatory laws</a:t>
            </a:r>
          </a:p>
          <a:p>
            <a:r>
              <a:rPr lang="en-US" i="1" dirty="0" smtClean="0"/>
              <a:t>Pure Food and Drug Act</a:t>
            </a:r>
            <a:r>
              <a:rPr lang="en-US" dirty="0" smtClean="0"/>
              <a:t>: prohibited the manufacture, sale, and transportation of contaminated or mislabeled foods and drugs</a:t>
            </a:r>
          </a:p>
          <a:p>
            <a:r>
              <a:rPr lang="en-US" i="1" dirty="0" smtClean="0"/>
              <a:t>The Meat Inspection Act</a:t>
            </a:r>
            <a:r>
              <a:rPr lang="en-US" dirty="0" smtClean="0"/>
              <a:t>: provided federal inspection of meatpacking plants to ensure sanitation standards</a:t>
            </a:r>
          </a:p>
          <a:p>
            <a:pPr>
              <a:buNone/>
            </a:pPr>
            <a:r>
              <a:rPr lang="en-US" b="1" dirty="0" smtClean="0"/>
              <a:t>Conservatism</a:t>
            </a:r>
          </a:p>
          <a:p>
            <a:r>
              <a:rPr lang="en-US" dirty="0" smtClean="0"/>
              <a:t>Protection of natural resources</a:t>
            </a:r>
          </a:p>
          <a:p>
            <a:r>
              <a:rPr lang="en-US" dirty="0" smtClean="0"/>
              <a:t>Set aside 150 million acres of federal land as national reserve</a:t>
            </a:r>
          </a:p>
          <a:p>
            <a:r>
              <a:rPr lang="en-US" dirty="0" smtClean="0"/>
              <a:t>Newlands Reclamation Act (1902): provided money from the sale of public land for irrigation projects in western states</a:t>
            </a:r>
          </a:p>
          <a:p>
            <a:endParaRPr lang="en-US" dirty="0" smtClean="0"/>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1905000" cy="4632960"/>
          </a:xfrm>
        </p:spPr>
        <p:txBody>
          <a:bodyPr>
            <a:normAutofit/>
          </a:bodyPr>
          <a:lstStyle/>
          <a:p>
            <a:r>
              <a:rPr lang="en-US" sz="2000" dirty="0" smtClean="0">
                <a:latin typeface="Times New Roman" charset="0"/>
              </a:rPr>
              <a:t>President Theodore Roosevelt addressing a</a:t>
            </a:r>
            <a:br>
              <a:rPr lang="en-US" sz="2000" dirty="0" smtClean="0">
                <a:latin typeface="Times New Roman" charset="0"/>
              </a:rPr>
            </a:br>
            <a:r>
              <a:rPr lang="en-US" sz="2000" dirty="0" smtClean="0">
                <a:latin typeface="Times New Roman" charset="0"/>
              </a:rPr>
              <a:t>crowd in Evanston, Illinois, in 1902.</a:t>
            </a:r>
            <a:r>
              <a:rPr lang="en-US" sz="4000" dirty="0" smtClean="0">
                <a:latin typeface="Times New Roman" charset="0"/>
              </a:rPr>
              <a:t/>
            </a:r>
            <a:br>
              <a:rPr lang="en-US" sz="4000" dirty="0" smtClean="0">
                <a:latin typeface="Times New Roman" charset="0"/>
              </a:rPr>
            </a:br>
            <a:endParaRPr lang="en-US" dirty="0"/>
          </a:p>
        </p:txBody>
      </p:sp>
      <p:pic>
        <p:nvPicPr>
          <p:cNvPr id="4" name="Picture 5" descr="ch18fig32"/>
          <p:cNvPicPr>
            <a:picLocks noGrp="1" noChangeAspect="1" noChangeArrowheads="1"/>
          </p:cNvPicPr>
          <p:nvPr>
            <p:ph idx="1"/>
          </p:nvPr>
        </p:nvPicPr>
        <p:blipFill>
          <a:blip r:embed="rId2" cstate="print"/>
          <a:srcRect/>
          <a:stretch>
            <a:fillRect/>
          </a:stretch>
        </p:blipFill>
        <p:spPr bwMode="auto">
          <a:xfrm>
            <a:off x="1903311" y="0"/>
            <a:ext cx="6250089" cy="685800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2057400" cy="4572000"/>
          </a:xfrm>
        </p:spPr>
        <p:txBody>
          <a:bodyPr>
            <a:normAutofit/>
          </a:bodyPr>
          <a:lstStyle/>
          <a:p>
            <a:r>
              <a:rPr lang="en-US" sz="2000" dirty="0" smtClean="0">
                <a:latin typeface="Times New Roman" charset="0"/>
              </a:rPr>
              <a:t>Putting the Screws on Him, a 1904 cartoon, depicts President Theodore Roosevelt squeezing ill-gotten gains out of the trusts.</a:t>
            </a:r>
            <a:r>
              <a:rPr lang="en-US" sz="4000" dirty="0" smtClean="0">
                <a:latin typeface="Times New Roman" charset="0"/>
              </a:rPr>
              <a:t/>
            </a:r>
            <a:br>
              <a:rPr lang="en-US" sz="4000" dirty="0" smtClean="0">
                <a:latin typeface="Times New Roman" charset="0"/>
              </a:rPr>
            </a:br>
            <a:endParaRPr lang="en-US" dirty="0"/>
          </a:p>
        </p:txBody>
      </p:sp>
      <p:pic>
        <p:nvPicPr>
          <p:cNvPr id="4" name="Picture 5" descr="ch18fig34"/>
          <p:cNvPicPr>
            <a:picLocks noGrp="1" noChangeAspect="1" noChangeArrowheads="1"/>
          </p:cNvPicPr>
          <p:nvPr>
            <p:ph idx="1"/>
          </p:nvPr>
        </p:nvPicPr>
        <p:blipFill>
          <a:blip r:embed="rId2" cstate="print"/>
          <a:srcRect/>
          <a:stretch>
            <a:fillRect/>
          </a:stretch>
        </p:blipFill>
        <p:spPr bwMode="auto">
          <a:xfrm>
            <a:off x="2132658" y="0"/>
            <a:ext cx="6023918" cy="68580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2362200" cy="5562600"/>
          </a:xfrm>
        </p:spPr>
        <p:txBody>
          <a:bodyPr>
            <a:normAutofit/>
          </a:bodyPr>
          <a:lstStyle/>
          <a:p>
            <a:r>
              <a:rPr lang="en-US" sz="1800" dirty="0" smtClean="0">
                <a:latin typeface="Times New Roman" charset="0"/>
              </a:rPr>
              <a:t>Theodore Roosevelt and the conservationist John Muir at Glacier Point, Yosemite Valley, </a:t>
            </a:r>
            <a:br>
              <a:rPr lang="en-US" sz="1800" dirty="0" smtClean="0">
                <a:latin typeface="Times New Roman" charset="0"/>
              </a:rPr>
            </a:br>
            <a:r>
              <a:rPr lang="en-US" sz="1800" dirty="0" smtClean="0">
                <a:latin typeface="Times New Roman" charset="0"/>
              </a:rPr>
              <a:t>California, in 1906.  Yosemite was set aside as a national park in 1890.</a:t>
            </a:r>
            <a:r>
              <a:rPr lang="en-US" sz="4000" dirty="0" smtClean="0">
                <a:latin typeface="Times New Roman" charset="0"/>
              </a:rPr>
              <a:t/>
            </a:r>
            <a:br>
              <a:rPr lang="en-US" sz="4000" dirty="0" smtClean="0">
                <a:latin typeface="Times New Roman" charset="0"/>
              </a:rPr>
            </a:br>
            <a:r>
              <a:rPr lang="en-US" sz="4000" dirty="0" smtClean="0">
                <a:latin typeface="Times New Roman" charset="0"/>
              </a:rPr>
              <a:t/>
            </a:r>
            <a:br>
              <a:rPr lang="en-US" sz="4000" dirty="0" smtClean="0">
                <a:latin typeface="Times New Roman" charset="0"/>
              </a:rPr>
            </a:br>
            <a:endParaRPr lang="en-US" dirty="0"/>
          </a:p>
        </p:txBody>
      </p:sp>
      <p:pic>
        <p:nvPicPr>
          <p:cNvPr id="4" name="Picture 5" descr="ch18fig33"/>
          <p:cNvPicPr>
            <a:picLocks noGrp="1" noChangeAspect="1" noChangeArrowheads="1"/>
          </p:cNvPicPr>
          <p:nvPr>
            <p:ph idx="1"/>
          </p:nvPr>
        </p:nvPicPr>
        <p:blipFill>
          <a:blip r:embed="rId2" cstate="print"/>
          <a:srcRect/>
          <a:stretch>
            <a:fillRect/>
          </a:stretch>
        </p:blipFill>
        <p:spPr bwMode="auto">
          <a:xfrm>
            <a:off x="2362200" y="-127906"/>
            <a:ext cx="5753100" cy="6985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hlinkClick r:id="rId2"/>
              </a:rPr>
              <a:t>Taft</a:t>
            </a:r>
            <a:r>
              <a:rPr lang="en-US" dirty="0" smtClean="0"/>
              <a:t> in office</a:t>
            </a:r>
            <a:endParaRPr lang="en-US" dirty="0"/>
          </a:p>
        </p:txBody>
      </p:sp>
      <p:sp>
        <p:nvSpPr>
          <p:cNvPr id="3" name="Content Placeholder 2"/>
          <p:cNvSpPr>
            <a:spLocks noGrp="1"/>
          </p:cNvSpPr>
          <p:nvPr>
            <p:ph idx="1"/>
          </p:nvPr>
        </p:nvSpPr>
        <p:spPr>
          <a:xfrm>
            <a:off x="0" y="914400"/>
            <a:ext cx="8153400" cy="5943600"/>
          </a:xfrm>
        </p:spPr>
        <p:txBody>
          <a:bodyPr>
            <a:normAutofit fontScale="55000" lnSpcReduction="20000"/>
          </a:bodyPr>
          <a:lstStyle/>
          <a:p>
            <a:pPr>
              <a:buNone/>
            </a:pPr>
            <a:r>
              <a:rPr lang="en-US" sz="2800" b="1" dirty="0" smtClean="0"/>
              <a:t>Background:   </a:t>
            </a:r>
            <a:r>
              <a:rPr lang="en-US" sz="1800" b="1" dirty="0" smtClean="0">
                <a:hlinkClick r:id="rId3"/>
              </a:rPr>
              <a:t>http://www.pbs.org/wgbh/americanexperience/features/biography/presidents-taft/</a:t>
            </a:r>
            <a:endParaRPr lang="en-US" sz="1800" b="1" dirty="0" smtClean="0"/>
          </a:p>
          <a:p>
            <a:r>
              <a:rPr lang="en-US" sz="2800" dirty="0" smtClean="0"/>
              <a:t>Roosevelt’s successor to run for president in 1908 was William Howard Taft, a federal judge from Ohio and former governor of the Philippines. </a:t>
            </a:r>
          </a:p>
          <a:p>
            <a:r>
              <a:rPr lang="en-US" sz="2800" dirty="0" smtClean="0"/>
              <a:t>Taft defeated William Jennings Bryan in his third unsuccessful run for the presidency. </a:t>
            </a:r>
          </a:p>
          <a:p>
            <a:pPr>
              <a:buNone/>
            </a:pPr>
            <a:endParaRPr lang="en-US" sz="2800" b="1" dirty="0" smtClean="0"/>
          </a:p>
          <a:p>
            <a:pPr>
              <a:buNone/>
            </a:pPr>
            <a:r>
              <a:rPr lang="en-US" sz="2800" b="1" dirty="0" smtClean="0"/>
              <a:t>Trust </a:t>
            </a:r>
            <a:r>
              <a:rPr lang="en-US" sz="2800" b="1" dirty="0" smtClean="0"/>
              <a:t>Buster:  </a:t>
            </a:r>
          </a:p>
          <a:p>
            <a:r>
              <a:rPr lang="en-US" sz="2800" dirty="0" smtClean="0"/>
              <a:t>Taft was Progressive in that he believed government should go beyond laissez-faire principles of the 19</a:t>
            </a:r>
            <a:r>
              <a:rPr lang="en-US" sz="2800" baseline="30000" dirty="0" smtClean="0"/>
              <a:t>th</a:t>
            </a:r>
            <a:r>
              <a:rPr lang="en-US" sz="2800" dirty="0" smtClean="0"/>
              <a:t> century, and </a:t>
            </a:r>
            <a:r>
              <a:rPr lang="en-US" sz="2800" dirty="0" smtClean="0">
                <a:solidFill>
                  <a:srgbClr val="FF0000"/>
                </a:solidFill>
              </a:rPr>
              <a:t>he </a:t>
            </a:r>
            <a:r>
              <a:rPr lang="en-US" sz="2800" u="sng" dirty="0" smtClean="0">
                <a:solidFill>
                  <a:srgbClr val="FF0000"/>
                </a:solidFill>
              </a:rPr>
              <a:t>pursued anti-trust more aggressively than had Roosevelt</a:t>
            </a:r>
            <a:r>
              <a:rPr lang="en-US" sz="2800" dirty="0" smtClean="0">
                <a:solidFill>
                  <a:srgbClr val="FF0000"/>
                </a:solidFill>
              </a:rPr>
              <a:t>.</a:t>
            </a:r>
          </a:p>
          <a:p>
            <a:r>
              <a:rPr lang="en-US" sz="2800" dirty="0" smtClean="0"/>
              <a:t> In 1911, he convinced the Supreme Court to declare John D. Rockefeller’s Standard Oil Company in violation of the Sherman Anti-Trust Act and order its breakup into separate companies. </a:t>
            </a:r>
          </a:p>
          <a:p>
            <a:r>
              <a:rPr lang="en-US" sz="2800" dirty="0" smtClean="0"/>
              <a:t>This case, along with a similar prosecution of the American Tobacco corporation, birthed a “rule of reason” in anti-trust policy, allowing the government to distinguish between “good” companies and the “bad” companies that stifled competition. </a:t>
            </a:r>
          </a:p>
          <a:p>
            <a:r>
              <a:rPr lang="en-US" sz="2800" dirty="0" smtClean="0"/>
              <a:t>Taft also supported the </a:t>
            </a:r>
            <a:r>
              <a:rPr lang="en-US" sz="2800" dirty="0" smtClean="0">
                <a:solidFill>
                  <a:srgbClr val="FF0000"/>
                </a:solidFill>
              </a:rPr>
              <a:t>16</a:t>
            </a:r>
            <a:r>
              <a:rPr lang="en-US" sz="2800" baseline="30000" dirty="0" smtClean="0">
                <a:solidFill>
                  <a:srgbClr val="FF0000"/>
                </a:solidFill>
              </a:rPr>
              <a:t>th</a:t>
            </a:r>
            <a:r>
              <a:rPr lang="en-US" sz="2800" dirty="0" smtClean="0">
                <a:solidFill>
                  <a:srgbClr val="FF0000"/>
                </a:solidFill>
              </a:rPr>
              <a:t> Amendment</a:t>
            </a:r>
            <a:r>
              <a:rPr lang="en-US" sz="2800" dirty="0" smtClean="0"/>
              <a:t>, which allowed Congress to establish a graduated national income tax, thus giving the national government a more reliable and flexible revenue source than the tariff.</a:t>
            </a:r>
          </a:p>
          <a:p>
            <a:pPr>
              <a:buNone/>
            </a:pPr>
            <a:endParaRPr lang="en-US" sz="2800" b="1" dirty="0" smtClean="0"/>
          </a:p>
          <a:p>
            <a:pPr>
              <a:buNone/>
            </a:pPr>
            <a:r>
              <a:rPr lang="en-US" sz="2800" b="1" dirty="0" smtClean="0"/>
              <a:t>Politics</a:t>
            </a:r>
            <a:r>
              <a:rPr lang="en-US" sz="2800" b="1" dirty="0" smtClean="0"/>
              <a:t>:  </a:t>
            </a:r>
          </a:p>
          <a:p>
            <a:r>
              <a:rPr lang="en-US" sz="2800" dirty="0" smtClean="0"/>
              <a:t>But Taft, despite his Progressive policies, tended to ally with the more conservative wing of the Republican Party, and a dispute in 1910 with reform-minded officials within his administration alienated Progressives. </a:t>
            </a:r>
          </a:p>
          <a:p>
            <a:r>
              <a:rPr lang="en-US" sz="2800" dirty="0" smtClean="0"/>
              <a:t>In 1912, when Roosevelt failed in challenging Taft for the Republican nomination, he launched a new and independent Progressive Party.</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fontScale="90000"/>
          </a:bodyPr>
          <a:lstStyle/>
          <a:p>
            <a:r>
              <a:rPr lang="en-US" sz="4000" dirty="0" smtClean="0">
                <a:latin typeface="Book Antiqua" charset="0"/>
                <a:hlinkClick r:id="rId2"/>
              </a:rPr>
              <a:t>The Election of 1912</a:t>
            </a:r>
            <a:br>
              <a:rPr lang="en-US" sz="4000" dirty="0" smtClean="0">
                <a:latin typeface="Book Antiqua" charset="0"/>
                <a:hlinkClick r:id="rId2"/>
              </a:rPr>
            </a:br>
            <a:endParaRPr lang="en-US" dirty="0"/>
          </a:p>
        </p:txBody>
      </p:sp>
      <p:sp>
        <p:nvSpPr>
          <p:cNvPr id="3" name="Content Placeholder 2"/>
          <p:cNvSpPr>
            <a:spLocks noGrp="1"/>
          </p:cNvSpPr>
          <p:nvPr>
            <p:ph idx="1"/>
          </p:nvPr>
        </p:nvSpPr>
        <p:spPr>
          <a:xfrm>
            <a:off x="0" y="914400"/>
            <a:ext cx="8153400" cy="5943600"/>
          </a:xfrm>
        </p:spPr>
        <p:txBody>
          <a:bodyPr>
            <a:normAutofit fontScale="70000" lnSpcReduction="20000"/>
          </a:bodyPr>
          <a:lstStyle/>
          <a:p>
            <a:pPr>
              <a:lnSpc>
                <a:spcPct val="80000"/>
              </a:lnSpc>
              <a:buNone/>
            </a:pPr>
            <a:endParaRPr lang="en-US" sz="2800" dirty="0" smtClean="0"/>
          </a:p>
          <a:p>
            <a:pPr>
              <a:lnSpc>
                <a:spcPct val="80000"/>
              </a:lnSpc>
            </a:pPr>
            <a:r>
              <a:rPr lang="en-US" sz="2800" dirty="0" smtClean="0"/>
              <a:t>The </a:t>
            </a:r>
            <a:r>
              <a:rPr lang="en-US" sz="2800" dirty="0" smtClean="0"/>
              <a:t>different tendencies in Progressive thought were expressed in the 1912 presidential campaign, which saw a four-way contest between Taft, Roosevelt, Democrat Woodrow Wilson, and Socialist Eugene V. Debs. </a:t>
            </a:r>
          </a:p>
          <a:p>
            <a:pPr>
              <a:lnSpc>
                <a:spcPct val="80000"/>
              </a:lnSpc>
            </a:pPr>
            <a:r>
              <a:rPr lang="en-US" sz="2800" dirty="0" smtClean="0"/>
              <a:t>They all took a different position in what became a national debate on the relationship between political and economic freedom in the age of big business. </a:t>
            </a:r>
          </a:p>
          <a:p>
            <a:pPr>
              <a:lnSpc>
                <a:spcPct val="80000"/>
              </a:lnSpc>
            </a:pPr>
            <a:r>
              <a:rPr lang="en-US" sz="2800" dirty="0" smtClean="0"/>
              <a:t>Taft, the most conservative, argued that economic individualism could still be the basis of society if business and government worked together to solve social ills. </a:t>
            </a:r>
          </a:p>
          <a:p>
            <a:pPr>
              <a:lnSpc>
                <a:spcPct val="80000"/>
              </a:lnSpc>
            </a:pPr>
            <a:r>
              <a:rPr lang="en-US" sz="2800" dirty="0" smtClean="0"/>
              <a:t>Debs stood at the opposite end of the political spectrum from Taft, and although most Americans did not support the Socialists’ revolutionary goals, their proposals for public ownership of railroads and banks, unemployment assistance, and laws limiting working hours and setting a minimum wage were typically Progressive. </a:t>
            </a:r>
          </a:p>
          <a:p>
            <a:pPr>
              <a:lnSpc>
                <a:spcPct val="80000"/>
              </a:lnSpc>
            </a:pPr>
            <a:r>
              <a:rPr lang="en-US" sz="2800" dirty="0" smtClean="0"/>
              <a:t>But the fight between Roosevelt and Wilson over the federal government’s role in the economy captivated most voters in 1912. </a:t>
            </a:r>
          </a:p>
          <a:p>
            <a:pPr>
              <a:lnSpc>
                <a:spcPct val="80000"/>
              </a:lnSpc>
            </a:pPr>
            <a:r>
              <a:rPr lang="en-US" sz="2800" dirty="0" smtClean="0"/>
              <a:t>While they both believed government was necessary to preserve individual freedom, they disagreed about the dangers of increasing government power. </a:t>
            </a:r>
          </a:p>
          <a:p>
            <a:pPr>
              <a:lnSpc>
                <a:spcPct val="80000"/>
              </a:lnSpc>
            </a:pPr>
            <a:r>
              <a:rPr lang="en-US" sz="2800" dirty="0" smtClean="0"/>
              <a:t>Wilson, believing in states’ rights and laissez-faire, was Progressive in his policies as New Jersey’s governor, where he helped create workmen’s compensation and state regulation of utilities and railroads.</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1356360"/>
          </a:xfrm>
        </p:spPr>
        <p:txBody>
          <a:bodyPr>
            <a:normAutofit fontScale="90000"/>
          </a:bodyPr>
          <a:lstStyle/>
          <a:p>
            <a:r>
              <a:rPr lang="en-US" dirty="0" smtClean="0"/>
              <a:t>How were political parties crazy in the </a:t>
            </a:r>
            <a:r>
              <a:rPr lang="en-US" dirty="0" smtClean="0">
                <a:hlinkClick r:id="rId2"/>
              </a:rPr>
              <a:t>election of 1912</a:t>
            </a:r>
            <a:r>
              <a:rPr lang="en-US" dirty="0" smtClean="0"/>
              <a:t>?</a:t>
            </a:r>
            <a:br>
              <a:rPr lang="en-US" dirty="0" smtClean="0"/>
            </a:br>
            <a:endParaRPr lang="en-US" dirty="0"/>
          </a:p>
        </p:txBody>
      </p:sp>
      <p:sp>
        <p:nvSpPr>
          <p:cNvPr id="3" name="Content Placeholder 2"/>
          <p:cNvSpPr>
            <a:spLocks noGrp="1"/>
          </p:cNvSpPr>
          <p:nvPr>
            <p:ph idx="1"/>
          </p:nvPr>
        </p:nvSpPr>
        <p:spPr>
          <a:xfrm>
            <a:off x="0" y="1295400"/>
            <a:ext cx="8229600" cy="5562600"/>
          </a:xfrm>
        </p:spPr>
        <p:txBody>
          <a:bodyPr>
            <a:normAutofit fontScale="85000" lnSpcReduction="10000"/>
          </a:bodyPr>
          <a:lstStyle/>
          <a:p>
            <a:pPr>
              <a:buNone/>
            </a:pPr>
            <a:r>
              <a:rPr lang="en-US" b="1" dirty="0" smtClean="0"/>
              <a:t>Splitting </a:t>
            </a:r>
            <a:r>
              <a:rPr lang="en-US" b="1" dirty="0" smtClean="0"/>
              <a:t>the Republican Party</a:t>
            </a:r>
          </a:p>
          <a:p>
            <a:r>
              <a:rPr lang="en-US" dirty="0" smtClean="0"/>
              <a:t>Roosevelt </a:t>
            </a:r>
            <a:r>
              <a:rPr lang="en-US" dirty="0" smtClean="0"/>
              <a:t>decided to make a comeback and challenged Taft for the Republican nomination</a:t>
            </a:r>
          </a:p>
          <a:p>
            <a:r>
              <a:rPr lang="en-US" dirty="0" smtClean="0"/>
              <a:t>Taft </a:t>
            </a:r>
            <a:r>
              <a:rPr lang="en-US" dirty="0" smtClean="0"/>
              <a:t>received the Republican nomination</a:t>
            </a:r>
          </a:p>
          <a:p>
            <a:r>
              <a:rPr lang="en-US" dirty="0" smtClean="0"/>
              <a:t>Roosevelt </a:t>
            </a:r>
            <a:r>
              <a:rPr lang="en-US" dirty="0" smtClean="0"/>
              <a:t>left the Republican Party</a:t>
            </a:r>
          </a:p>
          <a:p>
            <a:pPr>
              <a:buNone/>
            </a:pPr>
            <a:r>
              <a:rPr lang="en-US" b="1" dirty="0" smtClean="0"/>
              <a:t>The </a:t>
            </a:r>
            <a:r>
              <a:rPr lang="en-US" b="1" dirty="0" smtClean="0"/>
              <a:t>Progressive </a:t>
            </a:r>
            <a:r>
              <a:rPr lang="en-US" b="1" dirty="0" smtClean="0"/>
              <a:t>Party / </a:t>
            </a:r>
            <a:r>
              <a:rPr lang="en-US" b="1" dirty="0" smtClean="0">
                <a:hlinkClick r:id="rId3"/>
              </a:rPr>
              <a:t>Bull </a:t>
            </a:r>
            <a:r>
              <a:rPr lang="en-US" b="1" dirty="0" smtClean="0">
                <a:hlinkClick r:id="rId3"/>
              </a:rPr>
              <a:t>Moose Party</a:t>
            </a:r>
            <a:endParaRPr lang="en-US" b="1" dirty="0" smtClean="0"/>
          </a:p>
          <a:p>
            <a:r>
              <a:rPr lang="en-US" dirty="0" smtClean="0"/>
              <a:t>Progressives </a:t>
            </a:r>
            <a:r>
              <a:rPr lang="en-US" dirty="0" smtClean="0"/>
              <a:t>formed their own party</a:t>
            </a:r>
          </a:p>
          <a:p>
            <a:r>
              <a:rPr lang="en-US" dirty="0" smtClean="0"/>
              <a:t>Nominated </a:t>
            </a:r>
            <a:r>
              <a:rPr lang="en-US" dirty="0" smtClean="0"/>
              <a:t>Roosevelt</a:t>
            </a:r>
          </a:p>
          <a:p>
            <a:pPr>
              <a:buNone/>
            </a:pPr>
            <a:r>
              <a:rPr lang="en-US" b="1" dirty="0" smtClean="0"/>
              <a:t>Democrats</a:t>
            </a:r>
            <a:r>
              <a:rPr lang="en-US" b="1" dirty="0" smtClean="0"/>
              <a:t>: </a:t>
            </a:r>
            <a:r>
              <a:rPr lang="en-US" dirty="0" smtClean="0"/>
              <a:t>nominated Woodrow Wilson</a:t>
            </a:r>
          </a:p>
          <a:p>
            <a:pPr>
              <a:buNone/>
            </a:pPr>
            <a:r>
              <a:rPr lang="en-US" b="1" dirty="0" smtClean="0"/>
              <a:t>The </a:t>
            </a:r>
            <a:r>
              <a:rPr lang="en-US" b="1" dirty="0" smtClean="0"/>
              <a:t>Socialist Party of America</a:t>
            </a:r>
          </a:p>
          <a:p>
            <a:r>
              <a:rPr lang="en-US" dirty="0" smtClean="0"/>
              <a:t>Labor </a:t>
            </a:r>
            <a:r>
              <a:rPr lang="en-US" dirty="0" smtClean="0"/>
              <a:t>party</a:t>
            </a:r>
          </a:p>
          <a:p>
            <a:r>
              <a:rPr lang="en-US" dirty="0" smtClean="0"/>
              <a:t>Favored </a:t>
            </a:r>
            <a:r>
              <a:rPr lang="en-US" dirty="0" smtClean="0"/>
              <a:t>more radical reforms than Progressives</a:t>
            </a:r>
          </a:p>
          <a:p>
            <a:r>
              <a:rPr lang="en-US" dirty="0" smtClean="0"/>
              <a:t>Public </a:t>
            </a:r>
            <a:r>
              <a:rPr lang="en-US" dirty="0" smtClean="0"/>
              <a:t>ownership of railroads, utilities, and major industries</a:t>
            </a:r>
          </a:p>
          <a:p>
            <a:r>
              <a:rPr lang="en-US" dirty="0" smtClean="0"/>
              <a:t>Socialists </a:t>
            </a:r>
            <a:r>
              <a:rPr lang="en-US" dirty="0" smtClean="0"/>
              <a:t>nominated Eugene V. Debs for President in 1912</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310640"/>
          </a:xfrm>
        </p:spPr>
        <p:txBody>
          <a:bodyPr>
            <a:normAutofit fontScale="90000"/>
          </a:bodyPr>
          <a:lstStyle/>
          <a:p>
            <a:r>
              <a:rPr lang="en-US" sz="2700" dirty="0" smtClean="0"/>
              <a:t>How did Wilson &amp;</a:t>
            </a:r>
            <a:r>
              <a:rPr lang="en-US" sz="2700" dirty="0" smtClean="0"/>
              <a:t> </a:t>
            </a:r>
            <a:r>
              <a:rPr lang="en-US" sz="2700" dirty="0" smtClean="0"/>
              <a:t>Roosevelt differ as candidates?</a:t>
            </a:r>
            <a:r>
              <a:rPr lang="en-US" dirty="0" smtClean="0"/>
              <a:t/>
            </a:r>
            <a:br>
              <a:rPr lang="en-US" dirty="0" smtClean="0"/>
            </a:br>
            <a:endParaRPr lang="en-US" dirty="0"/>
          </a:p>
        </p:txBody>
      </p:sp>
      <p:sp>
        <p:nvSpPr>
          <p:cNvPr id="3" name="Content Placeholder 2"/>
          <p:cNvSpPr>
            <a:spLocks noGrp="1"/>
          </p:cNvSpPr>
          <p:nvPr>
            <p:ph idx="1"/>
          </p:nvPr>
        </p:nvSpPr>
        <p:spPr>
          <a:xfrm>
            <a:off x="0" y="1143000"/>
            <a:ext cx="8153400" cy="5715000"/>
          </a:xfrm>
        </p:spPr>
        <p:txBody>
          <a:bodyPr>
            <a:normAutofit fontScale="92500" lnSpcReduction="10000"/>
          </a:bodyPr>
          <a:lstStyle/>
          <a:p>
            <a:r>
              <a:rPr lang="en-US" dirty="0" smtClean="0"/>
              <a:t>Taft </a:t>
            </a:r>
            <a:r>
              <a:rPr lang="en-US" dirty="0" smtClean="0"/>
              <a:t>was unpopular and Debs was too radical</a:t>
            </a:r>
          </a:p>
          <a:p>
            <a:r>
              <a:rPr lang="en-US" dirty="0" smtClean="0"/>
              <a:t>The </a:t>
            </a:r>
            <a:r>
              <a:rPr lang="en-US" dirty="0" smtClean="0"/>
              <a:t>election came down to competition between Roosevelt and Wilson</a:t>
            </a:r>
          </a:p>
          <a:p>
            <a:pPr>
              <a:buNone/>
            </a:pPr>
            <a:r>
              <a:rPr lang="en-US" b="1" dirty="0" smtClean="0"/>
              <a:t>New Nationalism – Teddy Roosevelt’s Platform</a:t>
            </a:r>
            <a:endParaRPr lang="en-US" b="1" dirty="0" smtClean="0"/>
          </a:p>
          <a:p>
            <a:r>
              <a:rPr lang="en-US" dirty="0" smtClean="0"/>
              <a:t>Advocated </a:t>
            </a:r>
            <a:r>
              <a:rPr lang="en-US" dirty="0" smtClean="0"/>
              <a:t>a strong central government as a tool to protect citizens</a:t>
            </a:r>
          </a:p>
          <a:p>
            <a:r>
              <a:rPr lang="en-US" dirty="0" smtClean="0"/>
              <a:t>Advocated </a:t>
            </a:r>
            <a:r>
              <a:rPr lang="en-US" dirty="0" smtClean="0"/>
              <a:t>increased </a:t>
            </a:r>
            <a:r>
              <a:rPr lang="en-US" u="sng" dirty="0" smtClean="0"/>
              <a:t>government regulation </a:t>
            </a:r>
            <a:r>
              <a:rPr lang="en-US" dirty="0" smtClean="0"/>
              <a:t>of business, woman’s suffrage, and social welfare programs</a:t>
            </a:r>
          </a:p>
          <a:p>
            <a:r>
              <a:rPr lang="en-US" u="sng" dirty="0" smtClean="0"/>
              <a:t>Elimination </a:t>
            </a:r>
            <a:r>
              <a:rPr lang="en-US" u="sng" dirty="0" smtClean="0"/>
              <a:t>of “bad trusts</a:t>
            </a:r>
            <a:r>
              <a:rPr lang="en-US" u="sng" dirty="0" smtClean="0"/>
              <a:t>”, like </a:t>
            </a:r>
            <a:r>
              <a:rPr lang="en-US" u="sng" dirty="0" smtClean="0">
                <a:hlinkClick r:id="rId2"/>
              </a:rPr>
              <a:t>Northern Securities</a:t>
            </a:r>
            <a:endParaRPr lang="en-US" u="sng" dirty="0" smtClean="0"/>
          </a:p>
          <a:p>
            <a:pPr>
              <a:buNone/>
            </a:pPr>
            <a:r>
              <a:rPr lang="en-US" b="1" dirty="0" smtClean="0"/>
              <a:t>New Freedom – Wilson’s Platform</a:t>
            </a:r>
            <a:endParaRPr lang="en-US" b="1" dirty="0" smtClean="0"/>
          </a:p>
          <a:p>
            <a:r>
              <a:rPr lang="en-US" dirty="0" smtClean="0"/>
              <a:t>Limit </a:t>
            </a:r>
            <a:r>
              <a:rPr lang="en-US" dirty="0" smtClean="0"/>
              <a:t>big business and big government</a:t>
            </a:r>
          </a:p>
          <a:p>
            <a:r>
              <a:rPr lang="en-US" dirty="0" smtClean="0"/>
              <a:t>End </a:t>
            </a:r>
            <a:r>
              <a:rPr lang="en-US" dirty="0" smtClean="0"/>
              <a:t>corruption in government</a:t>
            </a:r>
          </a:p>
          <a:p>
            <a:r>
              <a:rPr lang="en-US" dirty="0" smtClean="0"/>
              <a:t>Restore </a:t>
            </a:r>
            <a:r>
              <a:rPr lang="en-US" dirty="0" smtClean="0"/>
              <a:t>competition in business by </a:t>
            </a:r>
            <a:r>
              <a:rPr lang="en-US" u="sng" dirty="0" smtClean="0"/>
              <a:t>eliminating all trusts</a:t>
            </a:r>
            <a:endParaRPr lang="en-US" dirty="0" smtClean="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746760"/>
          </a:xfrm>
        </p:spPr>
        <p:txBody>
          <a:bodyPr>
            <a:normAutofit fontScale="90000"/>
          </a:bodyPr>
          <a:lstStyle/>
          <a:p>
            <a:r>
              <a:rPr lang="en-US" dirty="0" smtClean="0"/>
              <a:t>New freedom and new nationalism</a:t>
            </a:r>
            <a:br>
              <a:rPr lang="en-US" dirty="0" smtClean="0"/>
            </a:br>
            <a:r>
              <a:rPr lang="en-US" dirty="0" smtClean="0"/>
              <a:t>   Wilson		-	    Roosevelt</a:t>
            </a:r>
            <a:endParaRPr lang="en-US" dirty="0"/>
          </a:p>
        </p:txBody>
      </p:sp>
      <p:sp>
        <p:nvSpPr>
          <p:cNvPr id="3" name="Content Placeholder 2"/>
          <p:cNvSpPr>
            <a:spLocks noGrp="1"/>
          </p:cNvSpPr>
          <p:nvPr>
            <p:ph idx="1"/>
          </p:nvPr>
        </p:nvSpPr>
        <p:spPr>
          <a:xfrm>
            <a:off x="0" y="1219200"/>
            <a:ext cx="8153400" cy="5638800"/>
          </a:xfrm>
        </p:spPr>
        <p:txBody>
          <a:bodyPr>
            <a:normAutofit fontScale="70000" lnSpcReduction="20000"/>
          </a:bodyPr>
          <a:lstStyle/>
          <a:p>
            <a:pPr>
              <a:lnSpc>
                <a:spcPct val="80000"/>
              </a:lnSpc>
            </a:pPr>
            <a:r>
              <a:rPr lang="en-US" sz="2800" dirty="0" smtClean="0"/>
              <a:t>Influenced by Louis D. Brandeis, Wilson argued that government had to be independent of big business and restore market competition without creating “big” government. </a:t>
            </a:r>
          </a:p>
          <a:p>
            <a:pPr>
              <a:lnSpc>
                <a:spcPct val="80000"/>
              </a:lnSpc>
            </a:pPr>
            <a:r>
              <a:rPr lang="en-US" sz="2800" b="1" dirty="0" smtClean="0">
                <a:solidFill>
                  <a:srgbClr val="FF0000"/>
                </a:solidFill>
              </a:rPr>
              <a:t>Question – </a:t>
            </a: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Protect </a:t>
            </a:r>
            <a:r>
              <a:rPr lang="en-US" sz="2800" b="1" dirty="0" smtClean="0">
                <a:solidFill>
                  <a:srgbClr val="FF0000"/>
                </a:solidFill>
              </a:rPr>
              <a:t>consumers and workers with Regulation or Trust-busting</a:t>
            </a:r>
          </a:p>
          <a:p>
            <a:pPr>
              <a:lnSpc>
                <a:spcPct val="80000"/>
              </a:lnSpc>
              <a:buNone/>
            </a:pPr>
            <a:endParaRPr lang="en-US" sz="2800" b="1" dirty="0" smtClean="0">
              <a:solidFill>
                <a:srgbClr val="FF0000"/>
              </a:solidFill>
            </a:endParaRPr>
          </a:p>
          <a:p>
            <a:pPr>
              <a:lnSpc>
                <a:spcPct val="80000"/>
              </a:lnSpc>
              <a:buNone/>
            </a:pPr>
            <a:r>
              <a:rPr lang="en-US" sz="2800" b="1" dirty="0" smtClean="0">
                <a:solidFill>
                  <a:srgbClr val="FF0000"/>
                </a:solidFill>
              </a:rPr>
              <a:t>New </a:t>
            </a:r>
            <a:r>
              <a:rPr lang="en-US" sz="2800" b="1" dirty="0" smtClean="0">
                <a:solidFill>
                  <a:srgbClr val="FF0000"/>
                </a:solidFill>
              </a:rPr>
              <a:t>Freedom</a:t>
            </a:r>
            <a:r>
              <a:rPr lang="en-US" sz="2800" dirty="0" smtClean="0"/>
              <a:t>, (Wilson) involved strengthening </a:t>
            </a:r>
            <a:r>
              <a:rPr lang="en-US" sz="2800" b="1" u="sng" dirty="0" smtClean="0"/>
              <a:t>anti-trust</a:t>
            </a:r>
            <a:r>
              <a:rPr lang="en-US" sz="2800" dirty="0" smtClean="0"/>
              <a:t>, protecting workers rights to organize unions, and encouraging small business. </a:t>
            </a:r>
          </a:p>
          <a:p>
            <a:pPr>
              <a:lnSpc>
                <a:spcPct val="80000"/>
              </a:lnSpc>
            </a:pPr>
            <a:r>
              <a:rPr lang="en-US" sz="2800" dirty="0" smtClean="0"/>
              <a:t>Wilson thus hoped to create the conditions for real economic competition without increasing government regulation of the economy. </a:t>
            </a:r>
          </a:p>
          <a:p>
            <a:pPr>
              <a:lnSpc>
                <a:spcPct val="80000"/>
              </a:lnSpc>
            </a:pPr>
            <a:r>
              <a:rPr lang="en-US" sz="2800" dirty="0" smtClean="0"/>
              <a:t>To Roosevelt and his supporters, Wilson’ program was outdated, as it focused on small business but ignored inevitable economic concentration and the interests of professionals, consumers, and labor. </a:t>
            </a:r>
          </a:p>
          <a:p>
            <a:pPr>
              <a:lnSpc>
                <a:spcPct val="80000"/>
              </a:lnSpc>
              <a:buNone/>
            </a:pPr>
            <a:r>
              <a:rPr lang="en-US" sz="2800" b="1" dirty="0" smtClean="0">
                <a:solidFill>
                  <a:srgbClr val="FF0000"/>
                </a:solidFill>
              </a:rPr>
              <a:t>New Nationalism </a:t>
            </a:r>
            <a:r>
              <a:rPr lang="en-US" sz="2800" dirty="0" smtClean="0"/>
              <a:t>- </a:t>
            </a:r>
          </a:p>
          <a:p>
            <a:pPr>
              <a:lnSpc>
                <a:spcPct val="80000"/>
              </a:lnSpc>
            </a:pPr>
            <a:r>
              <a:rPr lang="en-US" sz="2800" dirty="0" smtClean="0"/>
              <a:t>Roosevelt’s program, the New Nationalism, accepted bigness and the need for </a:t>
            </a:r>
            <a:r>
              <a:rPr lang="en-US" sz="2800" b="1" u="sng" dirty="0" smtClean="0"/>
              <a:t>strong government regulation </a:t>
            </a:r>
            <a:r>
              <a:rPr lang="en-US" sz="2800" dirty="0" smtClean="0"/>
              <a:t>to check its abuses. </a:t>
            </a:r>
          </a:p>
          <a:p>
            <a:pPr>
              <a:lnSpc>
                <a:spcPct val="80000"/>
              </a:lnSpc>
            </a:pPr>
            <a:r>
              <a:rPr lang="en-US" sz="2800" dirty="0" smtClean="0"/>
              <a:t>Roosevelt proposed heavy personal and corporate taxes and federal regulation of industries such as rail, mining, and oil. </a:t>
            </a:r>
          </a:p>
          <a:p>
            <a:pPr>
              <a:lnSpc>
                <a:spcPct val="80000"/>
              </a:lnSpc>
            </a:pPr>
            <a:r>
              <a:rPr lang="en-US" sz="2800" dirty="0" smtClean="0"/>
              <a:t>His </a:t>
            </a:r>
            <a:r>
              <a:rPr lang="en-US" sz="2800" u="sng" dirty="0" smtClean="0"/>
              <a:t>Progressive Party </a:t>
            </a:r>
            <a:r>
              <a:rPr lang="en-US" sz="2800" dirty="0" smtClean="0"/>
              <a:t>adopted a platform with many other Progressive reforms, such as woman’s suffrage, an eight-hour day and living wage for workers, and a national system of social insurance covering medical care, unemployment, and old age. This program contained much of the agenda that came to define liberalism in the twentieth century.</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975360"/>
          </a:xfrm>
        </p:spPr>
        <p:txBody>
          <a:bodyPr>
            <a:normAutofit fontScale="90000"/>
          </a:bodyPr>
          <a:lstStyle/>
          <a:p>
            <a:r>
              <a:rPr lang="en-US" sz="2700" dirty="0" smtClean="0"/>
              <a:t>What was the outcome of the election of 1912?</a:t>
            </a:r>
            <a:r>
              <a:rPr lang="en-US" dirty="0" smtClean="0"/>
              <a:t/>
            </a:r>
            <a:br>
              <a:rPr lang="en-US" dirty="0" smtClean="0"/>
            </a:br>
            <a:endParaRPr lang="en-US" dirty="0"/>
          </a:p>
        </p:txBody>
      </p:sp>
      <p:sp>
        <p:nvSpPr>
          <p:cNvPr id="3" name="Content Placeholder 2"/>
          <p:cNvSpPr>
            <a:spLocks noGrp="1"/>
          </p:cNvSpPr>
          <p:nvPr>
            <p:ph idx="1"/>
          </p:nvPr>
        </p:nvSpPr>
        <p:spPr>
          <a:xfrm>
            <a:off x="0" y="1066800"/>
            <a:ext cx="8153400" cy="5791200"/>
          </a:xfrm>
        </p:spPr>
        <p:txBody>
          <a:bodyPr/>
          <a:lstStyle/>
          <a:p>
            <a:r>
              <a:rPr lang="en-US" dirty="0" smtClean="0"/>
              <a:t>Taft </a:t>
            </a:r>
            <a:r>
              <a:rPr lang="en-US" dirty="0" smtClean="0"/>
              <a:t>(23%) and Roosevelt (27%) split the Republican </a:t>
            </a:r>
            <a:r>
              <a:rPr lang="en-US" dirty="0" smtClean="0"/>
              <a:t>Party</a:t>
            </a:r>
          </a:p>
          <a:p>
            <a:endParaRPr lang="en-US" dirty="0" smtClean="0"/>
          </a:p>
          <a:p>
            <a:r>
              <a:rPr lang="en-US" dirty="0" smtClean="0"/>
              <a:t>Debs </a:t>
            </a:r>
            <a:r>
              <a:rPr lang="en-US" dirty="0" smtClean="0"/>
              <a:t>and the Socialists received 900,000 votes (6%) but no electoral </a:t>
            </a:r>
            <a:r>
              <a:rPr lang="en-US" dirty="0" smtClean="0"/>
              <a:t>votes</a:t>
            </a:r>
          </a:p>
          <a:p>
            <a:endParaRPr lang="en-US" dirty="0" smtClean="0"/>
          </a:p>
          <a:p>
            <a:r>
              <a:rPr lang="en-US" u="sng" dirty="0" smtClean="0"/>
              <a:t>Wilson </a:t>
            </a:r>
            <a:r>
              <a:rPr lang="en-US" u="sng" dirty="0" smtClean="0"/>
              <a:t>won the </a:t>
            </a:r>
            <a:r>
              <a:rPr lang="en-US" u="sng" dirty="0" smtClean="0"/>
              <a:t>election </a:t>
            </a:r>
            <a:r>
              <a:rPr lang="en-US" dirty="0" smtClean="0"/>
              <a:t>with 45% of the popular vote and a majority of the electoral vote (435</a:t>
            </a:r>
            <a:r>
              <a:rPr lang="en-US" dirty="0" smtClean="0"/>
              <a:t>)</a:t>
            </a:r>
          </a:p>
          <a:p>
            <a:endParaRPr lang="en-US" dirty="0" smtClean="0"/>
          </a:p>
          <a:p>
            <a:r>
              <a:rPr lang="en-US" dirty="0" smtClean="0"/>
              <a:t>Wilson </a:t>
            </a:r>
            <a:r>
              <a:rPr lang="en-US" dirty="0" smtClean="0"/>
              <a:t>was the second Democrat elected President since the Civil War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96200" cy="1066800"/>
          </a:xfrm>
        </p:spPr>
        <p:txBody>
          <a:bodyPr/>
          <a:lstStyle/>
          <a:p>
            <a:r>
              <a:rPr lang="en-US" dirty="0" smtClean="0"/>
              <a:t>Mass Consumption</a:t>
            </a:r>
            <a:endParaRPr lang="en-US" dirty="0"/>
          </a:p>
        </p:txBody>
      </p:sp>
      <p:sp>
        <p:nvSpPr>
          <p:cNvPr id="3" name="Content Placeholder 2"/>
          <p:cNvSpPr>
            <a:spLocks noGrp="1"/>
          </p:cNvSpPr>
          <p:nvPr>
            <p:ph idx="1"/>
          </p:nvPr>
        </p:nvSpPr>
        <p:spPr>
          <a:xfrm>
            <a:off x="0" y="1143000"/>
            <a:ext cx="8077200" cy="5715000"/>
          </a:xfrm>
        </p:spPr>
        <p:txBody>
          <a:bodyPr>
            <a:normAutofit/>
          </a:bodyPr>
          <a:lstStyle/>
          <a:p>
            <a:r>
              <a:rPr lang="en-US" sz="2400" b="1" dirty="0" smtClean="0"/>
              <a:t>Access to Goods</a:t>
            </a:r>
          </a:p>
          <a:p>
            <a:pPr lvl="1"/>
            <a:r>
              <a:rPr lang="en-US" sz="2100" dirty="0" smtClean="0"/>
              <a:t>Urban dwellers purchased goods in large downtown department stores and chain stores in cities (Macy’s)</a:t>
            </a:r>
          </a:p>
          <a:p>
            <a:pPr lvl="1"/>
            <a:r>
              <a:rPr lang="en-US" sz="2100" dirty="0" smtClean="0"/>
              <a:t>Rural Residents used mail-order catalogs to access the goods produced in America’s factories</a:t>
            </a:r>
          </a:p>
          <a:p>
            <a:pPr lvl="2"/>
            <a:r>
              <a:rPr lang="en-US" sz="1800" dirty="0" smtClean="0"/>
              <a:t>National Brands:  Quaker Oats, Ivory Soap</a:t>
            </a:r>
          </a:p>
          <a:p>
            <a:pPr lvl="2"/>
            <a:r>
              <a:rPr lang="en-US" sz="1800" dirty="0" smtClean="0"/>
              <a:t>National Chains:  A&amp;P grocery stores</a:t>
            </a:r>
          </a:p>
          <a:p>
            <a:pPr lvl="2"/>
            <a:r>
              <a:rPr lang="en-US" sz="1800" dirty="0" smtClean="0"/>
              <a:t>Montgomery Ward / Sears, Roebuck &amp; Co. Catalogs</a:t>
            </a:r>
          </a:p>
          <a:p>
            <a:endParaRPr lang="en-US" sz="2400" b="1" dirty="0" smtClean="0"/>
          </a:p>
          <a:p>
            <a:r>
              <a:rPr lang="en-US" sz="2400" b="1" dirty="0" smtClean="0"/>
              <a:t>Advertising</a:t>
            </a:r>
            <a:r>
              <a:rPr lang="en-US" sz="2400" dirty="0" smtClean="0"/>
              <a:t> linked goods with the idea of freedom</a:t>
            </a:r>
          </a:p>
          <a:p>
            <a:pPr lvl="1"/>
            <a:r>
              <a:rPr lang="en-US" sz="2200" dirty="0" smtClean="0"/>
              <a:t>increase sales by linking goods with the idea of freedom. </a:t>
            </a:r>
          </a:p>
          <a:p>
            <a:pPr lvl="1"/>
            <a:r>
              <a:rPr lang="en-US" sz="2200" dirty="0" smtClean="0"/>
              <a:t>“Liberty” was used as a brand name or used images of liberty as a sales device. </a:t>
            </a:r>
          </a:p>
          <a:p>
            <a:pPr lvl="1"/>
            <a:r>
              <a:rPr lang="en-US" sz="2200" dirty="0" smtClean="0"/>
              <a:t>Statue of Liberty image used</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1905000" cy="1447800"/>
          </a:xfrm>
        </p:spPr>
        <p:txBody>
          <a:bodyPr>
            <a:normAutofit/>
          </a:bodyPr>
          <a:lstStyle/>
          <a:p>
            <a:r>
              <a:rPr lang="en-US" sz="2000" dirty="0" smtClean="0"/>
              <a:t>Philadelphia inquirer, </a:t>
            </a:r>
            <a:r>
              <a:rPr lang="en-US" sz="2000" dirty="0" err="1" smtClean="0"/>
              <a:t>oct</a:t>
            </a:r>
            <a:r>
              <a:rPr lang="en-US" sz="2000" dirty="0" smtClean="0"/>
              <a:t>. 31, 1912</a:t>
            </a:r>
            <a:endParaRPr lang="en-US" sz="2000" dirty="0"/>
          </a:p>
        </p:txBody>
      </p:sp>
      <p:pic>
        <p:nvPicPr>
          <p:cNvPr id="4" name="Content Placeholder 3" descr="Election of 1912.jpg"/>
          <p:cNvPicPr>
            <a:picLocks noGrp="1" noChangeAspect="1"/>
          </p:cNvPicPr>
          <p:nvPr>
            <p:ph idx="1"/>
          </p:nvPr>
        </p:nvPicPr>
        <p:blipFill>
          <a:blip r:embed="rId2" cstate="print"/>
          <a:stretch>
            <a:fillRect/>
          </a:stretch>
        </p:blipFill>
        <p:spPr>
          <a:xfrm>
            <a:off x="1712184" y="0"/>
            <a:ext cx="7431816" cy="6866998"/>
          </a:xfr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822960"/>
          </a:xfrm>
        </p:spPr>
        <p:txBody>
          <a:bodyPr>
            <a:normAutofit fontScale="90000"/>
          </a:bodyPr>
          <a:lstStyle/>
          <a:p>
            <a:r>
              <a:rPr lang="en-US" sz="1600" dirty="0" smtClean="0">
                <a:latin typeface="Times New Roman" charset="0"/>
              </a:rPr>
              <a:t>Eugene V. Debs, the Socialist Party candidate, speaking in Chicago during the 1912 presidential campaign.</a:t>
            </a:r>
            <a:r>
              <a:rPr lang="en-US" sz="4000" dirty="0" smtClean="0">
                <a:latin typeface="Times New Roman" charset="0"/>
              </a:rPr>
              <a:t/>
            </a:r>
            <a:br>
              <a:rPr lang="en-US" sz="4000" dirty="0" smtClean="0">
                <a:latin typeface="Times New Roman" charset="0"/>
              </a:rPr>
            </a:br>
            <a:endParaRPr lang="en-US" dirty="0"/>
          </a:p>
        </p:txBody>
      </p:sp>
      <p:pic>
        <p:nvPicPr>
          <p:cNvPr id="4" name="Picture 5" descr="ch18fig35"/>
          <p:cNvPicPr>
            <a:picLocks noGrp="1" noChangeAspect="1" noChangeArrowheads="1"/>
          </p:cNvPicPr>
          <p:nvPr>
            <p:ph idx="1"/>
          </p:nvPr>
        </p:nvPicPr>
        <p:blipFill>
          <a:blip r:embed="rId2" cstate="print"/>
          <a:srcRect/>
          <a:stretch>
            <a:fillRect/>
          </a:stretch>
        </p:blipFill>
        <p:spPr bwMode="auto">
          <a:xfrm>
            <a:off x="304800" y="712708"/>
            <a:ext cx="7505700" cy="6145292"/>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066800"/>
          </a:xfrm>
        </p:spPr>
        <p:txBody>
          <a:bodyPr/>
          <a:lstStyle/>
          <a:p>
            <a:r>
              <a:rPr lang="en-US" sz="4000" dirty="0" smtClean="0">
                <a:latin typeface="Book Antiqua" charset="0"/>
              </a:rPr>
              <a:t>Wilson’s First Term</a:t>
            </a:r>
          </a:p>
        </p:txBody>
      </p:sp>
      <p:sp>
        <p:nvSpPr>
          <p:cNvPr id="3" name="Content Placeholder 2"/>
          <p:cNvSpPr>
            <a:spLocks noGrp="1"/>
          </p:cNvSpPr>
          <p:nvPr>
            <p:ph idx="1"/>
          </p:nvPr>
        </p:nvSpPr>
        <p:spPr>
          <a:xfrm>
            <a:off x="0" y="1143000"/>
            <a:ext cx="8153400" cy="5715000"/>
          </a:xfrm>
        </p:spPr>
        <p:txBody>
          <a:bodyPr>
            <a:normAutofit/>
          </a:bodyPr>
          <a:lstStyle/>
          <a:p>
            <a:pPr>
              <a:lnSpc>
                <a:spcPct val="90000"/>
              </a:lnSpc>
            </a:pPr>
            <a:r>
              <a:rPr lang="en-US" sz="2000" dirty="0" smtClean="0"/>
              <a:t>The split in the Republican Party gave Wilson a resounding victory, although Roosevelt came in second, embarrassing Taft. </a:t>
            </a:r>
          </a:p>
          <a:p>
            <a:pPr>
              <a:lnSpc>
                <a:spcPct val="90000"/>
              </a:lnSpc>
              <a:buNone/>
            </a:pPr>
            <a:r>
              <a:rPr lang="en-US" sz="2000" dirty="0" smtClean="0"/>
              <a:t>Wilson: </a:t>
            </a:r>
          </a:p>
          <a:p>
            <a:pPr>
              <a:lnSpc>
                <a:spcPct val="90000"/>
              </a:lnSpc>
            </a:pPr>
            <a:r>
              <a:rPr lang="en-US" sz="2000" dirty="0" smtClean="0"/>
              <a:t>Wilson became a strong president. </a:t>
            </a:r>
          </a:p>
          <a:p>
            <a:pPr>
              <a:lnSpc>
                <a:spcPct val="90000"/>
              </a:lnSpc>
            </a:pPr>
            <a:r>
              <a:rPr lang="en-US" sz="2000" dirty="0" smtClean="0"/>
              <a:t>He regularly dealt with Congress regarding legislation</a:t>
            </a:r>
          </a:p>
          <a:p>
            <a:pPr>
              <a:lnSpc>
                <a:spcPct val="90000"/>
              </a:lnSpc>
            </a:pPr>
            <a:r>
              <a:rPr lang="en-US" sz="2000" dirty="0" smtClean="0"/>
              <a:t>First president  to hold regular press conferences</a:t>
            </a:r>
          </a:p>
          <a:p>
            <a:pPr>
              <a:lnSpc>
                <a:spcPct val="90000"/>
              </a:lnSpc>
            </a:pPr>
            <a:r>
              <a:rPr lang="en-US" sz="2000" dirty="0" smtClean="0"/>
              <a:t> First president to deliver messages personally to Congress. </a:t>
            </a:r>
          </a:p>
          <a:p>
            <a:pPr>
              <a:lnSpc>
                <a:spcPct val="90000"/>
              </a:lnSpc>
            </a:pPr>
            <a:r>
              <a:rPr lang="en-US" sz="2000" dirty="0" smtClean="0"/>
              <a:t>With Democrats controlling congress, Wilson pushed to implement his particular Progressive vision.</a:t>
            </a:r>
          </a:p>
          <a:p>
            <a:pPr lvl="1">
              <a:lnSpc>
                <a:spcPct val="90000"/>
              </a:lnSpc>
            </a:pPr>
            <a:r>
              <a:rPr lang="en-US" sz="2000" dirty="0" smtClean="0"/>
              <a:t> </a:t>
            </a:r>
            <a:r>
              <a:rPr lang="en-US" sz="2000" u="sng" dirty="0" smtClean="0"/>
              <a:t>Underwood Tariff, </a:t>
            </a:r>
            <a:r>
              <a:rPr lang="en-US" sz="2000" dirty="0" smtClean="0"/>
              <a:t>which reduced duties on imports but made up for them with a graduated income tax on the wealthy. </a:t>
            </a:r>
          </a:p>
          <a:p>
            <a:pPr lvl="1">
              <a:lnSpc>
                <a:spcPct val="90000"/>
              </a:lnSpc>
            </a:pPr>
            <a:r>
              <a:rPr lang="en-US" sz="2000" u="sng" dirty="0" smtClean="0"/>
              <a:t>Clayton Act </a:t>
            </a:r>
            <a:r>
              <a:rPr lang="en-US" sz="2000" dirty="0" smtClean="0"/>
              <a:t>of 1914 exempted unions from anti-trust laws and barred courts from issuing injunctions that limited workers’ right to strike. </a:t>
            </a:r>
          </a:p>
          <a:p>
            <a:pPr lvl="1">
              <a:lnSpc>
                <a:spcPct val="90000"/>
              </a:lnSpc>
            </a:pPr>
            <a:r>
              <a:rPr lang="en-US" sz="2000" dirty="0" smtClean="0"/>
              <a:t>Other laws outlawed child labor, limiting work in railroads to eight hours per day, and gave credit to farmers who stored their crops in government warehouses.</a:t>
            </a:r>
          </a:p>
          <a:p>
            <a:pPr>
              <a:lnSpc>
                <a:spcPct val="90000"/>
              </a:lnSpc>
            </a:pPr>
            <a:endParaRPr lang="en-US" sz="1400" dirty="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8001000" cy="1143000"/>
          </a:xfrm>
        </p:spPr>
        <p:txBody>
          <a:bodyPr>
            <a:normAutofit fontScale="90000"/>
          </a:bodyPr>
          <a:lstStyle/>
          <a:p>
            <a:r>
              <a:rPr lang="en-US" sz="3100" dirty="0" smtClean="0">
                <a:latin typeface="Book Antiqua" charset="0"/>
              </a:rPr>
              <a:t>The Expanding Role of Government</a:t>
            </a:r>
            <a:r>
              <a:rPr lang="en-US" sz="4000" dirty="0" smtClean="0">
                <a:latin typeface="Book Antiqua" charset="0"/>
              </a:rPr>
              <a:t/>
            </a:r>
            <a:br>
              <a:rPr lang="en-US" sz="4000" dirty="0" smtClean="0">
                <a:latin typeface="Book Antiqua" charset="0"/>
              </a:rPr>
            </a:br>
            <a:endParaRPr lang="en-US" dirty="0"/>
          </a:p>
        </p:txBody>
      </p:sp>
      <p:sp>
        <p:nvSpPr>
          <p:cNvPr id="3" name="Content Placeholder 2"/>
          <p:cNvSpPr>
            <a:spLocks noGrp="1"/>
          </p:cNvSpPr>
          <p:nvPr>
            <p:ph idx="1"/>
          </p:nvPr>
        </p:nvSpPr>
        <p:spPr>
          <a:xfrm>
            <a:off x="0" y="1143000"/>
            <a:ext cx="8153400" cy="5715000"/>
          </a:xfrm>
        </p:spPr>
        <p:txBody>
          <a:bodyPr>
            <a:normAutofit fontScale="92500"/>
          </a:bodyPr>
          <a:lstStyle/>
          <a:p>
            <a:pPr>
              <a:lnSpc>
                <a:spcPct val="90000"/>
              </a:lnSpc>
            </a:pPr>
            <a:r>
              <a:rPr lang="en-US" sz="2800" dirty="0" smtClean="0"/>
              <a:t>Some of Wilson’s policies seemed more in line with Roosevelt’s New Nationalism than his own New Freedom agenda of 1912, and he abandoned anti-trust for more government economic regulation. </a:t>
            </a:r>
          </a:p>
          <a:p>
            <a:pPr>
              <a:lnSpc>
                <a:spcPct val="90000"/>
              </a:lnSpc>
            </a:pPr>
            <a:r>
              <a:rPr lang="en-US" sz="2800" dirty="0" smtClean="0"/>
              <a:t>Wilson pushed Congress to create the </a:t>
            </a:r>
            <a:r>
              <a:rPr lang="en-US" sz="2800" u="sng" dirty="0" smtClean="0"/>
              <a:t>Federal Reserve System in 1913</a:t>
            </a:r>
            <a:r>
              <a:rPr lang="en-US" sz="2800" dirty="0" smtClean="0"/>
              <a:t>, which gave government-regulated banks the ability to issue currency, help failing banks, and influence interest rates.</a:t>
            </a:r>
          </a:p>
          <a:p>
            <a:pPr>
              <a:lnSpc>
                <a:spcPct val="90000"/>
              </a:lnSpc>
            </a:pPr>
            <a:r>
              <a:rPr lang="en-US" sz="2800" dirty="0" smtClean="0"/>
              <a:t> In 1914, Congress, at Wilson’s urging, also created the </a:t>
            </a:r>
            <a:r>
              <a:rPr lang="en-US" sz="2800" u="sng" dirty="0" smtClean="0"/>
              <a:t>Federal Trade Commission</a:t>
            </a:r>
            <a:r>
              <a:rPr lang="en-US" sz="2800" dirty="0" smtClean="0"/>
              <a:t>, tasked with investigating and prosecuting “unfair” business activity such as price-fixing and monopoly. </a:t>
            </a:r>
          </a:p>
          <a:p>
            <a:pPr>
              <a:lnSpc>
                <a:spcPct val="90000"/>
              </a:lnSpc>
            </a:pPr>
            <a:r>
              <a:rPr lang="en-US" sz="2800" dirty="0" smtClean="0"/>
              <a:t>By 1916, Progressive-Era efforts had vastly increased the powers of the national state.</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en-US" sz="1300" dirty="0" smtClean="0">
                <a:latin typeface="Times New Roman" charset="0"/>
              </a:rPr>
              <a:t>Map 18.3 The Presidential Election of 1912</a:t>
            </a:r>
            <a:r>
              <a:rPr lang="en-US" sz="4000" dirty="0" smtClean="0">
                <a:latin typeface="Times New Roman" charset="0"/>
              </a:rPr>
              <a:t/>
            </a:r>
            <a:br>
              <a:rPr lang="en-US" sz="4000" dirty="0" smtClean="0">
                <a:latin typeface="Times New Roman" charset="0"/>
              </a:rPr>
            </a:br>
            <a:endParaRPr lang="en-US" dirty="0"/>
          </a:p>
        </p:txBody>
      </p:sp>
      <p:pic>
        <p:nvPicPr>
          <p:cNvPr id="4" name="Picture 17" descr="ch18m03"/>
          <p:cNvPicPr>
            <a:picLocks noGrp="1" noChangeAspect="1" noChangeArrowheads="1"/>
          </p:cNvPicPr>
          <p:nvPr>
            <p:ph idx="1"/>
          </p:nvPr>
        </p:nvPicPr>
        <p:blipFill>
          <a:blip r:embed="rId2" cstate="print"/>
          <a:srcRect/>
          <a:stretch>
            <a:fillRect/>
          </a:stretch>
        </p:blipFill>
        <p:spPr bwMode="auto">
          <a:xfrm>
            <a:off x="457199" y="386544"/>
            <a:ext cx="7239001" cy="64714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91000" cy="5562600"/>
          </a:xfrm>
        </p:spPr>
        <p:txBody>
          <a:bodyPr>
            <a:normAutofit/>
          </a:bodyPr>
          <a:lstStyle/>
          <a:p>
            <a:r>
              <a:rPr lang="en-US" sz="1600" dirty="0" smtClean="0">
                <a:latin typeface="Times New Roman" charset="0"/>
              </a:rPr>
              <a:t>One of the numerous advertisements of the early 20</a:t>
            </a:r>
            <a:r>
              <a:rPr lang="en-US" sz="1600" baseline="30000" dirty="0" smtClean="0">
                <a:latin typeface="Times New Roman" charset="0"/>
              </a:rPr>
              <a:t>th</a:t>
            </a:r>
            <a:r>
              <a:rPr lang="en-US" sz="1600" dirty="0" smtClean="0">
                <a:latin typeface="Times New Roman" charset="0"/>
              </a:rPr>
              <a:t> century that invoked the Statue of Liberty to market consumer goods, in this case a brand of crackers.</a:t>
            </a:r>
            <a:r>
              <a:rPr lang="en-US" sz="4000" dirty="0" smtClean="0">
                <a:latin typeface="Times New Roman" charset="0"/>
              </a:rPr>
              <a:t/>
            </a:r>
            <a:br>
              <a:rPr lang="en-US" sz="4000" dirty="0" smtClean="0">
                <a:latin typeface="Times New Roman" charset="0"/>
              </a:rPr>
            </a:br>
            <a:endParaRPr lang="en-US" dirty="0"/>
          </a:p>
        </p:txBody>
      </p:sp>
      <p:pic>
        <p:nvPicPr>
          <p:cNvPr id="4" name="Picture 16" descr="ch18fig16"/>
          <p:cNvPicPr>
            <a:picLocks noGrp="1" noChangeAspect="1" noChangeArrowheads="1"/>
          </p:cNvPicPr>
          <p:nvPr>
            <p:ph idx="1"/>
          </p:nvPr>
        </p:nvPicPr>
        <p:blipFill>
          <a:blip r:embed="rId2" cstate="print"/>
          <a:srcRect/>
          <a:stretch>
            <a:fillRect/>
          </a:stretch>
        </p:blipFill>
        <p:spPr bwMode="auto">
          <a:xfrm>
            <a:off x="4174136" y="0"/>
            <a:ext cx="401383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1143000"/>
          </a:xfrm>
        </p:spPr>
        <p:txBody>
          <a:bodyPr>
            <a:normAutofit fontScale="90000"/>
          </a:bodyPr>
          <a:lstStyle/>
          <a:p>
            <a:r>
              <a:rPr lang="en-US" sz="4000" dirty="0" smtClean="0">
                <a:latin typeface="Book Antiqua" charset="0"/>
              </a:rPr>
              <a:t>the Promise of Abundance –Consumerism Grows</a:t>
            </a:r>
            <a:endParaRPr lang="en-US" dirty="0"/>
          </a:p>
        </p:txBody>
      </p:sp>
      <p:sp>
        <p:nvSpPr>
          <p:cNvPr id="3" name="Content Placeholder 2"/>
          <p:cNvSpPr>
            <a:spLocks noGrp="1"/>
          </p:cNvSpPr>
          <p:nvPr>
            <p:ph idx="1"/>
          </p:nvPr>
        </p:nvSpPr>
        <p:spPr>
          <a:xfrm>
            <a:off x="0" y="1609416"/>
            <a:ext cx="8077200" cy="5248584"/>
          </a:xfrm>
        </p:spPr>
        <p:txBody>
          <a:bodyPr>
            <a:normAutofit fontScale="77500" lnSpcReduction="20000"/>
          </a:bodyPr>
          <a:lstStyle/>
          <a:p>
            <a:pPr>
              <a:lnSpc>
                <a:spcPct val="90000"/>
              </a:lnSpc>
            </a:pPr>
            <a:r>
              <a:rPr lang="en-US" sz="3600" dirty="0" smtClean="0"/>
              <a:t>Production shifted from capital goods (steel, railroad equipment) to consumer products</a:t>
            </a:r>
          </a:p>
          <a:p>
            <a:pPr>
              <a:lnSpc>
                <a:spcPct val="90000"/>
              </a:lnSpc>
            </a:pPr>
            <a:r>
              <a:rPr lang="en-US" sz="3600" dirty="0" smtClean="0"/>
              <a:t>Edward Filene, a department store magnate, called consumerism a “school of freedom,” as consumers made individual choices on basic questions of living. </a:t>
            </a:r>
          </a:p>
          <a:p>
            <a:pPr>
              <a:lnSpc>
                <a:spcPct val="90000"/>
              </a:lnSpc>
            </a:pPr>
            <a:r>
              <a:rPr lang="en-US" sz="3600" dirty="0" smtClean="0"/>
              <a:t>Abundance came to define the “American way of life,” in which personal fulfillment was attained through acquiring material goods. </a:t>
            </a:r>
          </a:p>
          <a:p>
            <a:pPr>
              <a:lnSpc>
                <a:spcPct val="90000"/>
              </a:lnSpc>
            </a:pPr>
            <a:r>
              <a:rPr lang="en-US" sz="3600" u="sng" dirty="0" smtClean="0"/>
              <a:t>Consumerism </a:t>
            </a:r>
            <a:r>
              <a:rPr lang="en-US" sz="3600" dirty="0" smtClean="0"/>
              <a:t>- Desire for consumer goods led many workers to join unions and demand higher wages, and the claim that monopolistic corporations artificially raised prices at the expense of consumers became a weapon against the trusts.</a:t>
            </a:r>
          </a:p>
          <a:p>
            <a:pPr>
              <a:lnSpc>
                <a:spcPct val="90000"/>
              </a:lnSpc>
            </a:pPr>
            <a:endParaRPr lang="en-US" sz="24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463040"/>
          </a:xfrm>
        </p:spPr>
        <p:txBody>
          <a:bodyPr>
            <a:normAutofit fontScale="90000"/>
          </a:bodyPr>
          <a:lstStyle/>
          <a:p>
            <a:r>
              <a:rPr lang="en-US" sz="3600" dirty="0" smtClean="0">
                <a:latin typeface="Book Antiqua" charset="0"/>
              </a:rPr>
              <a:t>An American Standard of Living</a:t>
            </a:r>
            <a:br>
              <a:rPr lang="en-US" sz="3600" dirty="0" smtClean="0">
                <a:latin typeface="Book Antiqua" charset="0"/>
              </a:rPr>
            </a:br>
            <a:endParaRPr lang="en-US" dirty="0"/>
          </a:p>
        </p:txBody>
      </p:sp>
      <p:sp>
        <p:nvSpPr>
          <p:cNvPr id="3" name="Content Placeholder 2"/>
          <p:cNvSpPr>
            <a:spLocks noGrp="1"/>
          </p:cNvSpPr>
          <p:nvPr>
            <p:ph idx="1"/>
          </p:nvPr>
        </p:nvSpPr>
        <p:spPr>
          <a:xfrm>
            <a:off x="0" y="1066800"/>
            <a:ext cx="8153400" cy="5791200"/>
          </a:xfrm>
        </p:spPr>
        <p:txBody>
          <a:bodyPr>
            <a:normAutofit fontScale="92500" lnSpcReduction="10000"/>
          </a:bodyPr>
          <a:lstStyle/>
          <a:p>
            <a:pPr>
              <a:lnSpc>
                <a:spcPct val="90000"/>
              </a:lnSpc>
            </a:pPr>
            <a:r>
              <a:rPr lang="en-US" dirty="0" smtClean="0"/>
              <a:t>Standard of Living included material goods, competitive pay, opportunity</a:t>
            </a:r>
          </a:p>
          <a:p>
            <a:pPr>
              <a:lnSpc>
                <a:spcPct val="90000"/>
              </a:lnSpc>
            </a:pPr>
            <a:r>
              <a:rPr lang="en-US" dirty="0" smtClean="0">
                <a:sym typeface="Wingdings" pitchFamily="2" charset="2"/>
              </a:rPr>
              <a:t>It became a “right” for being an American citizen</a:t>
            </a:r>
            <a:endParaRPr lang="en-US" dirty="0" smtClean="0"/>
          </a:p>
          <a:p>
            <a:pPr>
              <a:lnSpc>
                <a:spcPct val="90000"/>
              </a:lnSpc>
            </a:pPr>
            <a:r>
              <a:rPr lang="en-US" dirty="0" smtClean="0"/>
              <a:t>Consumer economy birthed ideas that offered a new language for criticizing inequalities of wealth &amp; power. </a:t>
            </a:r>
          </a:p>
          <a:p>
            <a:pPr>
              <a:lnSpc>
                <a:spcPct val="90000"/>
              </a:lnSpc>
            </a:pPr>
            <a:r>
              <a:rPr lang="en-US" b="1" i="1" dirty="0" smtClean="0"/>
              <a:t>A Living Wage</a:t>
            </a:r>
            <a:r>
              <a:rPr lang="en-US" b="1" dirty="0" smtClean="0"/>
              <a:t> </a:t>
            </a:r>
            <a:r>
              <a:rPr lang="en-US" dirty="0" smtClean="0"/>
              <a:t>(1906), Father John A. Ryan suggested that a decent standard of living was a “natural and absolute” right of citizenship. Ryan attempted to translate into American terms Pope Leo XIII’s declaration of 1894, </a:t>
            </a:r>
            <a:r>
              <a:rPr lang="en-US" i="1" dirty="0" err="1" smtClean="0"/>
              <a:t>Rerum</a:t>
            </a:r>
            <a:r>
              <a:rPr lang="en-US" i="1" dirty="0" smtClean="0"/>
              <a:t> </a:t>
            </a:r>
            <a:r>
              <a:rPr lang="en-US" i="1" dirty="0" err="1" smtClean="0"/>
              <a:t>Novarum</a:t>
            </a:r>
            <a:r>
              <a:rPr lang="en-US" dirty="0" smtClean="0"/>
              <a:t>, which endorsed social justice over competitive and individualistic competition. </a:t>
            </a:r>
          </a:p>
          <a:p>
            <a:pPr>
              <a:lnSpc>
                <a:spcPct val="90000"/>
              </a:lnSpc>
            </a:pPr>
            <a:r>
              <a:rPr lang="en-US" dirty="0" smtClean="0"/>
              <a:t>Demands for a living wage and a decent standard of living were part of the promise of the Progressive Era, in which some predicted that want and scarcity were disappearing, with capitalism providing abundance and leisure for all.</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Women</a:t>
            </a:r>
            <a:br>
              <a:rPr lang="en-US" sz="4000" dirty="0" smtClean="0"/>
            </a:br>
            <a:endParaRPr lang="en-US" dirty="0"/>
          </a:p>
        </p:txBody>
      </p:sp>
      <p:sp>
        <p:nvSpPr>
          <p:cNvPr id="3" name="Content Placeholder 2"/>
          <p:cNvSpPr>
            <a:spLocks noGrp="1"/>
          </p:cNvSpPr>
          <p:nvPr>
            <p:ph idx="1"/>
          </p:nvPr>
        </p:nvSpPr>
        <p:spPr>
          <a:xfrm>
            <a:off x="0" y="914400"/>
            <a:ext cx="8077200" cy="5943600"/>
          </a:xfrm>
        </p:spPr>
        <p:txBody>
          <a:bodyPr>
            <a:normAutofit fontScale="70000" lnSpcReduction="20000"/>
          </a:bodyPr>
          <a:lstStyle/>
          <a:p>
            <a:r>
              <a:rPr lang="en-US" sz="3100" u="sng" dirty="0" smtClean="0">
                <a:latin typeface="+mj-lt"/>
              </a:rPr>
              <a:t>Traditional gender roles changed</a:t>
            </a:r>
            <a:r>
              <a:rPr lang="en-US" sz="3100" dirty="0" smtClean="0">
                <a:latin typeface="+mj-lt"/>
              </a:rPr>
              <a:t> dramatically, as women were newly visible in public places such as workplaces, stores, and sites of entertainment. </a:t>
            </a:r>
          </a:p>
          <a:p>
            <a:r>
              <a:rPr lang="en-US" sz="3100" dirty="0" smtClean="0">
                <a:latin typeface="+mj-lt"/>
              </a:rPr>
              <a:t>More women worked at wages, and although black and immigrant women were still confined to low-paid, low-skilled jobs, native-born white women found expanding opportunities in white-collar work (telephone operator) </a:t>
            </a:r>
          </a:p>
          <a:p>
            <a:r>
              <a:rPr lang="en-US" sz="3100" dirty="0" smtClean="0">
                <a:latin typeface="+mj-lt"/>
              </a:rPr>
              <a:t>Women workers were no longer only young, unmarried white women and adult black women. </a:t>
            </a:r>
          </a:p>
          <a:p>
            <a:r>
              <a:rPr lang="en-US" sz="3100" dirty="0" smtClean="0">
                <a:latin typeface="+mj-lt"/>
              </a:rPr>
              <a:t>Working women became symbols of female emancipation</a:t>
            </a:r>
            <a:br>
              <a:rPr lang="en-US" sz="3100" dirty="0" smtClean="0">
                <a:latin typeface="+mj-lt"/>
              </a:rPr>
            </a:br>
            <a:r>
              <a:rPr lang="en-US" sz="3100" dirty="0" smtClean="0">
                <a:latin typeface="+mj-lt"/>
              </a:rPr>
              <a:t>(economic independence from men and moving beyond their traditional roles as wives and mothers)</a:t>
            </a:r>
          </a:p>
          <a:p>
            <a:r>
              <a:rPr lang="en-US" sz="3100" dirty="0" smtClean="0">
                <a:latin typeface="+mj-lt"/>
              </a:rPr>
              <a:t>Their desire to participate in the new mass consumer society caused many women, both native and immigrant, to earn money independently of their families, sometimes causing great friction, especially in immigrant families.</a:t>
            </a:r>
          </a:p>
          <a:p>
            <a:r>
              <a:rPr lang="en-US" sz="3100" dirty="0" smtClean="0">
                <a:latin typeface="+mj-lt"/>
              </a:rPr>
              <a:t>Young working women desired clothes, make-up and entertainment , while parents were worried about their youth embracing “American” freedom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Table 18"/>
          <p:cNvPicPr>
            <a:picLocks noGrp="1" noChangeAspect="1" noChangeArrowheads="1"/>
          </p:cNvPicPr>
          <p:nvPr>
            <p:ph idx="1"/>
          </p:nvPr>
        </p:nvPicPr>
        <p:blipFill>
          <a:blip r:embed="rId2" cstate="print"/>
          <a:srcRect/>
          <a:stretch>
            <a:fillRect/>
          </a:stretch>
        </p:blipFill>
        <p:spPr bwMode="auto">
          <a:xfrm>
            <a:off x="0" y="-7055"/>
            <a:ext cx="8153400" cy="6865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219200"/>
          </a:xfrm>
        </p:spPr>
        <p:txBody>
          <a:bodyPr>
            <a:normAutofit fontScale="90000"/>
          </a:bodyPr>
          <a:lstStyle/>
          <a:p>
            <a:r>
              <a:rPr lang="en-US" sz="1600" dirty="0" smtClean="0">
                <a:latin typeface="Times New Roman" charset="0"/>
              </a:rPr>
              <a:t>The Return from Toil, a drawing by John Sloan for the radical magazine, The Masses, pictures working women not as downtrodden but as independent-minded, stylish, and self-confident.</a:t>
            </a:r>
            <a:r>
              <a:rPr lang="en-US" sz="4000" dirty="0" smtClean="0">
                <a:latin typeface="Times New Roman" charset="0"/>
              </a:rPr>
              <a:t/>
            </a:r>
            <a:br>
              <a:rPr lang="en-US" sz="4000" dirty="0" smtClean="0">
                <a:latin typeface="Times New Roman" charset="0"/>
              </a:rPr>
            </a:br>
            <a:endParaRPr lang="en-US" dirty="0"/>
          </a:p>
        </p:txBody>
      </p:sp>
      <p:pic>
        <p:nvPicPr>
          <p:cNvPr id="4" name="Picture 5" descr="ch18fig13"/>
          <p:cNvPicPr>
            <a:picLocks noGrp="1" noChangeAspect="1" noChangeArrowheads="1"/>
          </p:cNvPicPr>
          <p:nvPr>
            <p:ph idx="1"/>
          </p:nvPr>
        </p:nvPicPr>
        <p:blipFill>
          <a:blip r:embed="rId2" cstate="print"/>
          <a:srcRect/>
          <a:stretch>
            <a:fillRect/>
          </a:stretch>
        </p:blipFill>
        <p:spPr bwMode="auto">
          <a:xfrm>
            <a:off x="1752600" y="716235"/>
            <a:ext cx="4648200" cy="6141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Entertainment</a:t>
            </a:r>
            <a:endParaRPr lang="en-US" dirty="0"/>
          </a:p>
        </p:txBody>
      </p:sp>
      <p:sp>
        <p:nvSpPr>
          <p:cNvPr id="3" name="Content Placeholder 2"/>
          <p:cNvSpPr>
            <a:spLocks noGrp="1"/>
          </p:cNvSpPr>
          <p:nvPr>
            <p:ph idx="1"/>
          </p:nvPr>
        </p:nvSpPr>
        <p:spPr>
          <a:xfrm>
            <a:off x="0" y="1219200"/>
            <a:ext cx="8153400" cy="5638800"/>
          </a:xfrm>
        </p:spPr>
        <p:txBody>
          <a:bodyPr>
            <a:normAutofit lnSpcReduction="10000"/>
          </a:bodyPr>
          <a:lstStyle/>
          <a:p>
            <a:r>
              <a:rPr lang="en-US" sz="3200" b="1" dirty="0" smtClean="0"/>
              <a:t>Leisure activities </a:t>
            </a:r>
            <a:r>
              <a:rPr lang="en-US" sz="3200" dirty="0" smtClean="0"/>
              <a:t>were part of mass consumption, with mass entertainment in amusement parks, dance halls, and theaters attracting large crowds. </a:t>
            </a:r>
          </a:p>
          <a:p>
            <a:r>
              <a:rPr lang="en-US" sz="3200" b="1" dirty="0" smtClean="0"/>
              <a:t>“Nickelodeons”  </a:t>
            </a:r>
            <a:r>
              <a:rPr lang="en-US" sz="3200" dirty="0" smtClean="0"/>
              <a:t>-  motion-picture theaters with a 5 cent admission charge</a:t>
            </a:r>
          </a:p>
          <a:p>
            <a:r>
              <a:rPr lang="en-US" sz="3200" b="1" dirty="0" smtClean="0">
                <a:hlinkClick r:id="rId2"/>
              </a:rPr>
              <a:t>Vaudeville</a:t>
            </a:r>
            <a:r>
              <a:rPr lang="en-US" sz="3200" dirty="0" smtClean="0"/>
              <a:t>– live theatrical entertainment consisting of numerous short acts (song, dance, comedy, acrobats, magicians, trained animals)</a:t>
            </a:r>
            <a:br>
              <a:rPr lang="en-US" sz="3200" dirty="0" smtClean="0"/>
            </a:br>
            <a:r>
              <a:rPr lang="en-US" sz="2000" dirty="0" smtClean="0">
                <a:solidFill>
                  <a:srgbClr val="7030A0"/>
                </a:solidFill>
              </a:rPr>
              <a:t>VIDEO: </a:t>
            </a:r>
            <a:r>
              <a:rPr lang="en-US" sz="2200" b="1" dirty="0" smtClean="0">
                <a:solidFill>
                  <a:srgbClr val="7030A0"/>
                </a:solidFill>
              </a:rPr>
              <a:t>Historic Footage – Vaudeville Acts 1898 – 1910 (9:54) </a:t>
            </a:r>
            <a:r>
              <a:rPr lang="en-US" sz="1200" dirty="0" smtClean="0">
                <a:hlinkClick r:id="rId3"/>
              </a:rPr>
              <a:t>https://www.youtube.com/watch?v=vZo4imTt4Og</a:t>
            </a:r>
            <a:endParaRPr lang="en-US" sz="1200" dirty="0" smtClean="0"/>
          </a:p>
          <a:p>
            <a:endParaRPr lang="en-US" sz="32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8" descr="Image result for vaudeville"/>
          <p:cNvPicPr>
            <a:picLocks noChangeAspect="1" noChangeArrowheads="1"/>
          </p:cNvPicPr>
          <p:nvPr/>
        </p:nvPicPr>
        <p:blipFill>
          <a:blip r:embed="rId2" cstate="print"/>
          <a:srcRect/>
          <a:stretch>
            <a:fillRect/>
          </a:stretch>
        </p:blipFill>
        <p:spPr bwMode="auto">
          <a:xfrm>
            <a:off x="4432500" y="0"/>
            <a:ext cx="4711499" cy="6858000"/>
          </a:xfrm>
          <a:prstGeom prst="rect">
            <a:avLst/>
          </a:prstGeom>
          <a:noFill/>
        </p:spPr>
      </p:pic>
      <p:pic>
        <p:nvPicPr>
          <p:cNvPr id="51202" name="Picture 2" descr="Image result for vaudeville"/>
          <p:cNvPicPr>
            <a:picLocks noChangeAspect="1" noChangeArrowheads="1"/>
          </p:cNvPicPr>
          <p:nvPr/>
        </p:nvPicPr>
        <p:blipFill>
          <a:blip r:embed="rId3" cstate="print"/>
          <a:srcRect/>
          <a:stretch>
            <a:fillRect/>
          </a:stretch>
        </p:blipFill>
        <p:spPr bwMode="auto">
          <a:xfrm>
            <a:off x="-76200" y="0"/>
            <a:ext cx="458239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Urbanization – </a:t>
            </a:r>
            <a:br>
              <a:rPr lang="en-US" dirty="0" smtClean="0"/>
            </a:br>
            <a:r>
              <a:rPr lang="en-US" dirty="0" smtClean="0"/>
              <a:t>cities: Economic Inequality</a:t>
            </a:r>
            <a:endParaRPr lang="en-US" dirty="0"/>
          </a:p>
        </p:txBody>
      </p:sp>
      <p:sp>
        <p:nvSpPr>
          <p:cNvPr id="3" name="Content Placeholder 2"/>
          <p:cNvSpPr>
            <a:spLocks noGrp="1"/>
          </p:cNvSpPr>
          <p:nvPr>
            <p:ph idx="1"/>
          </p:nvPr>
        </p:nvSpPr>
        <p:spPr>
          <a:xfrm>
            <a:off x="0" y="1609416"/>
            <a:ext cx="8077200" cy="5248584"/>
          </a:xfrm>
        </p:spPr>
        <p:txBody>
          <a:bodyPr>
            <a:normAutofit fontScale="85000" lnSpcReduction="10000"/>
          </a:bodyPr>
          <a:lstStyle/>
          <a:p>
            <a:r>
              <a:rPr lang="en-US" sz="2800" u="sng" dirty="0" smtClean="0"/>
              <a:t>Economic Growth</a:t>
            </a:r>
            <a:r>
              <a:rPr lang="en-US" sz="2800" dirty="0" smtClean="0"/>
              <a:t>:  </a:t>
            </a:r>
          </a:p>
          <a:p>
            <a:pPr lvl="1"/>
            <a:r>
              <a:rPr lang="en-US" sz="2500" dirty="0" smtClean="0"/>
              <a:t>Industrial Production increased</a:t>
            </a:r>
          </a:p>
          <a:p>
            <a:pPr lvl="1"/>
            <a:r>
              <a:rPr lang="en-US" sz="2500" dirty="0" smtClean="0"/>
              <a:t>Population Increase</a:t>
            </a:r>
          </a:p>
          <a:p>
            <a:pPr lvl="1"/>
            <a:r>
              <a:rPr lang="en-US" sz="2500" dirty="0" smtClean="0"/>
              <a:t>Consumer Markets Expand </a:t>
            </a:r>
            <a:endParaRPr lang="en-US" sz="2500" dirty="0"/>
          </a:p>
          <a:p>
            <a:r>
              <a:rPr lang="en-US" sz="2800" u="sng" dirty="0"/>
              <a:t>Farms and </a:t>
            </a:r>
            <a:r>
              <a:rPr lang="en-US" sz="2800" u="sng" dirty="0" smtClean="0"/>
              <a:t>Cities:</a:t>
            </a:r>
            <a:r>
              <a:rPr lang="en-US" sz="2800" dirty="0" smtClean="0"/>
              <a:t>  </a:t>
            </a:r>
            <a:r>
              <a:rPr lang="en-US" sz="2800" dirty="0"/>
              <a:t>grew </a:t>
            </a:r>
            <a:r>
              <a:rPr lang="en-US" sz="2800" dirty="0" smtClean="0"/>
              <a:t>together</a:t>
            </a:r>
          </a:p>
          <a:p>
            <a:pPr lvl="1"/>
            <a:r>
              <a:rPr lang="en-US" sz="2500" dirty="0"/>
              <a:t>A</a:t>
            </a:r>
            <a:r>
              <a:rPr lang="en-US" sz="2500" dirty="0" smtClean="0"/>
              <a:t>griculture </a:t>
            </a:r>
            <a:r>
              <a:rPr lang="en-US" sz="2500" dirty="0"/>
              <a:t>entered its “golden </a:t>
            </a:r>
            <a:r>
              <a:rPr lang="en-US" sz="2500" dirty="0" smtClean="0"/>
              <a:t>age” </a:t>
            </a:r>
          </a:p>
          <a:p>
            <a:pPr lvl="1"/>
            <a:r>
              <a:rPr lang="en-US" sz="2500" dirty="0" smtClean="0"/>
              <a:t>Commercial Farming – meet growing demand of cities</a:t>
            </a:r>
          </a:p>
          <a:p>
            <a:r>
              <a:rPr lang="en-US" sz="2800" u="sng" dirty="0"/>
              <a:t>Gap between Rich &amp; </a:t>
            </a:r>
            <a:r>
              <a:rPr lang="en-US" sz="2800" u="sng" dirty="0" smtClean="0"/>
              <a:t>Poor:</a:t>
            </a:r>
          </a:p>
          <a:p>
            <a:pPr lvl="1"/>
            <a:r>
              <a:rPr lang="en-US" sz="2500" u="sng" dirty="0" smtClean="0"/>
              <a:t>I</a:t>
            </a:r>
            <a:r>
              <a:rPr lang="en-US" sz="2500" dirty="0" smtClean="0"/>
              <a:t>mmigrants live </a:t>
            </a:r>
            <a:r>
              <a:rPr lang="en-US" sz="2500" dirty="0"/>
              <a:t>in slums </a:t>
            </a:r>
            <a:endParaRPr lang="en-US" sz="2500" dirty="0" smtClean="0"/>
          </a:p>
          <a:p>
            <a:pPr lvl="1"/>
            <a:r>
              <a:rPr lang="en-US" sz="2500" dirty="0" smtClean="0"/>
              <a:t>Wealthy live </a:t>
            </a:r>
            <a:r>
              <a:rPr lang="en-US" sz="2500" dirty="0"/>
              <a:t>in isolated neighborhoods &amp;</a:t>
            </a:r>
            <a:r>
              <a:rPr lang="en-US" sz="2500" dirty="0" smtClean="0"/>
              <a:t> mansions           </a:t>
            </a:r>
          </a:p>
          <a:p>
            <a:pPr lvl="1"/>
            <a:r>
              <a:rPr lang="en-US" sz="2800" u="sng" dirty="0" smtClean="0"/>
              <a:t>J</a:t>
            </a:r>
            <a:r>
              <a:rPr lang="en-US" sz="2800" u="sng" dirty="0"/>
              <a:t>. P. Morgan’s financial firm </a:t>
            </a:r>
            <a:r>
              <a:rPr lang="en-US" sz="2800" dirty="0"/>
              <a:t>directly or indirectly controlled 40 percent of all financial and industrial capital in the nation, while more than a third of mining and factory workers lived in poverty.</a:t>
            </a:r>
            <a:endParaRPr lang="en-US" dirty="0"/>
          </a:p>
        </p:txBody>
      </p:sp>
    </p:spTree>
    <p:extLst>
      <p:ext uri="{BB962C8B-B14F-4D97-AF65-F5344CB8AC3E}">
        <p14:creationId xmlns:p14="http://schemas.microsoft.com/office/powerpoint/2010/main" xmlns="" val="179188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a:bodyPr>
          <a:lstStyle/>
          <a:p>
            <a:r>
              <a:rPr lang="en-US" sz="1600" dirty="0" smtClean="0"/>
              <a:t>Grand theater in buffalo </a:t>
            </a:r>
            <a:r>
              <a:rPr lang="en-US" sz="1600" dirty="0" err="1" smtClean="0"/>
              <a:t>ny</a:t>
            </a:r>
            <a:r>
              <a:rPr lang="en-US" sz="1600" dirty="0" smtClean="0"/>
              <a:t>, around 1900		           nickelodeons</a:t>
            </a:r>
            <a:endParaRPr lang="en-US" sz="1600" dirty="0"/>
          </a:p>
        </p:txBody>
      </p:sp>
      <p:sp>
        <p:nvSpPr>
          <p:cNvPr id="3" name="Content Placeholder 2"/>
          <p:cNvSpPr>
            <a:spLocks noGrp="1"/>
          </p:cNvSpPr>
          <p:nvPr>
            <p:ph idx="1"/>
          </p:nvPr>
        </p:nvSpPr>
        <p:spPr/>
        <p:txBody>
          <a:bodyPr/>
          <a:lstStyle/>
          <a:p>
            <a:endParaRPr lang="en-US" dirty="0"/>
          </a:p>
        </p:txBody>
      </p:sp>
      <p:pic>
        <p:nvPicPr>
          <p:cNvPr id="1026" name="Picture 2" descr="http://xroads.virginia.edu/~ma02/easton/vaudeville/theatre.jpg"/>
          <p:cNvPicPr>
            <a:picLocks noChangeAspect="1" noChangeArrowheads="1"/>
          </p:cNvPicPr>
          <p:nvPr/>
        </p:nvPicPr>
        <p:blipFill>
          <a:blip r:embed="rId2" cstate="print"/>
          <a:srcRect/>
          <a:stretch>
            <a:fillRect/>
          </a:stretch>
        </p:blipFill>
        <p:spPr bwMode="auto">
          <a:xfrm>
            <a:off x="0" y="381000"/>
            <a:ext cx="5334000" cy="3524250"/>
          </a:xfrm>
          <a:prstGeom prst="rect">
            <a:avLst/>
          </a:prstGeom>
          <a:noFill/>
        </p:spPr>
      </p:pic>
      <p:pic>
        <p:nvPicPr>
          <p:cNvPr id="1028" name="Picture 4" descr="Image result for nickelodeons"/>
          <p:cNvPicPr>
            <a:picLocks noChangeAspect="1" noChangeArrowheads="1"/>
          </p:cNvPicPr>
          <p:nvPr/>
        </p:nvPicPr>
        <p:blipFill>
          <a:blip r:embed="rId3" cstate="print"/>
          <a:srcRect/>
          <a:stretch>
            <a:fillRect/>
          </a:stretch>
        </p:blipFill>
        <p:spPr bwMode="auto">
          <a:xfrm>
            <a:off x="5771031" y="3581400"/>
            <a:ext cx="3372969" cy="3276600"/>
          </a:xfrm>
          <a:prstGeom prst="rect">
            <a:avLst/>
          </a:prstGeom>
          <a:noFill/>
        </p:spPr>
      </p:pic>
      <p:pic>
        <p:nvPicPr>
          <p:cNvPr id="1030" name="Picture 6" descr="Image result for nickelodeons"/>
          <p:cNvPicPr>
            <a:picLocks noChangeAspect="1" noChangeArrowheads="1"/>
          </p:cNvPicPr>
          <p:nvPr/>
        </p:nvPicPr>
        <p:blipFill>
          <a:blip r:embed="rId4" cstate="print"/>
          <a:srcRect/>
          <a:stretch>
            <a:fillRect/>
          </a:stretch>
        </p:blipFill>
        <p:spPr bwMode="auto">
          <a:xfrm>
            <a:off x="5334000" y="381001"/>
            <a:ext cx="3810000" cy="3398520"/>
          </a:xfrm>
          <a:prstGeom prst="rect">
            <a:avLst/>
          </a:prstGeom>
          <a:noFill/>
        </p:spPr>
      </p:pic>
      <p:pic>
        <p:nvPicPr>
          <p:cNvPr id="1034" name="Picture 10" descr="Image result for vaudeville"/>
          <p:cNvPicPr>
            <a:picLocks noChangeAspect="1" noChangeArrowheads="1"/>
          </p:cNvPicPr>
          <p:nvPr/>
        </p:nvPicPr>
        <p:blipFill>
          <a:blip r:embed="rId5" cstate="print"/>
          <a:srcRect/>
          <a:stretch>
            <a:fillRect/>
          </a:stretch>
        </p:blipFill>
        <p:spPr bwMode="auto">
          <a:xfrm>
            <a:off x="0" y="3949699"/>
            <a:ext cx="5715000" cy="29083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90600"/>
          </a:xfrm>
        </p:spPr>
        <p:txBody>
          <a:bodyPr>
            <a:normAutofit/>
          </a:bodyPr>
          <a:lstStyle/>
          <a:p>
            <a:r>
              <a:rPr lang="en-US" sz="1600" dirty="0" smtClean="0">
                <a:latin typeface="Times New Roman" charset="0"/>
              </a:rPr>
              <a:t>Movie, 5 Cents. - Nickelodeons</a:t>
            </a:r>
            <a:r>
              <a:rPr lang="en-US" sz="4000" dirty="0" smtClean="0">
                <a:latin typeface="Times New Roman" charset="0"/>
              </a:rPr>
              <a:t/>
            </a:r>
            <a:br>
              <a:rPr lang="en-US" sz="4000" dirty="0" smtClean="0">
                <a:latin typeface="Times New Roman" charset="0"/>
              </a:rPr>
            </a:br>
            <a:endParaRPr lang="en-US" dirty="0"/>
          </a:p>
        </p:txBody>
      </p:sp>
      <p:pic>
        <p:nvPicPr>
          <p:cNvPr id="4" name="Picture 15" descr="ch18fig11"/>
          <p:cNvPicPr>
            <a:picLocks noGrp="1" noChangeAspect="1" noChangeArrowheads="1"/>
          </p:cNvPicPr>
          <p:nvPr>
            <p:ph idx="1"/>
          </p:nvPr>
        </p:nvPicPr>
        <p:blipFill>
          <a:blip r:embed="rId2" cstate="print"/>
          <a:srcRect/>
          <a:stretch>
            <a:fillRect/>
          </a:stretch>
        </p:blipFill>
        <p:spPr bwMode="auto">
          <a:xfrm>
            <a:off x="0" y="685800"/>
            <a:ext cx="8153400" cy="6172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sz="4000" dirty="0" smtClean="0">
                <a:latin typeface="Book Antiqua" charset="0"/>
              </a:rPr>
              <a:t>The Rise of </a:t>
            </a:r>
            <a:r>
              <a:rPr lang="en-US" sz="4000" dirty="0" err="1" smtClean="0">
                <a:latin typeface="Book Antiqua" charset="0"/>
              </a:rPr>
              <a:t>Fordism</a:t>
            </a:r>
            <a:r>
              <a:rPr lang="en-US" sz="4000" dirty="0" smtClean="0">
                <a:latin typeface="Book Antiqua" charset="0"/>
              </a:rPr>
              <a:t/>
            </a:r>
            <a:br>
              <a:rPr lang="en-US" sz="4000" dirty="0" smtClean="0">
                <a:latin typeface="Book Antiqua" charset="0"/>
              </a:rPr>
            </a:br>
            <a:r>
              <a:rPr lang="en-US" sz="4000" u="sng" dirty="0" smtClean="0"/>
              <a:t>Henry Ford </a:t>
            </a:r>
            <a:r>
              <a:rPr lang="en-US" sz="4000" dirty="0" smtClean="0"/>
              <a:t>– </a:t>
            </a:r>
            <a:r>
              <a:rPr lang="en-US" sz="4000" u="sng" dirty="0" smtClean="0"/>
              <a:t>Assembly Line</a:t>
            </a:r>
            <a:r>
              <a:rPr lang="en-US" sz="4000" dirty="0" smtClean="0">
                <a:latin typeface="Book Antiqua" charset="0"/>
              </a:rPr>
              <a:t/>
            </a:r>
            <a:br>
              <a:rPr lang="en-US" sz="4000" dirty="0" smtClean="0">
                <a:latin typeface="Book Antiqua" charset="0"/>
              </a:rPr>
            </a:br>
            <a:endParaRPr lang="en-US" dirty="0"/>
          </a:p>
        </p:txBody>
      </p:sp>
      <p:sp>
        <p:nvSpPr>
          <p:cNvPr id="3" name="Content Placeholder 2"/>
          <p:cNvSpPr>
            <a:spLocks noGrp="1"/>
          </p:cNvSpPr>
          <p:nvPr>
            <p:ph idx="1"/>
          </p:nvPr>
        </p:nvSpPr>
        <p:spPr>
          <a:xfrm>
            <a:off x="0" y="1447800"/>
            <a:ext cx="8077200" cy="5410200"/>
          </a:xfrm>
        </p:spPr>
        <p:txBody>
          <a:bodyPr>
            <a:normAutofit fontScale="70000" lnSpcReduction="20000"/>
          </a:bodyPr>
          <a:lstStyle/>
          <a:p>
            <a:r>
              <a:rPr lang="en-US" sz="2800" b="1" u="sng" dirty="0" err="1" smtClean="0"/>
              <a:t>Fordism</a:t>
            </a:r>
            <a:r>
              <a:rPr lang="en-US" sz="2800" b="1" u="sng" dirty="0" smtClean="0"/>
              <a:t> </a:t>
            </a:r>
            <a:r>
              <a:rPr lang="en-US" sz="2800" dirty="0" smtClean="0"/>
              <a:t>– an economic system based on mass production and mass consumption</a:t>
            </a:r>
          </a:p>
          <a:p>
            <a:r>
              <a:rPr lang="en-US" sz="2500" dirty="0" smtClean="0"/>
              <a:t>Ford did not invent the automobile, he created production and marketing techniques that brought it within the reach of ordinary Americans. </a:t>
            </a:r>
          </a:p>
          <a:p>
            <a:endParaRPr lang="en-US" sz="2500" dirty="0" smtClean="0"/>
          </a:p>
          <a:p>
            <a:r>
              <a:rPr lang="en-US" sz="3100" b="1" dirty="0" smtClean="0"/>
              <a:t>1905, he founded the Ford Motor Company </a:t>
            </a:r>
            <a:r>
              <a:rPr lang="en-US" sz="3100" dirty="0" smtClean="0"/>
              <a:t/>
            </a:r>
            <a:br>
              <a:rPr lang="en-US" sz="3100" dirty="0" smtClean="0"/>
            </a:br>
            <a:r>
              <a:rPr lang="en-US" sz="3100" dirty="0" smtClean="0"/>
              <a:t>(only one of many small automobile manufacturers at the time)</a:t>
            </a:r>
          </a:p>
          <a:p>
            <a:r>
              <a:rPr lang="en-US" sz="3100" b="1" dirty="0" smtClean="0"/>
              <a:t>1908, he introduced the Model T</a:t>
            </a:r>
            <a:r>
              <a:rPr lang="en-US" sz="3100" dirty="0" smtClean="0"/>
              <a:t/>
            </a:r>
            <a:br>
              <a:rPr lang="en-US" sz="3100" dirty="0" smtClean="0"/>
            </a:br>
            <a:r>
              <a:rPr lang="en-US" sz="3100" dirty="0" smtClean="0"/>
              <a:t>(a simple and light vehicle that could stand the country’s poor road)</a:t>
            </a:r>
          </a:p>
          <a:p>
            <a:r>
              <a:rPr lang="en-US" sz="3100" b="1" dirty="0" smtClean="0"/>
              <a:t>Ford focused on standardizing output and lowering prices </a:t>
            </a:r>
            <a:r>
              <a:rPr lang="en-US" sz="3100" dirty="0" smtClean="0"/>
              <a:t>in order to bring a luxury good to the masses of consumers.</a:t>
            </a:r>
          </a:p>
          <a:p>
            <a:r>
              <a:rPr lang="en-US" sz="3100" b="1" dirty="0" smtClean="0"/>
              <a:t>1913, Ford’s Highland Park, Michigan factory adopted the moving assembly line</a:t>
            </a:r>
            <a:r>
              <a:rPr lang="en-US" sz="3100" dirty="0" smtClean="0"/>
              <a:t>, in which car frames were brought to workers on a continuously moving conveyor belt. This process allowed Ford to vastly reduce the time it took to produce an auto, and thus greatly expand his output.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848600" cy="1219200"/>
          </a:xfrm>
        </p:spPr>
        <p:txBody>
          <a:bodyPr>
            <a:normAutofit fontScale="90000"/>
          </a:bodyPr>
          <a:lstStyle/>
          <a:p>
            <a:r>
              <a:rPr lang="en-US" sz="3600" dirty="0" smtClean="0">
                <a:latin typeface="Book Antiqua" charset="0"/>
              </a:rPr>
              <a:t>The Rise of </a:t>
            </a:r>
            <a:r>
              <a:rPr lang="en-US" sz="3600" dirty="0" err="1" smtClean="0">
                <a:latin typeface="Book Antiqua" charset="0"/>
              </a:rPr>
              <a:t>Fordism</a:t>
            </a:r>
            <a:r>
              <a:rPr lang="en-US" sz="3600" dirty="0" smtClean="0">
                <a:latin typeface="Book Antiqua" charset="0"/>
              </a:rPr>
              <a:t> – </a:t>
            </a:r>
            <a:br>
              <a:rPr lang="en-US" sz="3600" dirty="0" smtClean="0">
                <a:latin typeface="Book Antiqua" charset="0"/>
              </a:rPr>
            </a:br>
            <a:r>
              <a:rPr lang="en-US" sz="3600" dirty="0" smtClean="0">
                <a:latin typeface="Book Antiqua" charset="0"/>
              </a:rPr>
              <a:t>HENRY FORD: LAOBR AND CONSUMERISM</a:t>
            </a:r>
            <a:endParaRPr lang="en-US" dirty="0"/>
          </a:p>
        </p:txBody>
      </p:sp>
      <p:sp>
        <p:nvSpPr>
          <p:cNvPr id="3" name="Content Placeholder 2"/>
          <p:cNvSpPr>
            <a:spLocks noGrp="1"/>
          </p:cNvSpPr>
          <p:nvPr>
            <p:ph idx="1"/>
          </p:nvPr>
        </p:nvSpPr>
        <p:spPr>
          <a:xfrm>
            <a:off x="0" y="1905000"/>
            <a:ext cx="8153400" cy="4953000"/>
          </a:xfrm>
        </p:spPr>
        <p:txBody>
          <a:bodyPr/>
          <a:lstStyle/>
          <a:p>
            <a:r>
              <a:rPr lang="en-US" sz="2400" dirty="0" smtClean="0"/>
              <a:t>1914, Ford raised his wages to an unheard $5 per day, allowing him to attract skilled workers.</a:t>
            </a:r>
          </a:p>
          <a:p>
            <a:r>
              <a:rPr lang="en-US" sz="2400" dirty="0" smtClean="0"/>
              <a:t>Assembly-line work was monotonous and Ford used spies and armed detectives to prevent his employees from unionizing.</a:t>
            </a:r>
          </a:p>
          <a:p>
            <a:r>
              <a:rPr lang="en-US" sz="2400" dirty="0" smtClean="0"/>
              <a:t>Ford justified the high wages by arguing that workers needed to be able to afford the goods being produced by America’s factories.</a:t>
            </a:r>
          </a:p>
          <a:p>
            <a:r>
              <a:rPr lang="en-US" sz="2400" dirty="0" smtClean="0"/>
              <a:t>1916 Ford’s Model T’s were affordable for many workers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7924800" cy="1143000"/>
          </a:xfrm>
        </p:spPr>
        <p:txBody>
          <a:bodyPr>
            <a:normAutofit fontScale="90000"/>
          </a:bodyPr>
          <a:lstStyle/>
          <a:p>
            <a:r>
              <a:rPr lang="en-US" sz="2000" dirty="0" smtClean="0">
                <a:latin typeface="Times New Roman" charset="0"/>
              </a:rPr>
              <a:t>The assembly line at the Ford Motor</a:t>
            </a:r>
            <a:br>
              <a:rPr lang="en-US" sz="2000" dirty="0" smtClean="0">
                <a:latin typeface="Times New Roman" charset="0"/>
              </a:rPr>
            </a:br>
            <a:r>
              <a:rPr lang="en-US" sz="2000" dirty="0" smtClean="0">
                <a:latin typeface="Times New Roman" charset="0"/>
              </a:rPr>
              <a:t>Company factory in Highland Park, Michigan, around 1915</a:t>
            </a:r>
            <a:r>
              <a:rPr lang="en-US" sz="4000" dirty="0" smtClean="0">
                <a:latin typeface="Times New Roman" charset="0"/>
              </a:rPr>
              <a:t/>
            </a:r>
            <a:br>
              <a:rPr lang="en-US" sz="4000" dirty="0" smtClean="0">
                <a:latin typeface="Times New Roman" charset="0"/>
              </a:rPr>
            </a:br>
            <a:endParaRPr lang="en-US" dirty="0"/>
          </a:p>
        </p:txBody>
      </p:sp>
      <p:pic>
        <p:nvPicPr>
          <p:cNvPr id="4" name="Picture 5" descr="ch18fig14"/>
          <p:cNvPicPr>
            <a:picLocks noGrp="1" noChangeAspect="1" noChangeArrowheads="1"/>
          </p:cNvPicPr>
          <p:nvPr>
            <p:ph idx="1"/>
          </p:nvPr>
        </p:nvPicPr>
        <p:blipFill>
          <a:blip r:embed="rId2" cstate="print"/>
          <a:srcRect/>
          <a:stretch>
            <a:fillRect/>
          </a:stretch>
        </p:blipFill>
        <p:spPr bwMode="auto">
          <a:xfrm>
            <a:off x="0" y="954881"/>
            <a:ext cx="8170833" cy="5903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8001000" cy="746760"/>
          </a:xfrm>
        </p:spPr>
        <p:txBody>
          <a:bodyPr>
            <a:normAutofit fontScale="90000"/>
          </a:bodyPr>
          <a:lstStyle/>
          <a:p>
            <a:r>
              <a:rPr lang="en-US" sz="2000" dirty="0" smtClean="0">
                <a:latin typeface="Times New Roman" charset="0"/>
              </a:rPr>
              <a:t>One day’s output of Model T Fords, in a 1913 photograph.  </a:t>
            </a:r>
            <a:br>
              <a:rPr lang="en-US" sz="2000" dirty="0" smtClean="0">
                <a:latin typeface="Times New Roman" charset="0"/>
              </a:rPr>
            </a:br>
            <a:r>
              <a:rPr lang="en-US" sz="2000" dirty="0" smtClean="0">
                <a:latin typeface="Times New Roman" charset="0"/>
              </a:rPr>
              <a:t>The assembly line made mass production like this possible.</a:t>
            </a:r>
            <a:r>
              <a:rPr lang="en-US" sz="4000" dirty="0" smtClean="0">
                <a:latin typeface="Times New Roman" charset="0"/>
              </a:rPr>
              <a:t/>
            </a:r>
            <a:br>
              <a:rPr lang="en-US" sz="4000" dirty="0" smtClean="0">
                <a:latin typeface="Times New Roman" charset="0"/>
              </a:rPr>
            </a:br>
            <a:endParaRPr lang="en-US" dirty="0"/>
          </a:p>
        </p:txBody>
      </p:sp>
      <p:pic>
        <p:nvPicPr>
          <p:cNvPr id="4" name="Picture 6" descr="ch18fig15"/>
          <p:cNvPicPr>
            <a:picLocks noGrp="1" noChangeAspect="1" noChangeArrowheads="1"/>
          </p:cNvPicPr>
          <p:nvPr>
            <p:ph idx="1"/>
          </p:nvPr>
        </p:nvPicPr>
        <p:blipFill>
          <a:blip r:embed="rId2" cstate="print"/>
          <a:srcRect/>
          <a:stretch>
            <a:fillRect/>
          </a:stretch>
        </p:blipFill>
        <p:spPr bwMode="auto">
          <a:xfrm>
            <a:off x="0" y="533400"/>
            <a:ext cx="81534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Table 18"/>
          <p:cNvPicPr>
            <a:picLocks noGrp="1" noChangeAspect="1" noChangeArrowheads="1"/>
          </p:cNvPicPr>
          <p:nvPr>
            <p:ph idx="1"/>
          </p:nvPr>
        </p:nvPicPr>
        <p:blipFill>
          <a:blip r:embed="rId2" cstate="print"/>
          <a:srcRect/>
          <a:stretch>
            <a:fillRect/>
          </a:stretch>
        </p:blipFill>
        <p:spPr bwMode="auto">
          <a:xfrm>
            <a:off x="0" y="-33719"/>
            <a:ext cx="8153400" cy="6891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Scientific management</a:t>
            </a:r>
            <a:endParaRPr lang="en-US" dirty="0"/>
          </a:p>
        </p:txBody>
      </p:sp>
      <p:sp>
        <p:nvSpPr>
          <p:cNvPr id="3" name="Content Placeholder 2"/>
          <p:cNvSpPr>
            <a:spLocks noGrp="1"/>
          </p:cNvSpPr>
          <p:nvPr>
            <p:ph idx="1"/>
          </p:nvPr>
        </p:nvSpPr>
        <p:spPr>
          <a:xfrm>
            <a:off x="0" y="1676400"/>
            <a:ext cx="8153400" cy="5181600"/>
          </a:xfrm>
        </p:spPr>
        <p:txBody>
          <a:bodyPr/>
          <a:lstStyle/>
          <a:p>
            <a:r>
              <a:rPr lang="en-US" sz="2800" dirty="0" smtClean="0"/>
              <a:t>1909, Taylor published </a:t>
            </a:r>
            <a:br>
              <a:rPr lang="en-US" sz="2800" dirty="0" smtClean="0"/>
            </a:br>
            <a:r>
              <a:rPr lang="en-US" sz="2800" dirty="0" smtClean="0"/>
              <a:t>"The Principles of Scientific Management" </a:t>
            </a:r>
            <a:endParaRPr lang="en-US" sz="2800" b="1" dirty="0" smtClean="0"/>
          </a:p>
          <a:p>
            <a:r>
              <a:rPr lang="en-US" sz="2800" b="1" dirty="0" smtClean="0"/>
              <a:t>Frederick W. Taylor’s’ method of “scientific management”</a:t>
            </a:r>
            <a:r>
              <a:rPr lang="en-US" sz="2800" b="1" dirty="0" smtClean="0">
                <a:cs typeface="Arial" charset="0"/>
              </a:rPr>
              <a:t>—</a:t>
            </a:r>
            <a:r>
              <a:rPr lang="en-US" sz="2800" dirty="0" smtClean="0"/>
              <a:t>a way of increasing production and profits by scientifically studying and controlling costs and work practices. </a:t>
            </a:r>
          </a:p>
          <a:p>
            <a:pPr>
              <a:buFont typeface="Arial" pitchFamily="34" charset="0"/>
              <a:buChar char="•"/>
            </a:pPr>
            <a:r>
              <a:rPr lang="en-US" sz="2800" dirty="0" smtClean="0"/>
              <a:t>Many skilled workers saw </a:t>
            </a:r>
            <a:r>
              <a:rPr lang="en-US" sz="2800" b="1" dirty="0" smtClean="0"/>
              <a:t>“</a:t>
            </a:r>
            <a:r>
              <a:rPr lang="en-US" sz="2800" b="1" dirty="0" err="1" smtClean="0"/>
              <a:t>Taylorism</a:t>
            </a:r>
            <a:r>
              <a:rPr lang="en-US" sz="2800" b="1" dirty="0" smtClean="0"/>
              <a:t>” </a:t>
            </a:r>
            <a:r>
              <a:rPr lang="en-US" sz="2800" dirty="0" smtClean="0"/>
              <a:t>as an assault on their traditional control over work processes, and thus, a loss of freedom.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990600"/>
          </a:xfrm>
        </p:spPr>
        <p:txBody>
          <a:bodyPr>
            <a:normAutofit fontScale="90000"/>
          </a:bodyPr>
          <a:lstStyle/>
          <a:p>
            <a:pPr algn="ctr"/>
            <a:r>
              <a:rPr lang="en-US" dirty="0" smtClean="0">
                <a:hlinkClick r:id="rId2"/>
              </a:rPr>
              <a:t>Immigration</a:t>
            </a:r>
            <a:r>
              <a:rPr lang="en-US" dirty="0" smtClean="0"/>
              <a:t> – </a:t>
            </a:r>
            <a:br>
              <a:rPr lang="en-US" dirty="0" smtClean="0"/>
            </a:br>
            <a:r>
              <a:rPr lang="en-US" sz="3100" dirty="0" smtClean="0"/>
              <a:t>“Old Immigrants” v “new immigrants”</a:t>
            </a:r>
            <a:endParaRPr lang="en-US" sz="3100" dirty="0"/>
          </a:p>
        </p:txBody>
      </p:sp>
      <p:sp>
        <p:nvSpPr>
          <p:cNvPr id="3" name="Content Placeholder 2"/>
          <p:cNvSpPr>
            <a:spLocks noGrp="1"/>
          </p:cNvSpPr>
          <p:nvPr>
            <p:ph idx="1"/>
          </p:nvPr>
        </p:nvSpPr>
        <p:spPr>
          <a:xfrm>
            <a:off x="0" y="990600"/>
            <a:ext cx="8153400" cy="5867400"/>
          </a:xfrm>
        </p:spPr>
        <p:txBody>
          <a:bodyPr>
            <a:normAutofit/>
          </a:bodyPr>
          <a:lstStyle/>
          <a:p>
            <a:r>
              <a:rPr lang="en-US" sz="5100" dirty="0"/>
              <a:t>Old Immigrants:</a:t>
            </a:r>
          </a:p>
          <a:p>
            <a:pPr lvl="1"/>
            <a:r>
              <a:rPr lang="en-US" sz="3800" dirty="0"/>
              <a:t>Settled in the US in the early 1800’s (19</a:t>
            </a:r>
            <a:r>
              <a:rPr lang="en-US" sz="3800" baseline="30000" dirty="0"/>
              <a:t>th</a:t>
            </a:r>
            <a:r>
              <a:rPr lang="en-US" sz="3800" dirty="0"/>
              <a:t> Century)</a:t>
            </a:r>
          </a:p>
          <a:p>
            <a:pPr lvl="1"/>
            <a:r>
              <a:rPr lang="en-US" sz="3800" dirty="0"/>
              <a:t>From Northern and Central </a:t>
            </a:r>
            <a:r>
              <a:rPr lang="en-US" sz="3800" dirty="0" smtClean="0"/>
              <a:t>Europe</a:t>
            </a:r>
          </a:p>
          <a:p>
            <a:pPr lvl="1"/>
            <a:r>
              <a:rPr lang="en-US" sz="3800" dirty="0" smtClean="0"/>
              <a:t>England, Ireland</a:t>
            </a:r>
            <a:endParaRPr lang="en-US" sz="3800" dirty="0"/>
          </a:p>
        </p:txBody>
      </p:sp>
    </p:spTree>
    <p:extLst>
      <p:ext uri="{BB962C8B-B14F-4D97-AF65-F5344CB8AC3E}">
        <p14:creationId xmlns:p14="http://schemas.microsoft.com/office/powerpoint/2010/main" xmlns="" val="1349458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746760"/>
          </a:xfrm>
        </p:spPr>
        <p:txBody>
          <a:bodyPr>
            <a:normAutofit fontScale="90000"/>
          </a:bodyPr>
          <a:lstStyle/>
          <a:p>
            <a:pPr algn="ctr"/>
            <a:r>
              <a:rPr lang="en-US" dirty="0"/>
              <a:t>Immigration – </a:t>
            </a:r>
            <a:br>
              <a:rPr lang="en-US" dirty="0"/>
            </a:br>
            <a:r>
              <a:rPr lang="en-US" sz="3100" dirty="0"/>
              <a:t>“Old Immigrants” v “new immigrants”</a:t>
            </a:r>
          </a:p>
        </p:txBody>
      </p:sp>
      <p:sp>
        <p:nvSpPr>
          <p:cNvPr id="3" name="Content Placeholder 2"/>
          <p:cNvSpPr>
            <a:spLocks noGrp="1"/>
          </p:cNvSpPr>
          <p:nvPr>
            <p:ph idx="1"/>
          </p:nvPr>
        </p:nvSpPr>
        <p:spPr>
          <a:xfrm>
            <a:off x="0" y="1219200"/>
            <a:ext cx="8382000" cy="5638800"/>
          </a:xfrm>
        </p:spPr>
        <p:txBody>
          <a:bodyPr>
            <a:normAutofit fontScale="55000" lnSpcReduction="20000"/>
          </a:bodyPr>
          <a:lstStyle/>
          <a:p>
            <a:r>
              <a:rPr lang="en-US" sz="5100" dirty="0"/>
              <a:t>New Immigrants: 1890-1924</a:t>
            </a:r>
          </a:p>
          <a:p>
            <a:pPr lvl="1"/>
            <a:r>
              <a:rPr lang="en-US" sz="3300" dirty="0"/>
              <a:t>Settled in the US in the late1800’s (19</a:t>
            </a:r>
            <a:r>
              <a:rPr lang="en-US" sz="3300" baseline="30000" dirty="0"/>
              <a:t>th</a:t>
            </a:r>
            <a:r>
              <a:rPr lang="en-US" sz="3300" dirty="0"/>
              <a:t> Century)</a:t>
            </a:r>
          </a:p>
          <a:p>
            <a:pPr lvl="1"/>
            <a:r>
              <a:rPr lang="en-US" sz="3300" dirty="0"/>
              <a:t>From Eastern and Southern </a:t>
            </a:r>
            <a:r>
              <a:rPr lang="en-US" sz="3300" dirty="0" smtClean="0"/>
              <a:t>Europe</a:t>
            </a:r>
          </a:p>
          <a:p>
            <a:pPr lvl="1"/>
            <a:r>
              <a:rPr lang="en-US" sz="3600" dirty="0"/>
              <a:t>13 million immigrants</a:t>
            </a:r>
            <a:endParaRPr lang="en-US" sz="3300" dirty="0"/>
          </a:p>
          <a:p>
            <a:pPr lvl="1"/>
            <a:r>
              <a:rPr lang="en-US" sz="3300" dirty="0"/>
              <a:t>Italy, Poland, Greece, Russia, Romania</a:t>
            </a:r>
          </a:p>
          <a:p>
            <a:pPr lvl="1"/>
            <a:r>
              <a:rPr lang="en-US" sz="3300" dirty="0"/>
              <a:t>Assimilation more difficult, often inspired Nativism</a:t>
            </a:r>
          </a:p>
          <a:p>
            <a:r>
              <a:rPr lang="en-US" sz="3200" u="sng" dirty="0"/>
              <a:t>Language Barrier </a:t>
            </a:r>
            <a:r>
              <a:rPr lang="en-US" sz="3200" dirty="0"/>
              <a:t>–</a:t>
            </a:r>
          </a:p>
          <a:p>
            <a:pPr lvl="1"/>
            <a:r>
              <a:rPr lang="en-US" sz="2900" dirty="0"/>
              <a:t>did not learn English as quickly as old immigrants</a:t>
            </a:r>
          </a:p>
          <a:p>
            <a:pPr lvl="1"/>
            <a:r>
              <a:rPr lang="en-US" sz="2900" dirty="0"/>
              <a:t>Old Immigrants who spoke German, Dutch or English learned more quickly due to similarities in language</a:t>
            </a:r>
          </a:p>
          <a:p>
            <a:r>
              <a:rPr lang="en-US" sz="3200" u="sng" dirty="0"/>
              <a:t>Close-Knit Communities </a:t>
            </a:r>
            <a:r>
              <a:rPr lang="en-US" sz="3200" dirty="0"/>
              <a:t>– </a:t>
            </a:r>
            <a:endParaRPr lang="en-US" sz="3200" dirty="0" smtClean="0"/>
          </a:p>
          <a:p>
            <a:pPr lvl="1"/>
            <a:r>
              <a:rPr lang="en-US" sz="2900" dirty="0" smtClean="0"/>
              <a:t>like </a:t>
            </a:r>
            <a:r>
              <a:rPr lang="en-US" sz="2900" dirty="0"/>
              <a:t>Little Italy where immigrants stuck together and lived in a microcosms of their country of </a:t>
            </a:r>
            <a:r>
              <a:rPr lang="en-US" sz="2900" dirty="0" smtClean="0"/>
              <a:t>origin</a:t>
            </a:r>
          </a:p>
          <a:p>
            <a:pPr lvl="1"/>
            <a:r>
              <a:rPr lang="en-US" sz="3200" dirty="0" smtClean="0"/>
              <a:t>Had their own businesses and community organizations</a:t>
            </a:r>
          </a:p>
          <a:p>
            <a:pPr lvl="1"/>
            <a:r>
              <a:rPr lang="en-US" sz="3200" dirty="0" smtClean="0"/>
              <a:t>spoke their own language and published foreign-language newspapers </a:t>
            </a:r>
          </a:p>
          <a:p>
            <a:pPr lvl="1"/>
            <a:r>
              <a:rPr lang="en-US" sz="3200" dirty="0" smtClean="0"/>
              <a:t>Churches were central in these communities.</a:t>
            </a:r>
          </a:p>
          <a:p>
            <a:r>
              <a:rPr lang="en-US" sz="3200" u="sng" dirty="0" smtClean="0"/>
              <a:t>Unskilled </a:t>
            </a:r>
            <a:r>
              <a:rPr lang="en-US" sz="3200" u="sng" dirty="0"/>
              <a:t>Labor </a:t>
            </a:r>
            <a:r>
              <a:rPr lang="en-US" sz="3200" dirty="0"/>
              <a:t>– compared to old immigrants who often were skilled (blacksmith)</a:t>
            </a:r>
            <a:r>
              <a:rPr lang="en-US" sz="2000" dirty="0"/>
              <a:t>	</a:t>
            </a:r>
          </a:p>
          <a:p>
            <a:pPr>
              <a:lnSpc>
                <a:spcPct val="80000"/>
              </a:lnSpc>
              <a:buNone/>
            </a:pPr>
            <a:endParaRPr lang="en-US" sz="1600" b="1" dirty="0" smtClean="0"/>
          </a:p>
          <a:p>
            <a:pPr>
              <a:lnSpc>
                <a:spcPct val="80000"/>
              </a:lnSpc>
              <a:buNone/>
            </a:pPr>
            <a:r>
              <a:rPr lang="en-US" sz="1600" b="1" dirty="0" smtClean="0"/>
              <a:t>CHART</a:t>
            </a:r>
            <a:r>
              <a:rPr lang="en-US" sz="1600" dirty="0"/>
              <a:t>: Old Immigrants vs New Immigrants    </a:t>
            </a:r>
            <a:r>
              <a:rPr lang="en-US" sz="1600" dirty="0">
                <a:hlinkClick r:id="rId2"/>
              </a:rPr>
              <a:t>http://historyrfd.net/isern/104/new.htm</a:t>
            </a:r>
            <a:endParaRPr lang="en-US" sz="1600" dirty="0"/>
          </a:p>
          <a:p>
            <a:pPr>
              <a:lnSpc>
                <a:spcPct val="80000"/>
              </a:lnSpc>
              <a:buNone/>
            </a:pPr>
            <a:r>
              <a:rPr lang="en-US" sz="1600" b="1" dirty="0"/>
              <a:t>BACKGROUND</a:t>
            </a:r>
            <a:r>
              <a:rPr lang="en-US" sz="1600" dirty="0"/>
              <a:t>: Immigration during the Progressive Era  </a:t>
            </a:r>
            <a:r>
              <a:rPr lang="en-US" sz="1600" dirty="0">
                <a:hlinkClick r:id="rId3"/>
              </a:rPr>
              <a:t>http://www.ushistory.org/us/38c.asp</a:t>
            </a:r>
            <a:endParaRPr lang="en-US" sz="1600" dirty="0"/>
          </a:p>
          <a:p>
            <a:endParaRPr lang="en-US" dirty="0"/>
          </a:p>
        </p:txBody>
      </p:sp>
    </p:spTree>
    <p:extLst>
      <p:ext uri="{BB962C8B-B14F-4D97-AF65-F5344CB8AC3E}">
        <p14:creationId xmlns:p14="http://schemas.microsoft.com/office/powerpoint/2010/main" xmlns="" val="2397826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2209800" cy="3810000"/>
          </a:xfrm>
        </p:spPr>
        <p:txBody>
          <a:bodyPr>
            <a:normAutofit/>
          </a:bodyPr>
          <a:lstStyle/>
          <a:p>
            <a:r>
              <a:rPr lang="en-US" sz="1300" dirty="0">
                <a:latin typeface="Times New Roman" charset="0"/>
              </a:rPr>
              <a:t>City of Ambition, 1910, by photographer Alfred Stieglitz, </a:t>
            </a:r>
            <a:r>
              <a:rPr lang="en-US" sz="4000" dirty="0">
                <a:latin typeface="Times New Roman" charset="0"/>
              </a:rPr>
              <a:t/>
            </a:r>
            <a:br>
              <a:rPr lang="en-US" sz="4000" dirty="0">
                <a:latin typeface="Times New Roman" charset="0"/>
              </a:rPr>
            </a:br>
            <a:r>
              <a:rPr lang="en-US" sz="1400" dirty="0">
                <a:latin typeface="Times New Roman" charset="0"/>
              </a:rPr>
              <a:t>captures the start beauty of NYC’s new skyscrapers</a:t>
            </a:r>
            <a:r>
              <a:rPr lang="en-US" sz="4000" i="1" dirty="0">
                <a:latin typeface="Times New Roman" charset="0"/>
              </a:rPr>
              <a:t/>
            </a:r>
            <a:br>
              <a:rPr lang="en-US" sz="4000" i="1" dirty="0">
                <a:latin typeface="Times New Roman" charset="0"/>
              </a:rPr>
            </a:br>
            <a:endParaRPr lang="en-US" dirty="0"/>
          </a:p>
        </p:txBody>
      </p:sp>
      <p:pic>
        <p:nvPicPr>
          <p:cNvPr id="4" name="Picture 15" descr="ch18fig02"/>
          <p:cNvPicPr>
            <a:picLocks noGrp="1" noChangeAspect="1" noChangeArrowheads="1"/>
          </p:cNvPicPr>
          <p:nvPr>
            <p:ph idx="1"/>
          </p:nvPr>
        </p:nvPicPr>
        <p:blipFill>
          <a:blip r:embed="rId2" cstate="print"/>
          <a:srcRect/>
          <a:stretch>
            <a:fillRect/>
          </a:stretch>
        </p:blipFill>
        <p:spPr bwMode="auto">
          <a:xfrm>
            <a:off x="3200400" y="505239"/>
            <a:ext cx="4953000" cy="6352761"/>
          </a:xfrm>
          <a:prstGeom prst="rect">
            <a:avLst/>
          </a:prstGeom>
          <a:noFill/>
          <a:ln w="9525">
            <a:noFill/>
            <a:miter lim="800000"/>
            <a:headEnd/>
            <a:tailEnd/>
          </a:ln>
        </p:spPr>
      </p:pic>
    </p:spTree>
    <p:extLst>
      <p:ext uri="{BB962C8B-B14F-4D97-AF65-F5344CB8AC3E}">
        <p14:creationId xmlns:p14="http://schemas.microsoft.com/office/powerpoint/2010/main" xmlns="" val="977408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00400" cy="4191000"/>
          </a:xfrm>
        </p:spPr>
        <p:txBody>
          <a:bodyPr>
            <a:normAutofit/>
          </a:bodyPr>
          <a:lstStyle/>
          <a:p>
            <a:r>
              <a:rPr lang="en-US" sz="1600" dirty="0" smtClean="0">
                <a:latin typeface="Times New Roman" charset="0"/>
              </a:rPr>
              <a:t>A community settlement map for Chicago in 1900, illustrates the immigration and racial neighborhoods in the nation’s 2</a:t>
            </a:r>
            <a:r>
              <a:rPr lang="en-US" sz="1600" baseline="30000" dirty="0" smtClean="0">
                <a:latin typeface="Times New Roman" charset="0"/>
              </a:rPr>
              <a:t>nd</a:t>
            </a:r>
            <a:r>
              <a:rPr lang="en-US" sz="1600" dirty="0" smtClean="0">
                <a:latin typeface="Times New Roman" charset="0"/>
              </a:rPr>
              <a:t> largest city.</a:t>
            </a:r>
            <a:r>
              <a:rPr lang="en-US" sz="4000" dirty="0" smtClean="0">
                <a:latin typeface="Times New Roman" charset="0"/>
              </a:rPr>
              <a:t/>
            </a:r>
            <a:br>
              <a:rPr lang="en-US" sz="4000" dirty="0" smtClean="0">
                <a:latin typeface="Times New Roman" charset="0"/>
              </a:rPr>
            </a:br>
            <a:endParaRPr lang="en-US" dirty="0"/>
          </a:p>
        </p:txBody>
      </p:sp>
      <p:pic>
        <p:nvPicPr>
          <p:cNvPr id="4" name="Picture 15" descr="ch18fig08"/>
          <p:cNvPicPr>
            <a:picLocks noGrp="1" noChangeAspect="1" noChangeArrowheads="1"/>
          </p:cNvPicPr>
          <p:nvPr>
            <p:ph idx="1"/>
          </p:nvPr>
        </p:nvPicPr>
        <p:blipFill>
          <a:blip r:embed="rId2" cstate="print"/>
          <a:srcRect/>
          <a:stretch>
            <a:fillRect/>
          </a:stretch>
        </p:blipFill>
        <p:spPr bwMode="auto">
          <a:xfrm>
            <a:off x="3200400" y="0"/>
            <a:ext cx="4953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153400" cy="1143000"/>
          </a:xfrm>
        </p:spPr>
        <p:txBody>
          <a:bodyPr>
            <a:normAutofit fontScale="90000"/>
          </a:bodyPr>
          <a:lstStyle/>
          <a:p>
            <a:r>
              <a:rPr lang="en-US" dirty="0" smtClean="0"/>
              <a:t>new immigrants – </a:t>
            </a:r>
            <a:br>
              <a:rPr lang="en-US" dirty="0" smtClean="0"/>
            </a:br>
            <a:r>
              <a:rPr lang="en-US" dirty="0" smtClean="0"/>
              <a:t>reasons for settlement</a:t>
            </a:r>
            <a:endParaRPr lang="en-US" dirty="0"/>
          </a:p>
        </p:txBody>
      </p:sp>
      <p:sp>
        <p:nvSpPr>
          <p:cNvPr id="3" name="Content Placeholder 2"/>
          <p:cNvSpPr>
            <a:spLocks noGrp="1"/>
          </p:cNvSpPr>
          <p:nvPr>
            <p:ph idx="1"/>
          </p:nvPr>
        </p:nvSpPr>
        <p:spPr>
          <a:xfrm>
            <a:off x="0" y="1447800"/>
            <a:ext cx="8153400" cy="5410200"/>
          </a:xfrm>
        </p:spPr>
        <p:txBody>
          <a:bodyPr>
            <a:normAutofit lnSpcReduction="10000"/>
          </a:bodyPr>
          <a:lstStyle/>
          <a:p>
            <a:pPr>
              <a:lnSpc>
                <a:spcPct val="80000"/>
              </a:lnSpc>
            </a:pPr>
            <a:r>
              <a:rPr lang="en-US" sz="2400" dirty="0" smtClean="0"/>
              <a:t>This </a:t>
            </a:r>
            <a:r>
              <a:rPr lang="en-US" sz="2400" dirty="0"/>
              <a:t>wave of immigration was part of a global process of immigration caused by </a:t>
            </a:r>
            <a:r>
              <a:rPr lang="en-US" sz="2400" u="sng" dirty="0"/>
              <a:t>industrial growth and agricultural decline</a:t>
            </a:r>
            <a:r>
              <a:rPr lang="en-US" sz="2400" dirty="0"/>
              <a:t>. Many left behind extremes of poverty, taxation, bad economies, lack of liberty</a:t>
            </a:r>
          </a:p>
          <a:p>
            <a:pPr>
              <a:lnSpc>
                <a:spcPct val="80000"/>
              </a:lnSpc>
            </a:pPr>
            <a:r>
              <a:rPr lang="en-US" sz="2400" dirty="0"/>
              <a:t>1840-1914, when World War I halted migration from Europe, nearly 40 million people emigrated to the United States and another 20 million moved to other parts of the Western Hemisphere. </a:t>
            </a:r>
          </a:p>
          <a:p>
            <a:pPr>
              <a:lnSpc>
                <a:spcPct val="80000"/>
              </a:lnSpc>
            </a:pPr>
            <a:r>
              <a:rPr lang="en-US" sz="2400" dirty="0"/>
              <a:t> Millions migrated to Southeast Asian and South Pacific from India and China, while even more moved to Manchuria, Siberia, and Central Asia from Russia and northern Asia</a:t>
            </a:r>
          </a:p>
          <a:p>
            <a:pPr>
              <a:lnSpc>
                <a:spcPct val="80000"/>
              </a:lnSpc>
            </a:pPr>
            <a:r>
              <a:rPr lang="en-US" sz="2400" dirty="0"/>
              <a:t>While many of these immigrants, pushed and pulled by a variety of factors, moved to America freely, not all emigrated as “free labor.” </a:t>
            </a:r>
          </a:p>
          <a:p>
            <a:pPr lvl="1">
              <a:lnSpc>
                <a:spcPct val="80000"/>
              </a:lnSpc>
            </a:pPr>
            <a:r>
              <a:rPr lang="en-US" sz="2400" dirty="0"/>
              <a:t>Large numbers of Chinese, Mexican, and Italian migrants were bound to long-term labor contracts, signed with labor agents who provided the contract workers to American employers.</a:t>
            </a:r>
          </a:p>
          <a:p>
            <a:endParaRPr lang="en-US" dirty="0"/>
          </a:p>
        </p:txBody>
      </p:sp>
    </p:spTree>
    <p:extLst>
      <p:ext uri="{BB962C8B-B14F-4D97-AF65-F5344CB8AC3E}">
        <p14:creationId xmlns:p14="http://schemas.microsoft.com/office/powerpoint/2010/main" xmlns="" val="1902429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4" descr="ch18m01"/>
          <p:cNvPicPr>
            <a:picLocks noGrp="1" noChangeAspect="1" noChangeArrowheads="1"/>
          </p:cNvPicPr>
          <p:nvPr>
            <p:ph idx="1"/>
          </p:nvPr>
        </p:nvPicPr>
        <p:blipFill>
          <a:blip r:embed="rId2" cstate="print"/>
          <a:srcRect/>
          <a:stretch>
            <a:fillRect/>
          </a:stretch>
        </p:blipFill>
        <p:spPr bwMode="auto">
          <a:xfrm>
            <a:off x="22860" y="0"/>
            <a:ext cx="9121140" cy="6858000"/>
          </a:xfrm>
          <a:prstGeom prst="rect">
            <a:avLst/>
          </a:prstGeom>
          <a:noFill/>
          <a:ln w="9525">
            <a:noFill/>
            <a:miter lim="800000"/>
            <a:headEnd/>
            <a:tailEnd/>
          </a:ln>
        </p:spPr>
      </p:pic>
    </p:spTree>
    <p:extLst>
      <p:ext uri="{BB962C8B-B14F-4D97-AF65-F5344CB8AC3E}">
        <p14:creationId xmlns:p14="http://schemas.microsoft.com/office/powerpoint/2010/main" xmlns="" val="3695894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Table 18"/>
          <p:cNvPicPr>
            <a:picLocks noGrp="1" noChangeAspect="1" noChangeArrowheads="1"/>
          </p:cNvPicPr>
          <p:nvPr>
            <p:ph idx="1"/>
          </p:nvPr>
        </p:nvPicPr>
        <p:blipFill>
          <a:blip r:embed="rId2" cstate="print"/>
          <a:srcRect/>
          <a:stretch>
            <a:fillRect/>
          </a:stretch>
        </p:blipFill>
        <p:spPr bwMode="auto">
          <a:xfrm>
            <a:off x="0" y="0"/>
            <a:ext cx="12268200" cy="6858000"/>
          </a:xfrm>
          <a:prstGeom prst="rect">
            <a:avLst/>
          </a:prstGeom>
          <a:noFill/>
          <a:ln w="9525">
            <a:noFill/>
            <a:miter lim="800000"/>
            <a:headEnd/>
            <a:tailEnd/>
          </a:ln>
        </p:spPr>
      </p:pic>
    </p:spTree>
    <p:extLst>
      <p:ext uri="{BB962C8B-B14F-4D97-AF65-F5344CB8AC3E}">
        <p14:creationId xmlns:p14="http://schemas.microsoft.com/office/powerpoint/2010/main" xmlns="" val="762582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i="1" dirty="0" smtClean="0">
                <a:hlinkClick r:id="rId2"/>
              </a:rPr>
              <a:t>Statue of Liberty</a:t>
            </a:r>
            <a:endParaRPr lang="en-US" i="1" dirty="0"/>
          </a:p>
        </p:txBody>
      </p:sp>
      <p:sp>
        <p:nvSpPr>
          <p:cNvPr id="3" name="Content Placeholder 2"/>
          <p:cNvSpPr>
            <a:spLocks noGrp="1"/>
          </p:cNvSpPr>
          <p:nvPr>
            <p:ph idx="1"/>
          </p:nvPr>
        </p:nvSpPr>
        <p:spPr>
          <a:xfrm>
            <a:off x="0" y="938462"/>
            <a:ext cx="6705600" cy="5919537"/>
          </a:xfrm>
        </p:spPr>
        <p:txBody>
          <a:bodyPr>
            <a:normAutofit fontScale="92500"/>
          </a:bodyPr>
          <a:lstStyle/>
          <a:p>
            <a:r>
              <a:rPr lang="en-US" b="1" dirty="0" smtClean="0"/>
              <a:t>The </a:t>
            </a:r>
            <a:r>
              <a:rPr lang="en-US" b="1" dirty="0"/>
              <a:t>New Colossus</a:t>
            </a:r>
            <a:endParaRPr lang="en-US" dirty="0"/>
          </a:p>
          <a:p>
            <a:pPr marL="0" indent="0">
              <a:buNone/>
            </a:pPr>
            <a:r>
              <a:rPr lang="en-US" sz="2300" i="1" dirty="0"/>
              <a:t>Not like the brazen giant of Greek fame,</a:t>
            </a:r>
            <a:r>
              <a:rPr lang="en-US" sz="2300" dirty="0"/>
              <a:t/>
            </a:r>
            <a:br>
              <a:rPr lang="en-US" sz="2300" dirty="0"/>
            </a:br>
            <a:r>
              <a:rPr lang="en-US" sz="2300" i="1" dirty="0"/>
              <a:t>With conquering limbs astride from land to </a:t>
            </a:r>
            <a:r>
              <a:rPr lang="en-US" sz="2300" i="1" dirty="0" smtClean="0"/>
              <a:t>land</a:t>
            </a:r>
            <a:r>
              <a:rPr lang="en-US" sz="2300" i="1" dirty="0"/>
              <a:t>;</a:t>
            </a:r>
            <a:r>
              <a:rPr lang="en-US" sz="2300" dirty="0"/>
              <a:t/>
            </a:r>
            <a:br>
              <a:rPr lang="en-US" sz="2300" dirty="0"/>
            </a:br>
            <a:r>
              <a:rPr lang="en-US" sz="2300" i="1" dirty="0"/>
              <a:t>Here at our sea-washed, sunset gates shall stand</a:t>
            </a:r>
            <a:r>
              <a:rPr lang="en-US" sz="2300" dirty="0"/>
              <a:t/>
            </a:r>
            <a:br>
              <a:rPr lang="en-US" sz="2300" dirty="0"/>
            </a:br>
            <a:r>
              <a:rPr lang="en-US" sz="2300" i="1" dirty="0"/>
              <a:t>A mighty woman with a torch, whose flame</a:t>
            </a:r>
            <a:r>
              <a:rPr lang="en-US" sz="2300" dirty="0"/>
              <a:t/>
            </a:r>
            <a:br>
              <a:rPr lang="en-US" sz="2300" dirty="0"/>
            </a:br>
            <a:r>
              <a:rPr lang="en-US" sz="2300" i="1" dirty="0"/>
              <a:t>Is the imprisoned lightning, and her name</a:t>
            </a:r>
            <a:r>
              <a:rPr lang="en-US" sz="2300" dirty="0"/>
              <a:t/>
            </a:r>
            <a:br>
              <a:rPr lang="en-US" sz="2300" dirty="0"/>
            </a:br>
            <a:r>
              <a:rPr lang="en-US" sz="2300" i="1" dirty="0"/>
              <a:t>Mother of Exiles. From her beacon-hand</a:t>
            </a:r>
            <a:r>
              <a:rPr lang="en-US" sz="2300" dirty="0"/>
              <a:t/>
            </a:r>
            <a:br>
              <a:rPr lang="en-US" sz="2300" dirty="0"/>
            </a:br>
            <a:r>
              <a:rPr lang="en-US" sz="2300" i="1" dirty="0"/>
              <a:t>Glows world-wide welcome; her mild eyes command</a:t>
            </a:r>
            <a:r>
              <a:rPr lang="en-US" sz="2300" dirty="0"/>
              <a:t/>
            </a:r>
            <a:br>
              <a:rPr lang="en-US" sz="2300" dirty="0"/>
            </a:br>
            <a:r>
              <a:rPr lang="en-US" sz="2300" i="1" dirty="0"/>
              <a:t>The air-bridged harbor that twin cities frame.</a:t>
            </a:r>
            <a:r>
              <a:rPr lang="en-US" sz="2300" dirty="0"/>
              <a:t/>
            </a:r>
            <a:br>
              <a:rPr lang="en-US" sz="2300" dirty="0"/>
            </a:br>
            <a:r>
              <a:rPr lang="en-US" sz="2300" i="1" dirty="0"/>
              <a:t>"Keep ancient lands, your storied pomp!" cries she</a:t>
            </a:r>
            <a:r>
              <a:rPr lang="en-US" sz="2300" dirty="0"/>
              <a:t/>
            </a:r>
            <a:br>
              <a:rPr lang="en-US" sz="2300" dirty="0"/>
            </a:br>
            <a:r>
              <a:rPr lang="en-US" sz="2300" i="1" dirty="0"/>
              <a:t>With silent lips. "Give me your tired, your poor,</a:t>
            </a:r>
            <a:r>
              <a:rPr lang="en-US" sz="2300" dirty="0"/>
              <a:t/>
            </a:r>
            <a:br>
              <a:rPr lang="en-US" sz="2300" dirty="0"/>
            </a:br>
            <a:r>
              <a:rPr lang="en-US" sz="2300" i="1" dirty="0"/>
              <a:t>Your huddled masses yearning to breathe free,</a:t>
            </a:r>
            <a:r>
              <a:rPr lang="en-US" sz="2300" dirty="0"/>
              <a:t/>
            </a:r>
            <a:br>
              <a:rPr lang="en-US" sz="2300" dirty="0"/>
            </a:br>
            <a:r>
              <a:rPr lang="en-US" sz="2300" i="1" dirty="0"/>
              <a:t>The wretched refuse of your teeming shore.</a:t>
            </a:r>
            <a:r>
              <a:rPr lang="en-US" sz="2300" dirty="0"/>
              <a:t/>
            </a:r>
            <a:br>
              <a:rPr lang="en-US" sz="2300" dirty="0"/>
            </a:br>
            <a:r>
              <a:rPr lang="en-US" sz="2300" i="1" dirty="0"/>
              <a:t>Send these, the homeless, tempest-</a:t>
            </a:r>
            <a:r>
              <a:rPr lang="en-US" sz="2300" i="1" dirty="0" err="1"/>
              <a:t>tost</a:t>
            </a:r>
            <a:r>
              <a:rPr lang="en-US" sz="2300" i="1" dirty="0"/>
              <a:t> to me,</a:t>
            </a:r>
            <a:br>
              <a:rPr lang="en-US" sz="2300" i="1" dirty="0"/>
            </a:br>
            <a:r>
              <a:rPr lang="en-US" sz="2300" i="1" dirty="0"/>
              <a:t>I lift my lamp beside the golden door!"</a:t>
            </a:r>
            <a:r>
              <a:rPr lang="en-US" sz="2300" dirty="0"/>
              <a:t/>
            </a:r>
            <a:br>
              <a:rPr lang="en-US" sz="2300" dirty="0"/>
            </a:br>
            <a:r>
              <a:rPr lang="en-US" sz="2300" dirty="0"/>
              <a:t/>
            </a:r>
            <a:br>
              <a:rPr lang="en-US" sz="2300" dirty="0"/>
            </a:br>
            <a:r>
              <a:rPr lang="en-US" b="1" u="sng" dirty="0">
                <a:hlinkClick r:id="rId3"/>
              </a:rPr>
              <a:t>Emma Lazarus (November 2, 1883)</a:t>
            </a:r>
            <a:endParaRPr lang="en-US" dirty="0"/>
          </a:p>
          <a:p>
            <a:endParaRPr lang="en-US" dirty="0"/>
          </a:p>
        </p:txBody>
      </p:sp>
      <p:pic>
        <p:nvPicPr>
          <p:cNvPr id="1026" name="Picture 2" descr="Liberty Enlightening the World po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8019" y="2895599"/>
            <a:ext cx="2719294"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867400" y="533400"/>
            <a:ext cx="3200400" cy="954107"/>
          </a:xfrm>
          <a:prstGeom prst="rect">
            <a:avLst/>
          </a:prstGeom>
          <a:noFill/>
        </p:spPr>
        <p:txBody>
          <a:bodyPr wrap="square" rtlCol="0">
            <a:spAutoFit/>
          </a:bodyPr>
          <a:lstStyle/>
          <a:p>
            <a:pPr algn="r"/>
            <a:r>
              <a:rPr lang="en-US" b="1" dirty="0">
                <a:solidFill>
                  <a:schemeClr val="bg1"/>
                </a:solidFill>
              </a:rPr>
              <a:t>Facts:</a:t>
            </a:r>
            <a:r>
              <a:rPr lang="en-US" dirty="0"/>
              <a:t> </a:t>
            </a:r>
            <a:r>
              <a:rPr lang="en-US" sz="1000" dirty="0">
                <a:hlinkClick r:id="rId5"/>
              </a:rPr>
              <a:t>http://www.factmonster.com/ipka/A0874962.html</a:t>
            </a:r>
            <a:endParaRPr lang="en-US" sz="1000" dirty="0"/>
          </a:p>
          <a:p>
            <a:r>
              <a:rPr lang="en-US" sz="1000" dirty="0">
                <a:hlinkClick r:id="rId6"/>
              </a:rPr>
              <a:t>http://</a:t>
            </a:r>
            <a:r>
              <a:rPr lang="en-US" sz="1000" dirty="0" smtClean="0">
                <a:hlinkClick r:id="rId6"/>
              </a:rPr>
              <a:t>www.libertyellisfoundation.org/statue-facts</a:t>
            </a:r>
            <a:endParaRPr lang="en-US" sz="1000" dirty="0" smtClean="0"/>
          </a:p>
          <a:p>
            <a:endParaRPr lang="en-US" dirty="0"/>
          </a:p>
        </p:txBody>
      </p:sp>
    </p:spTree>
    <p:extLst>
      <p:ext uri="{BB962C8B-B14F-4D97-AF65-F5344CB8AC3E}">
        <p14:creationId xmlns:p14="http://schemas.microsoft.com/office/powerpoint/2010/main" xmlns="" val="3651576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u="sng" dirty="0">
                <a:hlinkClick r:id="rId2"/>
              </a:rPr>
              <a:t>Ellis </a:t>
            </a:r>
            <a:r>
              <a:rPr lang="en-US" sz="4000" u="sng" dirty="0" smtClean="0">
                <a:hlinkClick r:id="rId2"/>
              </a:rPr>
              <a:t>Island</a:t>
            </a:r>
            <a:r>
              <a:rPr lang="en-US" sz="4000" u="sng" dirty="0"/>
              <a:t/>
            </a:r>
            <a:br>
              <a:rPr lang="en-US" sz="4000" u="sng" dirty="0"/>
            </a:br>
            <a:endParaRPr lang="en-US" dirty="0"/>
          </a:p>
        </p:txBody>
      </p:sp>
      <p:sp>
        <p:nvSpPr>
          <p:cNvPr id="3" name="Content Placeholder 2"/>
          <p:cNvSpPr>
            <a:spLocks noGrp="1"/>
          </p:cNvSpPr>
          <p:nvPr>
            <p:ph idx="1"/>
          </p:nvPr>
        </p:nvSpPr>
        <p:spPr>
          <a:xfrm>
            <a:off x="76200" y="1371600"/>
            <a:ext cx="8077200" cy="5486400"/>
          </a:xfrm>
        </p:spPr>
        <p:txBody>
          <a:bodyPr>
            <a:normAutofit fontScale="92500" lnSpcReduction="10000"/>
          </a:bodyPr>
          <a:lstStyle/>
          <a:p>
            <a:pPr>
              <a:lnSpc>
                <a:spcPct val="80000"/>
              </a:lnSpc>
            </a:pPr>
            <a:r>
              <a:rPr lang="en-US" sz="4000" dirty="0" smtClean="0"/>
              <a:t>Most </a:t>
            </a:r>
            <a:r>
              <a:rPr lang="en-US" sz="4000" dirty="0"/>
              <a:t>European immigrants </a:t>
            </a:r>
            <a:r>
              <a:rPr lang="en-US" sz="4000" dirty="0" smtClean="0"/>
              <a:t>entered </a:t>
            </a:r>
            <a:r>
              <a:rPr lang="en-US" sz="4000" dirty="0"/>
              <a:t>through Ellis Island in New York Harbor, which 1892 became the main facility for processing immigrants. </a:t>
            </a:r>
            <a:endParaRPr lang="en-US" sz="4000" dirty="0" smtClean="0"/>
          </a:p>
          <a:p>
            <a:pPr>
              <a:lnSpc>
                <a:spcPct val="80000"/>
              </a:lnSpc>
            </a:pPr>
            <a:r>
              <a:rPr lang="en-US" sz="4000" dirty="0" smtClean="0"/>
              <a:t>Those </a:t>
            </a:r>
            <a:r>
              <a:rPr lang="en-US" sz="4000" dirty="0"/>
              <a:t>who failed a medical examination or were judged to be anarchists, prostitutes, or otherwise undesirable, were sent home. </a:t>
            </a:r>
            <a:endParaRPr lang="en-US" sz="4000" dirty="0" smtClean="0"/>
          </a:p>
          <a:p>
            <a:pPr marL="0" indent="0">
              <a:lnSpc>
                <a:spcPct val="80000"/>
              </a:lnSpc>
              <a:buNone/>
            </a:pPr>
            <a:endParaRPr lang="en-US" sz="4000" dirty="0"/>
          </a:p>
          <a:p>
            <a:pPr>
              <a:lnSpc>
                <a:spcPct val="80000"/>
              </a:lnSpc>
              <a:buNone/>
            </a:pPr>
            <a:r>
              <a:rPr lang="en-US" sz="1100" dirty="0"/>
              <a:t>Background </a:t>
            </a:r>
            <a:r>
              <a:rPr lang="en-US" sz="1100" dirty="0">
                <a:hlinkClick r:id="rId3"/>
              </a:rPr>
              <a:t>http://www.nps.gov/elis/historyculture/places_immigration.htm</a:t>
            </a:r>
            <a:endParaRPr lang="en-US" sz="1100" dirty="0"/>
          </a:p>
          <a:p>
            <a:pPr>
              <a:lnSpc>
                <a:spcPct val="80000"/>
              </a:lnSpc>
              <a:buNone/>
            </a:pPr>
            <a:r>
              <a:rPr lang="en-US" sz="1100" dirty="0"/>
              <a:t>History &amp; Culture  </a:t>
            </a:r>
            <a:r>
              <a:rPr lang="en-US" sz="1100" dirty="0">
                <a:hlinkClick r:id="rId4"/>
              </a:rPr>
              <a:t>http://</a:t>
            </a:r>
            <a:r>
              <a:rPr lang="en-US" sz="1100" dirty="0" smtClean="0">
                <a:hlinkClick r:id="rId4"/>
              </a:rPr>
              <a:t>www.nps.gov/elis/historyculture/index.htm</a:t>
            </a:r>
            <a:endParaRPr lang="en-US" sz="1100" dirty="0" smtClean="0"/>
          </a:p>
          <a:p>
            <a:pPr>
              <a:lnSpc>
                <a:spcPct val="80000"/>
              </a:lnSpc>
              <a:buNone/>
            </a:pPr>
            <a:r>
              <a:rPr lang="en-US" sz="1100" dirty="0" smtClean="0"/>
              <a:t>Immigrant Registry </a:t>
            </a:r>
            <a:r>
              <a:rPr lang="en-US" sz="1100" dirty="0">
                <a:hlinkClick r:id="rId5"/>
              </a:rPr>
              <a:t>http://www.castlegarden.org</a:t>
            </a:r>
            <a:r>
              <a:rPr lang="en-US" sz="1100" dirty="0" smtClean="0">
                <a:hlinkClick r:id="rId5"/>
              </a:rPr>
              <a:t>/</a:t>
            </a:r>
            <a:endParaRPr lang="en-US" sz="1800" dirty="0"/>
          </a:p>
          <a:p>
            <a:endParaRPr lang="en-US" dirty="0"/>
          </a:p>
        </p:txBody>
      </p:sp>
    </p:spTree>
    <p:extLst>
      <p:ext uri="{BB962C8B-B14F-4D97-AF65-F5344CB8AC3E}">
        <p14:creationId xmlns:p14="http://schemas.microsoft.com/office/powerpoint/2010/main" xmlns="" val="2172036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0040"/>
            <a:ext cx="8229600" cy="822960"/>
          </a:xfrm>
        </p:spPr>
        <p:txBody>
          <a:bodyPr>
            <a:normAutofit fontScale="90000"/>
          </a:bodyPr>
          <a:lstStyle/>
          <a:p>
            <a:r>
              <a:rPr lang="en-US" sz="1600" dirty="0">
                <a:latin typeface="Times New Roman" charset="0"/>
              </a:rPr>
              <a:t>Italian Family on Ferry Boat, Leaving Ellis Island, a 1905 photograph by Lewis Hine.  </a:t>
            </a:r>
            <a:r>
              <a:rPr lang="en-US" sz="1600" dirty="0" smtClean="0">
                <a:latin typeface="Times New Roman" charset="0"/>
              </a:rPr>
              <a:t>The </a:t>
            </a:r>
            <a:r>
              <a:rPr lang="en-US" sz="1600" dirty="0">
                <a:latin typeface="Times New Roman" charset="0"/>
              </a:rPr>
              <a:t>family of immigrants has just passed through the inspection process at the gateway to the U.S.</a:t>
            </a:r>
            <a:r>
              <a:rPr lang="en-US" sz="4000" i="1" dirty="0">
                <a:latin typeface="Times New Roman" charset="0"/>
              </a:rPr>
              <a:t/>
            </a:r>
            <a:br>
              <a:rPr lang="en-US" sz="4000" i="1" dirty="0">
                <a:latin typeface="Times New Roman" charset="0"/>
              </a:rPr>
            </a:br>
            <a:endParaRPr lang="en-US" dirty="0"/>
          </a:p>
        </p:txBody>
      </p:sp>
      <p:pic>
        <p:nvPicPr>
          <p:cNvPr id="4" name="Picture 14" descr="ch18fig07"/>
          <p:cNvPicPr>
            <a:picLocks noGrp="1" noChangeAspect="1" noChangeArrowheads="1"/>
          </p:cNvPicPr>
          <p:nvPr>
            <p:ph idx="1"/>
          </p:nvPr>
        </p:nvPicPr>
        <p:blipFill>
          <a:blip r:embed="rId2" cstate="print"/>
          <a:srcRect/>
          <a:stretch>
            <a:fillRect/>
          </a:stretch>
        </p:blipFill>
        <p:spPr bwMode="auto">
          <a:xfrm>
            <a:off x="0" y="685800"/>
            <a:ext cx="9137248" cy="6172200"/>
          </a:xfrm>
          <a:prstGeom prst="rect">
            <a:avLst/>
          </a:prstGeom>
          <a:noFill/>
          <a:ln w="9525">
            <a:noFill/>
            <a:miter lim="800000"/>
            <a:headEnd/>
            <a:tailEnd/>
          </a:ln>
        </p:spPr>
      </p:pic>
    </p:spTree>
    <p:extLst>
      <p:ext uri="{BB962C8B-B14F-4D97-AF65-F5344CB8AC3E}">
        <p14:creationId xmlns:p14="http://schemas.microsoft.com/office/powerpoint/2010/main" xmlns="" val="2629043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696200" cy="990600"/>
          </a:xfrm>
        </p:spPr>
        <p:txBody>
          <a:bodyPr>
            <a:normAutofit fontScale="90000"/>
          </a:bodyPr>
          <a:lstStyle/>
          <a:p>
            <a:pPr algn="ctr"/>
            <a:r>
              <a:rPr lang="en-US" dirty="0" smtClean="0">
                <a:hlinkClick r:id="rId2"/>
              </a:rPr>
              <a:t>Angel Island</a:t>
            </a:r>
            <a:r>
              <a:rPr lang="en-US" dirty="0" smtClean="0"/>
              <a:t> </a:t>
            </a:r>
            <a:br>
              <a:rPr lang="en-US" dirty="0" smtClean="0"/>
            </a:br>
            <a:r>
              <a:rPr lang="en-US" dirty="0" smtClean="0"/>
              <a:t>“Ellis Island of the west”</a:t>
            </a:r>
            <a:endParaRPr lang="en-US" dirty="0"/>
          </a:p>
        </p:txBody>
      </p:sp>
      <p:sp>
        <p:nvSpPr>
          <p:cNvPr id="3" name="Content Placeholder 2"/>
          <p:cNvSpPr>
            <a:spLocks noGrp="1"/>
          </p:cNvSpPr>
          <p:nvPr>
            <p:ph idx="1"/>
          </p:nvPr>
        </p:nvSpPr>
        <p:spPr>
          <a:xfrm>
            <a:off x="0" y="1752600"/>
            <a:ext cx="8153400" cy="5105400"/>
          </a:xfrm>
        </p:spPr>
        <p:txBody>
          <a:bodyPr>
            <a:normAutofit/>
          </a:bodyPr>
          <a:lstStyle/>
          <a:p>
            <a:pPr>
              <a:lnSpc>
                <a:spcPct val="80000"/>
              </a:lnSpc>
            </a:pPr>
            <a:r>
              <a:rPr lang="en-US" sz="4000" dirty="0" smtClean="0"/>
              <a:t>Due </a:t>
            </a:r>
            <a:r>
              <a:rPr lang="en-US" sz="4000" dirty="0"/>
              <a:t>to the </a:t>
            </a:r>
            <a:r>
              <a:rPr lang="en-US" sz="4000" dirty="0">
                <a:hlinkClick r:id="rId3"/>
              </a:rPr>
              <a:t>Chinese Exclusion Act </a:t>
            </a:r>
            <a:r>
              <a:rPr lang="en-US" sz="4000" dirty="0"/>
              <a:t>(1882), </a:t>
            </a:r>
            <a:r>
              <a:rPr lang="en-US" sz="4000" i="1" u="sng" dirty="0"/>
              <a:t>Japanese laborers</a:t>
            </a:r>
            <a:r>
              <a:rPr lang="en-US" sz="4000" u="sng" dirty="0"/>
              <a:t> </a:t>
            </a:r>
            <a:r>
              <a:rPr lang="en-US" sz="4000" dirty="0"/>
              <a:t>arrived to work as agricultural laborers in California (fruit and vegetable) and Hawaii (</a:t>
            </a:r>
            <a:r>
              <a:rPr lang="en-US" sz="4000" dirty="0" smtClean="0"/>
              <a:t>sugar)</a:t>
            </a:r>
          </a:p>
          <a:p>
            <a:pPr>
              <a:lnSpc>
                <a:spcPct val="80000"/>
              </a:lnSpc>
            </a:pPr>
            <a:endParaRPr lang="en-US" sz="4000" dirty="0" smtClean="0"/>
          </a:p>
          <a:p>
            <a:pPr>
              <a:lnSpc>
                <a:spcPct val="80000"/>
              </a:lnSpc>
            </a:pPr>
            <a:r>
              <a:rPr lang="en-US" sz="4000" dirty="0" smtClean="0"/>
              <a:t>Populations </a:t>
            </a:r>
            <a:r>
              <a:rPr lang="en-US" sz="4000" dirty="0"/>
              <a:t>of Japanese origin grew to 72,000 by 1910</a:t>
            </a:r>
            <a:r>
              <a:rPr lang="en-US" sz="2800" dirty="0"/>
              <a:t/>
            </a:r>
            <a:br>
              <a:rPr lang="en-US" sz="2800" dirty="0"/>
            </a:br>
            <a:endParaRPr lang="en-US" sz="1800" dirty="0"/>
          </a:p>
          <a:p>
            <a:endParaRPr lang="en-US" dirty="0"/>
          </a:p>
        </p:txBody>
      </p:sp>
    </p:spTree>
    <p:extLst>
      <p:ext uri="{BB962C8B-B14F-4D97-AF65-F5344CB8AC3E}">
        <p14:creationId xmlns:p14="http://schemas.microsoft.com/office/powerpoint/2010/main" xmlns="" val="3069020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Image result for Angel island"/>
          <p:cNvPicPr>
            <a:picLocks noGrp="1" noChangeAspect="1" noChangeArrowheads="1"/>
          </p:cNvPicPr>
          <p:nvPr>
            <p:ph idx="1"/>
          </p:nvPr>
        </p:nvPicPr>
        <p:blipFill>
          <a:blip r:embed="rId2" cstate="print"/>
          <a:srcRect/>
          <a:stretch>
            <a:fillRect/>
          </a:stretch>
        </p:blipFill>
        <p:spPr bwMode="auto">
          <a:xfrm>
            <a:off x="4214078" y="0"/>
            <a:ext cx="4929921" cy="3886200"/>
          </a:xfrm>
          <a:prstGeom prst="rect">
            <a:avLst/>
          </a:prstGeom>
          <a:noFill/>
        </p:spPr>
      </p:pic>
      <p:pic>
        <p:nvPicPr>
          <p:cNvPr id="38914" name="Picture 2" descr="Image result for Angel island"/>
          <p:cNvPicPr>
            <a:picLocks noChangeAspect="1" noChangeArrowheads="1"/>
          </p:cNvPicPr>
          <p:nvPr/>
        </p:nvPicPr>
        <p:blipFill>
          <a:blip r:embed="rId3" cstate="print"/>
          <a:srcRect/>
          <a:stretch>
            <a:fillRect/>
          </a:stretch>
        </p:blipFill>
        <p:spPr bwMode="auto">
          <a:xfrm>
            <a:off x="0" y="3628292"/>
            <a:ext cx="4343400" cy="3229708"/>
          </a:xfrm>
          <a:prstGeom prst="rect">
            <a:avLst/>
          </a:prstGeom>
          <a:noFill/>
        </p:spPr>
      </p:pic>
      <p:pic>
        <p:nvPicPr>
          <p:cNvPr id="38916" name="Picture 4" descr="Image result for Angel island"/>
          <p:cNvPicPr>
            <a:picLocks noChangeAspect="1" noChangeArrowheads="1"/>
          </p:cNvPicPr>
          <p:nvPr/>
        </p:nvPicPr>
        <p:blipFill>
          <a:blip r:embed="rId4" cstate="print"/>
          <a:srcRect/>
          <a:stretch>
            <a:fillRect/>
          </a:stretch>
        </p:blipFill>
        <p:spPr bwMode="auto">
          <a:xfrm>
            <a:off x="0" y="-1"/>
            <a:ext cx="4267200" cy="3410033"/>
          </a:xfrm>
          <a:prstGeom prst="rect">
            <a:avLst/>
          </a:prstGeom>
          <a:noFill/>
        </p:spPr>
      </p:pic>
      <p:pic>
        <p:nvPicPr>
          <p:cNvPr id="38918" name="Picture 6" descr="Image result for Angel island"/>
          <p:cNvPicPr>
            <a:picLocks noChangeAspect="1" noChangeArrowheads="1"/>
          </p:cNvPicPr>
          <p:nvPr/>
        </p:nvPicPr>
        <p:blipFill>
          <a:blip r:embed="rId5" cstate="print"/>
          <a:srcRect/>
          <a:stretch>
            <a:fillRect/>
          </a:stretch>
        </p:blipFill>
        <p:spPr bwMode="auto">
          <a:xfrm>
            <a:off x="4262320" y="3352800"/>
            <a:ext cx="4881680" cy="3505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 El </a:t>
            </a:r>
            <a:r>
              <a:rPr lang="en-US" dirty="0" err="1" smtClean="0"/>
              <a:t>Paso,texas</a:t>
            </a:r>
            <a:endParaRPr lang="en-US" dirty="0"/>
          </a:p>
        </p:txBody>
      </p:sp>
      <p:sp>
        <p:nvSpPr>
          <p:cNvPr id="3" name="Content Placeholder 2"/>
          <p:cNvSpPr>
            <a:spLocks noGrp="1"/>
          </p:cNvSpPr>
          <p:nvPr>
            <p:ph idx="1"/>
          </p:nvPr>
        </p:nvSpPr>
        <p:spPr>
          <a:xfrm>
            <a:off x="0" y="1676400"/>
            <a:ext cx="8153400" cy="5181600"/>
          </a:xfrm>
        </p:spPr>
        <p:txBody>
          <a:bodyPr/>
          <a:lstStyle/>
          <a:p>
            <a:r>
              <a:rPr lang="en-US" sz="3200" dirty="0" smtClean="0"/>
              <a:t>Asian and Mexican migrants came to the American West, mostly through San Francisco. </a:t>
            </a:r>
          </a:p>
          <a:p>
            <a:r>
              <a:rPr lang="en-US" sz="3200" dirty="0" smtClean="0"/>
              <a:t>Mexican migration was much larger than Japanese migration. </a:t>
            </a:r>
          </a:p>
          <a:p>
            <a:r>
              <a:rPr lang="en-US" sz="3200" dirty="0" smtClean="0"/>
              <a:t>1900 and 1930, nearly 1 million Mexicans came to the United States, mostly through El Paso, Texas, and many became cheap agricultural labor.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a:bodyPr>
          <a:lstStyle/>
          <a:p>
            <a:r>
              <a:rPr lang="en-US" sz="1100" dirty="0">
                <a:latin typeface="Times New Roman" charset="0"/>
              </a:rPr>
              <a:t>Table 18.1 Rise Of The City, 1880–1920</a:t>
            </a:r>
            <a:r>
              <a:rPr lang="en-US" sz="4000" dirty="0">
                <a:latin typeface="Times New Roman" charset="0"/>
              </a:rPr>
              <a:t/>
            </a:r>
            <a:br>
              <a:rPr lang="en-US" sz="4000" dirty="0">
                <a:latin typeface="Times New Roman" charset="0"/>
              </a:rPr>
            </a:br>
            <a:endParaRPr lang="en-US" dirty="0"/>
          </a:p>
        </p:txBody>
      </p:sp>
      <p:pic>
        <p:nvPicPr>
          <p:cNvPr id="4" name="Picture 16" descr="Table 18"/>
          <p:cNvPicPr>
            <a:picLocks noGrp="1" noChangeAspect="1" noChangeArrowheads="1"/>
          </p:cNvPicPr>
          <p:nvPr>
            <p:ph idx="1"/>
          </p:nvPr>
        </p:nvPicPr>
        <p:blipFill>
          <a:blip r:embed="rId2" cstate="print"/>
          <a:srcRect/>
          <a:stretch>
            <a:fillRect/>
          </a:stretch>
        </p:blipFill>
        <p:spPr bwMode="auto">
          <a:xfrm>
            <a:off x="0" y="0"/>
            <a:ext cx="8153400" cy="6829425"/>
          </a:xfrm>
          <a:prstGeom prst="rect">
            <a:avLst/>
          </a:prstGeom>
          <a:noFill/>
          <a:ln w="9525">
            <a:noFill/>
            <a:miter lim="800000"/>
            <a:headEnd/>
            <a:tailEnd/>
          </a:ln>
        </p:spPr>
      </p:pic>
    </p:spTree>
    <p:extLst>
      <p:ext uri="{BB962C8B-B14F-4D97-AF65-F5344CB8AC3E}">
        <p14:creationId xmlns:p14="http://schemas.microsoft.com/office/powerpoint/2010/main" xmlns="" val="2533050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670560"/>
          </a:xfrm>
        </p:spPr>
        <p:txBody>
          <a:bodyPr>
            <a:normAutofit/>
          </a:bodyPr>
          <a:lstStyle/>
          <a:p>
            <a:r>
              <a:rPr lang="en-US" sz="1400" dirty="0" smtClean="0">
                <a:latin typeface="Times New Roman" charset="0"/>
              </a:rPr>
              <a:t>An immigrant from Mexico, arriving around 1912 in a cart drawn by a donkey</a:t>
            </a:r>
            <a:endParaRPr lang="en-US" sz="1400" dirty="0"/>
          </a:p>
        </p:txBody>
      </p:sp>
      <p:pic>
        <p:nvPicPr>
          <p:cNvPr id="4" name="Picture 5" descr="ch18fig09"/>
          <p:cNvPicPr>
            <a:picLocks noGrp="1" noChangeAspect="1" noChangeArrowheads="1"/>
          </p:cNvPicPr>
          <p:nvPr>
            <p:ph idx="1"/>
          </p:nvPr>
        </p:nvPicPr>
        <p:blipFill>
          <a:blip r:embed="rId2" cstate="print"/>
          <a:srcRect/>
          <a:stretch>
            <a:fillRect/>
          </a:stretch>
        </p:blipFill>
        <p:spPr bwMode="auto">
          <a:xfrm>
            <a:off x="0" y="1219200"/>
            <a:ext cx="8129562" cy="5644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Birds of Passage</a:t>
            </a:r>
            <a:endParaRPr lang="en-US" dirty="0"/>
          </a:p>
        </p:txBody>
      </p:sp>
      <p:sp>
        <p:nvSpPr>
          <p:cNvPr id="3" name="Content Placeholder 2"/>
          <p:cNvSpPr>
            <a:spLocks noGrp="1"/>
          </p:cNvSpPr>
          <p:nvPr>
            <p:ph idx="1"/>
          </p:nvPr>
        </p:nvSpPr>
        <p:spPr>
          <a:xfrm>
            <a:off x="0" y="1524000"/>
            <a:ext cx="8153400" cy="5334000"/>
          </a:xfrm>
        </p:spPr>
        <p:txBody>
          <a:bodyPr>
            <a:normAutofit/>
          </a:bodyPr>
          <a:lstStyle/>
          <a:p>
            <a:r>
              <a:rPr lang="en-US" sz="2800" b="1" dirty="0" smtClean="0"/>
              <a:t>Birds of Passage </a:t>
            </a:r>
            <a:r>
              <a:rPr lang="en-US" sz="2800" dirty="0" smtClean="0"/>
              <a:t>– immigrants who planned on returning to their homeland</a:t>
            </a:r>
          </a:p>
          <a:p>
            <a:r>
              <a:rPr lang="en-US" sz="2800" dirty="0" smtClean="0"/>
              <a:t>While some, such as Jews fleeing religious persecution in Russia, intended to settle permanently, most planned to earn money to return home and buy land. </a:t>
            </a:r>
          </a:p>
          <a:p>
            <a:r>
              <a:rPr lang="en-US" sz="2800" dirty="0" smtClean="0"/>
              <a:t>Groups such as the Irish and Mexicans had many such </a:t>
            </a:r>
            <a:r>
              <a:rPr lang="en-US" sz="2800" u="sng" dirty="0" smtClean="0"/>
              <a:t>“birds of passage,” </a:t>
            </a:r>
            <a:r>
              <a:rPr lang="en-US" sz="2800" dirty="0" smtClean="0"/>
              <a:t>who stayed only briefly in the United States.</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1280160"/>
          </a:xfrm>
        </p:spPr>
        <p:txBody>
          <a:bodyPr>
            <a:normAutofit fontScale="90000"/>
          </a:bodyPr>
          <a:lstStyle/>
          <a:p>
            <a:r>
              <a:rPr lang="en-US" sz="4000" u="sng" dirty="0" smtClean="0"/>
              <a:t/>
            </a:r>
            <a:br>
              <a:rPr lang="en-US" sz="4000" u="sng" dirty="0" smtClean="0"/>
            </a:br>
            <a:r>
              <a:rPr lang="en-US" sz="4000" u="sng" dirty="0" smtClean="0"/>
              <a:t>Immigrant Populations </a:t>
            </a:r>
            <a:br>
              <a:rPr lang="en-US" sz="4000" u="sng" dirty="0" smtClean="0"/>
            </a:br>
            <a:r>
              <a:rPr lang="en-US" sz="4000" dirty="0" smtClean="0"/>
              <a:t/>
            </a:r>
            <a:br>
              <a:rPr lang="en-US" sz="4000" dirty="0" smtClean="0"/>
            </a:br>
            <a:endParaRPr lang="en-US" dirty="0"/>
          </a:p>
        </p:txBody>
      </p:sp>
      <p:sp>
        <p:nvSpPr>
          <p:cNvPr id="3" name="Content Placeholder 2"/>
          <p:cNvSpPr>
            <a:spLocks noGrp="1"/>
          </p:cNvSpPr>
          <p:nvPr>
            <p:ph idx="1"/>
          </p:nvPr>
        </p:nvSpPr>
        <p:spPr>
          <a:xfrm>
            <a:off x="0" y="685800"/>
            <a:ext cx="8153400" cy="6172200"/>
          </a:xfrm>
        </p:spPr>
        <p:txBody>
          <a:bodyPr>
            <a:normAutofit fontScale="92500" lnSpcReduction="20000"/>
          </a:bodyPr>
          <a:lstStyle/>
          <a:p>
            <a:pPr>
              <a:lnSpc>
                <a:spcPct val="80000"/>
              </a:lnSpc>
            </a:pPr>
            <a:r>
              <a:rPr lang="en-US" sz="4000" dirty="0" smtClean="0"/>
              <a:t>1910 one of every seven people in America was foreign-born </a:t>
            </a:r>
            <a:br>
              <a:rPr lang="en-US" sz="4000" dirty="0" smtClean="0"/>
            </a:br>
            <a:r>
              <a:rPr lang="en-US" sz="4000" dirty="0" smtClean="0"/>
              <a:t>highest percentage in American history</a:t>
            </a:r>
          </a:p>
          <a:p>
            <a:pPr>
              <a:lnSpc>
                <a:spcPct val="80000"/>
              </a:lnSpc>
            </a:pPr>
            <a:r>
              <a:rPr lang="en-US" sz="4000" dirty="0" smtClean="0"/>
              <a:t>More than 40 % of New York’s population was born abroad</a:t>
            </a:r>
          </a:p>
          <a:p>
            <a:pPr>
              <a:lnSpc>
                <a:spcPct val="80000"/>
              </a:lnSpc>
            </a:pPr>
            <a:r>
              <a:rPr lang="en-US" sz="4000" dirty="0" smtClean="0"/>
              <a:t> More than 30 % in other major cities like Chicago and Milwaukee. </a:t>
            </a:r>
          </a:p>
          <a:p>
            <a:pPr>
              <a:lnSpc>
                <a:spcPct val="80000"/>
              </a:lnSpc>
            </a:pPr>
            <a:r>
              <a:rPr lang="en-US" sz="4000" dirty="0" smtClean="0"/>
              <a:t>While many immigrants moved west, most settled in industrial centers.</a:t>
            </a:r>
          </a:p>
          <a:p>
            <a:pPr>
              <a:lnSpc>
                <a:spcPct val="80000"/>
              </a:lnSpc>
            </a:pPr>
            <a:r>
              <a:rPr lang="en-US" sz="4000" dirty="0" smtClean="0"/>
              <a:t>Although most immigrants earned more in the United States than they could have at home, they faced long hours, low wages, and dangerous working conditions in the mines, factories, and fields.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762000"/>
          </a:xfrm>
        </p:spPr>
        <p:txBody>
          <a:bodyPr>
            <a:normAutofit/>
          </a:bodyPr>
          <a:lstStyle/>
          <a:p>
            <a:pPr algn="ctr"/>
            <a:r>
              <a:rPr lang="en-US" sz="1600" dirty="0" smtClean="0">
                <a:latin typeface="Times New Roman" charset="0"/>
              </a:rPr>
              <a:t>An illustration in the 1912 publication.  The New Immigration depicts the various “types” entering the United States.</a:t>
            </a:r>
            <a:br>
              <a:rPr lang="en-US" sz="1600" dirty="0" smtClean="0">
                <a:latin typeface="Times New Roman" charset="0"/>
              </a:rPr>
            </a:br>
            <a:endParaRPr lang="en-US" sz="1600" dirty="0"/>
          </a:p>
        </p:txBody>
      </p:sp>
      <p:pic>
        <p:nvPicPr>
          <p:cNvPr id="4" name="Picture 16" descr="ch18fig06"/>
          <p:cNvPicPr>
            <a:picLocks noGrp="1" noChangeAspect="1" noChangeArrowheads="1"/>
          </p:cNvPicPr>
          <p:nvPr>
            <p:ph idx="1"/>
          </p:nvPr>
        </p:nvPicPr>
        <p:blipFill>
          <a:blip r:embed="rId2" cstate="print"/>
          <a:srcRect r="8621" b="259"/>
          <a:stretch>
            <a:fillRect/>
          </a:stretch>
        </p:blipFill>
        <p:spPr bwMode="auto">
          <a:xfrm>
            <a:off x="990600" y="569167"/>
            <a:ext cx="5937520" cy="6288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Progressives:  Social Reforms</a:t>
            </a:r>
            <a:br>
              <a:rPr lang="en-US" dirty="0" smtClean="0"/>
            </a:br>
            <a:endParaRPr lang="en-US" dirty="0"/>
          </a:p>
        </p:txBody>
      </p:sp>
      <p:sp>
        <p:nvSpPr>
          <p:cNvPr id="3" name="Subtitle 2"/>
          <p:cNvSpPr>
            <a:spLocks noGrp="1"/>
          </p:cNvSpPr>
          <p:nvPr>
            <p:ph type="subTitle" idx="1"/>
          </p:nvPr>
        </p:nvSpPr>
        <p:spPr>
          <a:xfrm>
            <a:off x="0" y="0"/>
            <a:ext cx="2667000" cy="6858000"/>
          </a:xfrm>
        </p:spPr>
        <p:txBody>
          <a:bodyPr>
            <a:normAutofit/>
          </a:bodyPr>
          <a:lstStyle/>
          <a:p>
            <a:pPr algn="l"/>
            <a:r>
              <a:rPr lang="en-US" sz="2400" u="sng" dirty="0" smtClean="0">
                <a:solidFill>
                  <a:schemeClr val="tx1"/>
                </a:solidFill>
              </a:rPr>
              <a:t>WHEN:  </a:t>
            </a:r>
            <a:r>
              <a:rPr lang="en-US" sz="2400" dirty="0" smtClean="0">
                <a:solidFill>
                  <a:schemeClr val="tx1"/>
                </a:solidFill>
              </a:rPr>
              <a:t/>
            </a:r>
            <a:br>
              <a:rPr lang="en-US" sz="2400" dirty="0" smtClean="0">
                <a:solidFill>
                  <a:schemeClr val="tx1"/>
                </a:solidFill>
              </a:rPr>
            </a:br>
            <a:r>
              <a:rPr lang="en-US" sz="2400" dirty="0" smtClean="0">
                <a:solidFill>
                  <a:schemeClr val="tx1"/>
                </a:solidFill>
              </a:rPr>
              <a:t>1890 – 1920</a:t>
            </a:r>
          </a:p>
          <a:p>
            <a:pPr marL="514350" indent="-514350" algn="l"/>
            <a:endParaRPr lang="en-US" sz="2400" dirty="0" smtClean="0">
              <a:solidFill>
                <a:schemeClr val="tx1"/>
              </a:solidFill>
            </a:endParaRPr>
          </a:p>
          <a:p>
            <a:pPr marL="514350" indent="-514350" algn="l"/>
            <a:endParaRPr lang="en-US" sz="2400" dirty="0" smtClean="0">
              <a:solidFill>
                <a:schemeClr val="tx1"/>
              </a:solidFill>
            </a:endParaRPr>
          </a:p>
          <a:p>
            <a:pPr algn="l"/>
            <a:r>
              <a:rPr lang="en-US" sz="2400" u="sng" dirty="0" smtClean="0">
                <a:solidFill>
                  <a:schemeClr val="tx1"/>
                </a:solidFill>
              </a:rPr>
              <a:t>WHO:</a:t>
            </a:r>
            <a:br>
              <a:rPr lang="en-US" sz="2400" u="sng" dirty="0" smtClean="0">
                <a:solidFill>
                  <a:schemeClr val="tx1"/>
                </a:solidFill>
              </a:rPr>
            </a:br>
            <a:r>
              <a:rPr lang="en-US" sz="2400" dirty="0" smtClean="0">
                <a:solidFill>
                  <a:schemeClr val="tx1"/>
                </a:solidFill>
              </a:rPr>
              <a:t>Movement drew its strength from </a:t>
            </a:r>
            <a:r>
              <a:rPr lang="en-US" sz="2400" i="1" dirty="0" smtClean="0">
                <a:solidFill>
                  <a:schemeClr val="tx1"/>
                </a:solidFill>
              </a:rPr>
              <a:t>middle-class reformers</a:t>
            </a:r>
          </a:p>
          <a:p>
            <a:endParaRPr lang="en-US" dirty="0"/>
          </a:p>
        </p:txBody>
      </p:sp>
      <p:sp>
        <p:nvSpPr>
          <p:cNvPr id="5" name="TextBox 4"/>
          <p:cNvSpPr txBox="1"/>
          <p:nvPr/>
        </p:nvSpPr>
        <p:spPr>
          <a:xfrm>
            <a:off x="2971800" y="3657600"/>
            <a:ext cx="5791200" cy="2308324"/>
          </a:xfrm>
          <a:prstGeom prst="rect">
            <a:avLst/>
          </a:prstGeom>
          <a:noFill/>
        </p:spPr>
        <p:txBody>
          <a:bodyPr wrap="square" rtlCol="0">
            <a:spAutoFit/>
          </a:bodyPr>
          <a:lstStyle/>
          <a:p>
            <a:r>
              <a:rPr lang="en-US" sz="2400" u="sng" dirty="0" smtClean="0">
                <a:solidFill>
                  <a:schemeClr val="tx1"/>
                </a:solidFill>
              </a:rPr>
              <a:t>WHAT:   </a:t>
            </a:r>
            <a:r>
              <a:rPr lang="en-US" sz="2400" dirty="0" smtClean="0">
                <a:solidFill>
                  <a:schemeClr val="tx1"/>
                </a:solidFill>
              </a:rPr>
              <a:t/>
            </a:r>
            <a:br>
              <a:rPr lang="en-US" sz="2400" dirty="0" smtClean="0">
                <a:solidFill>
                  <a:schemeClr val="tx1"/>
                </a:solidFill>
              </a:rPr>
            </a:br>
            <a:r>
              <a:rPr lang="en-US" sz="2400" dirty="0" smtClean="0">
                <a:solidFill>
                  <a:schemeClr val="tx1"/>
                </a:solidFill>
              </a:rPr>
              <a:t>Many diverse groups in American society launched efforts to reform or eliminate the many social problems resulting from rapid industrialization, urbanization, and immigration.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smtClean="0"/>
              <a:t>Progressive ideals</a:t>
            </a:r>
            <a:endParaRPr lang="en-US" dirty="0"/>
          </a:p>
        </p:txBody>
      </p:sp>
      <p:sp>
        <p:nvSpPr>
          <p:cNvPr id="3" name="Content Placeholder 2"/>
          <p:cNvSpPr>
            <a:spLocks noGrp="1"/>
          </p:cNvSpPr>
          <p:nvPr>
            <p:ph idx="1"/>
          </p:nvPr>
        </p:nvSpPr>
        <p:spPr>
          <a:xfrm>
            <a:off x="0" y="1524000"/>
            <a:ext cx="8229600" cy="5334000"/>
          </a:xfrm>
        </p:spPr>
        <p:txBody>
          <a:bodyPr>
            <a:noAutofit/>
          </a:bodyPr>
          <a:lstStyle/>
          <a:p>
            <a:r>
              <a:rPr lang="en-US" sz="2800" dirty="0" smtClean="0"/>
              <a:t>Fix a society fragmented by labor conflict, mass migration, social inequality</a:t>
            </a:r>
          </a:p>
          <a:p>
            <a:r>
              <a:rPr lang="en-US" sz="2800" dirty="0" smtClean="0"/>
              <a:t>Some desired a return to a competitive marketplace of small producers</a:t>
            </a:r>
          </a:p>
          <a:p>
            <a:r>
              <a:rPr lang="en-US" sz="2800" dirty="0" smtClean="0"/>
              <a:t>Others accepted the large corporation and looked to the government to combat a growing concentration of wealth and ensure social justice.</a:t>
            </a:r>
          </a:p>
          <a:p>
            <a:r>
              <a:rPr lang="en-US" sz="2800" dirty="0" smtClean="0"/>
              <a:t>Nearly all Progressives felt that freedom had to take on a new meaning to confront early twentieth-century social and economic realities.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ISSUES – Work Safety</a:t>
            </a:r>
            <a:r>
              <a:rPr lang="en-US" dirty="0" smtClean="0"/>
              <a:t/>
            </a:r>
            <a:br>
              <a:rPr lang="en-US" dirty="0" smtClean="0"/>
            </a:br>
            <a:r>
              <a:rPr lang="en-US" sz="3600" b="1" dirty="0" smtClean="0">
                <a:hlinkClick r:id="rId2"/>
              </a:rPr>
              <a:t>TRIANGLE SHIRTWASTE FACTORY</a:t>
            </a:r>
            <a:endParaRPr lang="en-US" sz="3600" b="1" dirty="0"/>
          </a:p>
        </p:txBody>
      </p:sp>
      <p:sp>
        <p:nvSpPr>
          <p:cNvPr id="3" name="Content Placeholder 2"/>
          <p:cNvSpPr>
            <a:spLocks noGrp="1"/>
          </p:cNvSpPr>
          <p:nvPr>
            <p:ph idx="1"/>
          </p:nvPr>
        </p:nvSpPr>
        <p:spPr>
          <a:xfrm>
            <a:off x="0" y="1609416"/>
            <a:ext cx="8153400" cy="5248584"/>
          </a:xfrm>
        </p:spPr>
        <p:txBody>
          <a:bodyPr>
            <a:normAutofit fontScale="85000" lnSpcReduction="20000"/>
          </a:bodyPr>
          <a:lstStyle/>
          <a:p>
            <a:pPr>
              <a:buNone/>
            </a:pPr>
            <a:r>
              <a:rPr lang="en-US" b="1" dirty="0" smtClean="0"/>
              <a:t>When: </a:t>
            </a:r>
            <a:r>
              <a:rPr lang="en-US" dirty="0" smtClean="0"/>
              <a:t>March 25, 1911</a:t>
            </a:r>
          </a:p>
          <a:p>
            <a:pPr>
              <a:buNone/>
            </a:pPr>
            <a:r>
              <a:rPr lang="en-US" b="1" dirty="0" smtClean="0"/>
              <a:t>WHERE:  </a:t>
            </a:r>
            <a:r>
              <a:rPr lang="en-US" dirty="0" smtClean="0"/>
              <a:t>Manhattan (Greenwich village), NY</a:t>
            </a:r>
          </a:p>
          <a:p>
            <a:pPr>
              <a:buNone/>
            </a:pPr>
            <a:r>
              <a:rPr lang="en-US" b="1" dirty="0" smtClean="0"/>
              <a:t>What: </a:t>
            </a:r>
          </a:p>
          <a:p>
            <a:r>
              <a:rPr lang="en-US" dirty="0" smtClean="0"/>
              <a:t>A factory caught fire by a match or cigarette </a:t>
            </a:r>
          </a:p>
          <a:p>
            <a:r>
              <a:rPr lang="en-US" dirty="0" smtClean="0"/>
              <a:t>Cloth quickly </a:t>
            </a:r>
            <a:r>
              <a:rPr lang="en-US" dirty="0" err="1" smtClean="0"/>
              <a:t>ignighted</a:t>
            </a:r>
            <a:r>
              <a:rPr lang="en-US" dirty="0" smtClean="0"/>
              <a:t> </a:t>
            </a:r>
          </a:p>
          <a:p>
            <a:r>
              <a:rPr lang="en-US" dirty="0" smtClean="0"/>
              <a:t>Workers were in the 8 – 10 floors</a:t>
            </a:r>
          </a:p>
          <a:p>
            <a:r>
              <a:rPr lang="en-US" u="sng" dirty="0" smtClean="0"/>
              <a:t>Safety Issues</a:t>
            </a:r>
            <a:r>
              <a:rPr lang="en-US" dirty="0" smtClean="0"/>
              <a:t>:   exit doors were chained shut, elevators couldn’t accommodate the number of workers, fire ladders didn’t reach the top floors, fire escapes were inadequate</a:t>
            </a:r>
          </a:p>
          <a:p>
            <a:r>
              <a:rPr lang="en-US" dirty="0" smtClean="0">
                <a:hlinkClick r:id="rId3"/>
              </a:rPr>
              <a:t>Tragedy</a:t>
            </a:r>
            <a:r>
              <a:rPr lang="en-US" dirty="0" smtClean="0"/>
              <a:t>:  Some women jumped out the window, 146 workers died</a:t>
            </a:r>
          </a:p>
          <a:p>
            <a:pPr>
              <a:buNone/>
            </a:pPr>
            <a:r>
              <a:rPr lang="en-US" b="1" dirty="0" smtClean="0"/>
              <a:t>Who:</a:t>
            </a:r>
          </a:p>
          <a:p>
            <a:r>
              <a:rPr lang="en-US" dirty="0" smtClean="0"/>
              <a:t>Workers - Women (mostly), Jewish/Italian Made ready-to-wear clothing;</a:t>
            </a:r>
            <a:br>
              <a:rPr lang="en-US" dirty="0" smtClean="0"/>
            </a:br>
            <a:r>
              <a:rPr lang="en-US" dirty="0" smtClean="0"/>
              <a:t>Shirtwaists (women's blouses).</a:t>
            </a:r>
          </a:p>
          <a:p>
            <a:r>
              <a:rPr lang="en-US" dirty="0" smtClean="0"/>
              <a:t>Owners - Max </a:t>
            </a:r>
            <a:r>
              <a:rPr lang="en-US" dirty="0" err="1" smtClean="0"/>
              <a:t>Blanck</a:t>
            </a:r>
            <a:r>
              <a:rPr lang="en-US" dirty="0" smtClean="0"/>
              <a:t> and Isaac Harris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latin typeface="Times New Roman" charset="0"/>
              </a:rPr>
              <a:t>Policemen stare up as the Triangle fire of 1911 rages</a:t>
            </a:r>
            <a:r>
              <a:rPr lang="en-US" sz="4000" dirty="0" smtClean="0">
                <a:latin typeface="Times New Roman" charset="0"/>
              </a:rPr>
              <a:t/>
            </a:r>
            <a:br>
              <a:rPr lang="en-US" sz="4000" dirty="0" smtClean="0">
                <a:latin typeface="Times New Roman" charset="0"/>
              </a:rPr>
            </a:br>
            <a:endParaRPr lang="en-US" dirty="0"/>
          </a:p>
        </p:txBody>
      </p:sp>
      <p:pic>
        <p:nvPicPr>
          <p:cNvPr id="4" name="Picture 26" descr="ch18fig01"/>
          <p:cNvPicPr>
            <a:picLocks noGrp="1" noChangeAspect="1" noChangeArrowheads="1"/>
          </p:cNvPicPr>
          <p:nvPr>
            <p:ph idx="1"/>
          </p:nvPr>
        </p:nvPicPr>
        <p:blipFill>
          <a:blip r:embed="rId2" cstate="print"/>
          <a:srcRect/>
          <a:stretch>
            <a:fillRect/>
          </a:stretch>
        </p:blipFill>
        <p:spPr bwMode="auto">
          <a:xfrm>
            <a:off x="381000" y="1295400"/>
            <a:ext cx="7391400" cy="5348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90600"/>
          </a:xfrm>
        </p:spPr>
        <p:txBody>
          <a:bodyPr>
            <a:normAutofit fontScale="90000"/>
          </a:bodyPr>
          <a:lstStyle/>
          <a:p>
            <a:r>
              <a:rPr lang="en-US" dirty="0" smtClean="0">
                <a:solidFill>
                  <a:srgbClr val="C00000"/>
                </a:solidFill>
              </a:rPr>
              <a:t>ISSUES –  </a:t>
            </a:r>
            <a:r>
              <a:rPr lang="en-US" i="1" dirty="0" smtClean="0">
                <a:solidFill>
                  <a:srgbClr val="FFC000"/>
                </a:solidFill>
                <a:hlinkClick r:id="rId2"/>
              </a:rPr>
              <a:t>Child Labor</a:t>
            </a:r>
            <a:r>
              <a:rPr lang="en-US" i="1" dirty="0" smtClean="0">
                <a:solidFill>
                  <a:srgbClr val="FFC000"/>
                </a:solidFill>
              </a:rPr>
              <a:t/>
            </a:r>
            <a:br>
              <a:rPr lang="en-US" i="1" dirty="0" smtClean="0">
                <a:solidFill>
                  <a:srgbClr val="FFC000"/>
                </a:solidFill>
              </a:rPr>
            </a:br>
            <a:endParaRPr lang="en-US" i="1" dirty="0">
              <a:solidFill>
                <a:srgbClr val="FFC000"/>
              </a:solidFill>
            </a:endParaRPr>
          </a:p>
        </p:txBody>
      </p:sp>
      <p:pic>
        <p:nvPicPr>
          <p:cNvPr id="4" name="Picture 5" descr="ch18fig05a"/>
          <p:cNvPicPr>
            <a:picLocks noGrp="1" noChangeAspect="1" noChangeArrowheads="1"/>
          </p:cNvPicPr>
          <p:nvPr>
            <p:ph idx="1"/>
          </p:nvPr>
        </p:nvPicPr>
        <p:blipFill>
          <a:blip r:embed="rId3" cstate="print"/>
          <a:srcRect/>
          <a:stretch>
            <a:fillRect/>
          </a:stretch>
        </p:blipFill>
        <p:spPr bwMode="auto">
          <a:xfrm>
            <a:off x="0" y="2667000"/>
            <a:ext cx="2355850" cy="4191000"/>
          </a:xfrm>
          <a:prstGeom prst="rect">
            <a:avLst/>
          </a:prstGeom>
          <a:noFill/>
          <a:ln w="9525">
            <a:noFill/>
            <a:miter lim="800000"/>
            <a:headEnd/>
            <a:tailEnd/>
          </a:ln>
        </p:spPr>
      </p:pic>
      <p:pic>
        <p:nvPicPr>
          <p:cNvPr id="5" name="Picture 6" descr="ch18fig05b"/>
          <p:cNvPicPr>
            <a:picLocks noChangeAspect="1" noChangeArrowheads="1"/>
          </p:cNvPicPr>
          <p:nvPr/>
        </p:nvPicPr>
        <p:blipFill>
          <a:blip r:embed="rId4" cstate="print"/>
          <a:srcRect/>
          <a:stretch>
            <a:fillRect/>
          </a:stretch>
        </p:blipFill>
        <p:spPr bwMode="auto">
          <a:xfrm>
            <a:off x="2362200" y="2667000"/>
            <a:ext cx="5797550" cy="4191000"/>
          </a:xfrm>
          <a:prstGeom prst="rect">
            <a:avLst/>
          </a:prstGeom>
          <a:noFill/>
          <a:ln w="9525">
            <a:noFill/>
            <a:miter lim="800000"/>
            <a:headEnd/>
            <a:tailEnd/>
          </a:ln>
        </p:spPr>
      </p:pic>
      <p:sp>
        <p:nvSpPr>
          <p:cNvPr id="6" name="TextBox 5"/>
          <p:cNvSpPr txBox="1"/>
          <p:nvPr/>
        </p:nvSpPr>
        <p:spPr>
          <a:xfrm>
            <a:off x="0" y="533400"/>
            <a:ext cx="8077200" cy="2862322"/>
          </a:xfrm>
          <a:prstGeom prst="rect">
            <a:avLst/>
          </a:prstGeom>
          <a:noFill/>
        </p:spPr>
        <p:txBody>
          <a:bodyPr wrap="square" rtlCol="0">
            <a:spAutoFit/>
          </a:bodyPr>
          <a:lstStyle/>
          <a:p>
            <a:pPr>
              <a:buFont typeface="Arial" pitchFamily="34" charset="0"/>
              <a:buChar char="•"/>
            </a:pPr>
            <a:r>
              <a:rPr lang="en-US" dirty="0" smtClean="0"/>
              <a:t>1890 – over one million children, 10 – 15 years old work for wages</a:t>
            </a:r>
          </a:p>
          <a:p>
            <a:pPr>
              <a:buFont typeface="Arial" pitchFamily="34" charset="0"/>
              <a:buChar char="•"/>
            </a:pPr>
            <a:r>
              <a:rPr lang="en-US" dirty="0" smtClean="0"/>
              <a:t>1910 - 2 million children under the age of 15 years old worked for wages</a:t>
            </a:r>
          </a:p>
          <a:p>
            <a:pPr>
              <a:buFont typeface="Arial" pitchFamily="34" charset="0"/>
              <a:buChar char="•"/>
            </a:pPr>
            <a:r>
              <a:rPr lang="en-US" dirty="0" smtClean="0"/>
              <a:t>Children as young as 5 or 6 years old would work 18 – 20 hour days</a:t>
            </a:r>
          </a:p>
          <a:p>
            <a:r>
              <a:rPr lang="en-US" dirty="0" smtClean="0"/>
              <a:t>	Glassworks:  extreme heat, fumes</a:t>
            </a:r>
          </a:p>
          <a:p>
            <a:r>
              <a:rPr lang="en-US" dirty="0" smtClean="0"/>
              <a:t>	Miners:  cramped, breath coal dust</a:t>
            </a:r>
          </a:p>
          <a:p>
            <a:r>
              <a:rPr lang="en-US" dirty="0" smtClean="0"/>
              <a:t>	Oyster: cut hands when shuck</a:t>
            </a:r>
          </a:p>
          <a:p>
            <a:r>
              <a:rPr lang="en-US" dirty="0" smtClean="0"/>
              <a:t>Injuries on the Job:  </a:t>
            </a:r>
            <a:r>
              <a:rPr lang="en-US" sz="1000" dirty="0" smtClean="0">
                <a:hlinkClick r:id="rId5"/>
              </a:rPr>
              <a:t>http://mentalfloss.com/article/30248/depressing-stories-behind-20-vintage-child-labor-pictures</a:t>
            </a:r>
            <a:endParaRPr lang="en-US" sz="1000" dirty="0" smtClean="0"/>
          </a:p>
          <a:p>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838200"/>
          </a:xfrm>
        </p:spPr>
        <p:txBody>
          <a:bodyPr/>
          <a:lstStyle/>
          <a:p>
            <a:r>
              <a:rPr lang="en-US" dirty="0" smtClean="0">
                <a:solidFill>
                  <a:srgbClr val="C00000"/>
                </a:solidFill>
              </a:rPr>
              <a:t>ISSUES –  Housing</a:t>
            </a:r>
            <a:endParaRPr lang="en-US" dirty="0"/>
          </a:p>
        </p:txBody>
      </p:sp>
      <p:sp>
        <p:nvSpPr>
          <p:cNvPr id="3" name="Content Placeholder 2"/>
          <p:cNvSpPr>
            <a:spLocks noGrp="1"/>
          </p:cNvSpPr>
          <p:nvPr>
            <p:ph idx="1"/>
          </p:nvPr>
        </p:nvSpPr>
        <p:spPr>
          <a:xfrm>
            <a:off x="0" y="1219200"/>
            <a:ext cx="3505200" cy="5638800"/>
          </a:xfrm>
        </p:spPr>
        <p:txBody>
          <a:bodyPr>
            <a:normAutofit fontScale="92500"/>
          </a:bodyPr>
          <a:lstStyle/>
          <a:p>
            <a:r>
              <a:rPr lang="en-US" dirty="0" smtClean="0">
                <a:hlinkClick r:id="rId2"/>
              </a:rPr>
              <a:t>Tenement Housing </a:t>
            </a:r>
            <a:r>
              <a:rPr lang="en-US" dirty="0" smtClean="0"/>
              <a:t>– urban apartments that were divided up into small units to accommodate the growing population</a:t>
            </a:r>
          </a:p>
          <a:p>
            <a:pPr marL="233363" lvl="1"/>
            <a:r>
              <a:rPr lang="en-US" dirty="0" smtClean="0"/>
              <a:t>Renters were often poor immigrants</a:t>
            </a:r>
          </a:p>
          <a:p>
            <a:pPr marL="233363" lvl="1"/>
            <a:r>
              <a:rPr lang="en-US" dirty="0" smtClean="0"/>
              <a:t>Unsanitary Conditions:  lack proper ventilation, minimal to no running water, chamber pots tossed out windows until landlords had to put in some toilets </a:t>
            </a:r>
          </a:p>
          <a:p>
            <a:endParaRPr lang="en-US" dirty="0" smtClean="0">
              <a:hlinkClick r:id="rId2"/>
            </a:endParaRPr>
          </a:p>
          <a:p>
            <a:pPr>
              <a:buNone/>
            </a:pPr>
            <a:endParaRPr lang="en-US" dirty="0" smtClean="0">
              <a:hlinkClick r:id="rId2"/>
            </a:endParaRPr>
          </a:p>
          <a:p>
            <a:pPr lvl="1"/>
            <a:endParaRPr lang="en-US" dirty="0" smtClean="0"/>
          </a:p>
          <a:p>
            <a:pPr lvl="1">
              <a:buNone/>
            </a:pPr>
            <a:endParaRPr lang="en-US" dirty="0" smtClean="0"/>
          </a:p>
          <a:p>
            <a:pPr lvl="1"/>
            <a:endParaRPr lang="en-US" dirty="0" smtClean="0"/>
          </a:p>
        </p:txBody>
      </p:sp>
      <p:pic>
        <p:nvPicPr>
          <p:cNvPr id="9218" name="Picture 2" descr="How the Other Half Lives"/>
          <p:cNvPicPr>
            <a:picLocks noChangeAspect="1" noChangeArrowheads="1"/>
          </p:cNvPicPr>
          <p:nvPr/>
        </p:nvPicPr>
        <p:blipFill>
          <a:blip r:embed="rId3" cstate="print"/>
          <a:srcRect/>
          <a:stretch>
            <a:fillRect/>
          </a:stretch>
        </p:blipFill>
        <p:spPr bwMode="auto">
          <a:xfrm>
            <a:off x="3505200" y="990600"/>
            <a:ext cx="4610100" cy="5867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Times New Roman" charset="0"/>
              </a:rPr>
              <a:t>The mansion of Cornelius Vanderbilt II on</a:t>
            </a:r>
            <a:br>
              <a:rPr lang="en-US" sz="1600" dirty="0">
                <a:latin typeface="Times New Roman" charset="0"/>
              </a:rPr>
            </a:br>
            <a:r>
              <a:rPr lang="en-US" sz="1600" dirty="0">
                <a:latin typeface="Times New Roman" charset="0"/>
              </a:rPr>
              <a:t>New York City’s Fifth Avenue, in a 1920 photograph.  </a:t>
            </a:r>
            <a:r>
              <a:rPr lang="en-US" sz="4000" dirty="0">
                <a:latin typeface="Times New Roman" charset="0"/>
              </a:rPr>
              <a:t/>
            </a:r>
            <a:br>
              <a:rPr lang="en-US" sz="4000" dirty="0">
                <a:latin typeface="Times New Roman" charset="0"/>
              </a:rPr>
            </a:br>
            <a:endParaRPr lang="en-US" dirty="0"/>
          </a:p>
        </p:txBody>
      </p:sp>
      <p:pic>
        <p:nvPicPr>
          <p:cNvPr id="4" name="Picture 16" descr="ch18fig03"/>
          <p:cNvPicPr>
            <a:picLocks noGrp="1" noChangeAspect="1" noChangeArrowheads="1"/>
          </p:cNvPicPr>
          <p:nvPr>
            <p:ph idx="1"/>
          </p:nvPr>
        </p:nvPicPr>
        <p:blipFill>
          <a:blip r:embed="rId2" cstate="print"/>
          <a:srcRect/>
          <a:stretch>
            <a:fillRect/>
          </a:stretch>
        </p:blipFill>
        <p:spPr bwMode="auto">
          <a:xfrm>
            <a:off x="0" y="1069332"/>
            <a:ext cx="8153400" cy="5788668"/>
          </a:xfrm>
          <a:prstGeom prst="rect">
            <a:avLst/>
          </a:prstGeom>
          <a:noFill/>
          <a:ln w="9525">
            <a:noFill/>
            <a:miter lim="800000"/>
            <a:headEnd/>
            <a:tailEnd/>
          </a:ln>
        </p:spPr>
      </p:pic>
    </p:spTree>
    <p:extLst>
      <p:ext uri="{BB962C8B-B14F-4D97-AF65-F5344CB8AC3E}">
        <p14:creationId xmlns:p14="http://schemas.microsoft.com/office/powerpoint/2010/main" xmlns="" val="1021560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muckrakers</a:t>
            </a:r>
            <a:endParaRPr lang="en-US" dirty="0"/>
          </a:p>
        </p:txBody>
      </p:sp>
      <p:sp>
        <p:nvSpPr>
          <p:cNvPr id="3" name="Content Placeholder 2"/>
          <p:cNvSpPr>
            <a:spLocks noGrp="1"/>
          </p:cNvSpPr>
          <p:nvPr>
            <p:ph idx="1"/>
          </p:nvPr>
        </p:nvSpPr>
        <p:spPr>
          <a:xfrm>
            <a:off x="0" y="1219200"/>
            <a:ext cx="8153400" cy="5638800"/>
          </a:xfrm>
        </p:spPr>
        <p:txBody>
          <a:bodyPr>
            <a:normAutofit/>
          </a:bodyPr>
          <a:lstStyle/>
          <a:p>
            <a:r>
              <a:rPr lang="en-US" sz="3200" dirty="0" smtClean="0"/>
              <a:t>Journalists and writers who exposed the ills of industrial and urban life to induce reform (poverty, greed, corruption)</a:t>
            </a:r>
          </a:p>
          <a:p>
            <a:r>
              <a:rPr lang="en-US" sz="3200" dirty="0" smtClean="0"/>
              <a:t>Theodore Roosevelt criticized this kind of journalism, calling it “muckraking.” </a:t>
            </a:r>
          </a:p>
          <a:p>
            <a:r>
              <a:rPr lang="en-US" sz="3200" dirty="0" smtClean="0"/>
              <a:t>A new generation of journalists writing for mass-circulation national magazines exposed the problems of industrial and urban existence</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62000"/>
          </a:xfrm>
        </p:spPr>
        <p:txBody>
          <a:bodyPr/>
          <a:lstStyle/>
          <a:p>
            <a:r>
              <a:rPr lang="en-US" dirty="0" smtClean="0"/>
              <a:t>muckrakers</a:t>
            </a:r>
            <a:endParaRPr lang="en-US" dirty="0"/>
          </a:p>
        </p:txBody>
      </p:sp>
      <p:sp>
        <p:nvSpPr>
          <p:cNvPr id="3" name="Content Placeholder 2"/>
          <p:cNvSpPr>
            <a:spLocks noGrp="1"/>
          </p:cNvSpPr>
          <p:nvPr>
            <p:ph idx="1"/>
          </p:nvPr>
        </p:nvSpPr>
        <p:spPr>
          <a:xfrm>
            <a:off x="0" y="1143000"/>
            <a:ext cx="8153400" cy="5715000"/>
          </a:xfrm>
        </p:spPr>
        <p:txBody>
          <a:bodyPr>
            <a:normAutofit/>
          </a:bodyPr>
          <a:lstStyle/>
          <a:p>
            <a:r>
              <a:rPr lang="en-US" sz="2400" b="1" u="sng" dirty="0" smtClean="0"/>
              <a:t>Lewis Hines </a:t>
            </a:r>
            <a:r>
              <a:rPr lang="en-US" sz="2400" b="1" dirty="0" smtClean="0"/>
              <a:t> </a:t>
            </a:r>
            <a:r>
              <a:rPr lang="en-US" sz="2400" dirty="0" smtClean="0"/>
              <a:t>photograph child laborers to bring attention to social inequality</a:t>
            </a:r>
          </a:p>
          <a:p>
            <a:pPr lvl="1">
              <a:buNone/>
            </a:pPr>
            <a:r>
              <a:rPr lang="en-US" sz="1400" dirty="0" smtClean="0">
                <a:hlinkClick r:id="rId2"/>
              </a:rPr>
              <a:t>http://www.icp.org/museum/exhibitions/lewis-hine</a:t>
            </a:r>
            <a:endParaRPr lang="en-US" sz="1400" dirty="0" smtClean="0"/>
          </a:p>
          <a:p>
            <a:pPr lvl="1">
              <a:buNone/>
            </a:pPr>
            <a:r>
              <a:rPr lang="en-US" sz="1400" dirty="0" smtClean="0">
                <a:hlinkClick r:id="rId3"/>
              </a:rPr>
              <a:t>http://www.historyplace.com/unitedstates/childlabor/</a:t>
            </a:r>
            <a:endParaRPr lang="en-US" sz="1400" dirty="0" smtClean="0"/>
          </a:p>
          <a:p>
            <a:pPr marL="274320" lvl="1" indent="-274320">
              <a:spcBef>
                <a:spcPts val="600"/>
              </a:spcBef>
              <a:buClr>
                <a:schemeClr val="tx2"/>
              </a:buClr>
              <a:buSzPct val="73000"/>
              <a:buFont typeface="Wingdings 2"/>
              <a:buChar char=""/>
            </a:pPr>
            <a:r>
              <a:rPr lang="en-US" sz="2400" b="1" u="sng" dirty="0" smtClean="0">
                <a:hlinkClick r:id="rId4"/>
              </a:rPr>
              <a:t>Lincoln </a:t>
            </a:r>
            <a:r>
              <a:rPr lang="en-US" sz="2400" b="1" u="sng" dirty="0" err="1" smtClean="0">
                <a:hlinkClick r:id="rId4"/>
              </a:rPr>
              <a:t>Steffens’</a:t>
            </a:r>
            <a:r>
              <a:rPr lang="en-US" sz="2400" dirty="0" err="1" smtClean="0"/>
              <a:t>series</a:t>
            </a:r>
            <a:r>
              <a:rPr lang="en-US" sz="2400" dirty="0" smtClean="0"/>
              <a:t> for </a:t>
            </a:r>
            <a:r>
              <a:rPr lang="en-US" sz="2400" i="1" dirty="0" smtClean="0"/>
              <a:t>McClure’s</a:t>
            </a:r>
            <a:r>
              <a:rPr lang="en-US" sz="2400" dirty="0" smtClean="0"/>
              <a:t>, published as </a:t>
            </a:r>
            <a:r>
              <a:rPr lang="en-US" sz="2400" i="1" dirty="0" smtClean="0"/>
              <a:t>The Shame of the Cities</a:t>
            </a:r>
            <a:r>
              <a:rPr lang="en-US" sz="2400" dirty="0" smtClean="0"/>
              <a:t>, showed how party bosses and businessmen profited from political corruption. </a:t>
            </a:r>
            <a:endParaRPr lang="en-US" sz="2400" b="1" u="sng" dirty="0" smtClean="0">
              <a:solidFill>
                <a:schemeClr val="tx1"/>
              </a:solidFill>
              <a:hlinkClick r:id="rId5"/>
            </a:endParaRPr>
          </a:p>
          <a:p>
            <a:pPr marL="274320" lvl="1" indent="-274320">
              <a:spcBef>
                <a:spcPts val="600"/>
              </a:spcBef>
              <a:buClr>
                <a:schemeClr val="tx2"/>
              </a:buClr>
              <a:buSzPct val="73000"/>
              <a:buFont typeface="Wingdings 2"/>
              <a:buChar char=""/>
            </a:pPr>
            <a:r>
              <a:rPr lang="en-US" sz="2400" b="1" u="sng" dirty="0" smtClean="0">
                <a:solidFill>
                  <a:schemeClr val="tx1"/>
                </a:solidFill>
                <a:hlinkClick r:id="rId5"/>
              </a:rPr>
              <a:t>Ida Tarbell </a:t>
            </a:r>
            <a:r>
              <a:rPr lang="en-US" sz="2400" dirty="0" smtClean="0">
                <a:solidFill>
                  <a:schemeClr val="tx1"/>
                </a:solidFill>
              </a:rPr>
              <a:t>pointed to the arrogance &amp; economic machinations of Rockefeller’s Standard Oil Company</a:t>
            </a:r>
            <a:r>
              <a:rPr lang="en-US" sz="1800" dirty="0" smtClean="0">
                <a:solidFill>
                  <a:schemeClr val="tx1"/>
                </a:solidFill>
              </a:rPr>
              <a:t/>
            </a:r>
            <a:br>
              <a:rPr lang="en-US" sz="1800" dirty="0" smtClean="0">
                <a:solidFill>
                  <a:schemeClr val="tx1"/>
                </a:solidFill>
              </a:rPr>
            </a:br>
            <a:endParaRPr lang="en-US" sz="800" dirty="0" smtClean="0"/>
          </a:p>
          <a:p>
            <a:r>
              <a:rPr lang="en-US" sz="2400" dirty="0" smtClean="0"/>
              <a:t>Novelists produced similarly critical works of fiction, such as </a:t>
            </a:r>
            <a:r>
              <a:rPr lang="en-US" sz="2400" b="1" i="1" u="sng" dirty="0" smtClean="0">
                <a:hlinkClick r:id="rId6"/>
              </a:rPr>
              <a:t>The Jungle</a:t>
            </a:r>
            <a:r>
              <a:rPr lang="en-US" sz="2400" b="1" u="sng" dirty="0" smtClean="0">
                <a:hlinkClick r:id="rId6"/>
              </a:rPr>
              <a:t>, by Upton Sinclair</a:t>
            </a:r>
            <a:r>
              <a:rPr lang="en-US" sz="2400" dirty="0" smtClean="0"/>
              <a:t>, whose descriptions of unsanitary slaughterhouses and rotten meat led directly to the passage of the Pure Food and Drug and Meat Inspection Acts.</a:t>
            </a:r>
          </a:p>
          <a:p>
            <a:pPr>
              <a:buNone/>
            </a:pPr>
            <a:r>
              <a:rPr lang="en-US" sz="1100" dirty="0" smtClean="0"/>
              <a:t>	</a:t>
            </a:r>
            <a:r>
              <a:rPr lang="en-US" sz="1100" u="sng" dirty="0" smtClean="0"/>
              <a:t>Chapter 14 (spoiled meat):  </a:t>
            </a:r>
            <a:r>
              <a:rPr lang="en-US" sz="1100" dirty="0" smtClean="0">
                <a:hlinkClick r:id="rId7"/>
              </a:rPr>
              <a:t>http://xroads.virginia.edu/~hyper/SINCLAIR/ch14.html</a:t>
            </a:r>
            <a:endParaRPr lang="en-US" sz="11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fontScale="90000"/>
          </a:bodyPr>
          <a:lstStyle/>
          <a:p>
            <a:r>
              <a:rPr lang="en-US" dirty="0" smtClean="0">
                <a:hlinkClick r:id="rId2"/>
              </a:rPr>
              <a:t>Jacob a Riis </a:t>
            </a:r>
            <a:r>
              <a:rPr lang="en-US" dirty="0" smtClean="0"/>
              <a:t>– </a:t>
            </a:r>
            <a:br>
              <a:rPr lang="en-US" dirty="0" smtClean="0"/>
            </a:br>
            <a:r>
              <a:rPr lang="en-US" dirty="0" smtClean="0"/>
              <a:t>how the other half lives</a:t>
            </a:r>
            <a:endParaRPr lang="en-US" dirty="0"/>
          </a:p>
        </p:txBody>
      </p:sp>
      <p:sp>
        <p:nvSpPr>
          <p:cNvPr id="3" name="Content Placeholder 2"/>
          <p:cNvSpPr>
            <a:spLocks noGrp="1"/>
          </p:cNvSpPr>
          <p:nvPr>
            <p:ph idx="1"/>
          </p:nvPr>
        </p:nvSpPr>
        <p:spPr>
          <a:xfrm>
            <a:off x="0" y="1219200"/>
            <a:ext cx="7696200" cy="5638800"/>
          </a:xfrm>
        </p:spPr>
        <p:txBody>
          <a:bodyPr/>
          <a:lstStyle/>
          <a:p>
            <a:r>
              <a:rPr lang="en-US" dirty="0" smtClean="0"/>
              <a:t>A muckraker, Jacob Riis exposed the living conditions in New York tenements in, </a:t>
            </a:r>
            <a:br>
              <a:rPr lang="en-US" dirty="0" smtClean="0"/>
            </a:br>
            <a:r>
              <a:rPr lang="en-US" dirty="0" smtClean="0">
                <a:hlinkClick r:id="rId3"/>
              </a:rPr>
              <a:t>How the Other Half Lives</a:t>
            </a: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Housing Reforms:</a:t>
            </a:r>
          </a:p>
          <a:p>
            <a:r>
              <a:rPr lang="en-US" sz="2000" dirty="0" smtClean="0"/>
              <a:t>Council of Hygiene and the </a:t>
            </a:r>
            <a:br>
              <a:rPr lang="en-US" sz="2000" dirty="0" smtClean="0"/>
            </a:br>
            <a:r>
              <a:rPr lang="en-US" sz="2000" dirty="0" smtClean="0"/>
              <a:t>first Tenement House Law of 1867</a:t>
            </a:r>
          </a:p>
          <a:p>
            <a:r>
              <a:rPr lang="en-US" sz="2000" dirty="0" smtClean="0"/>
              <a:t>Tenement House Act of 1901</a:t>
            </a:r>
          </a:p>
          <a:p>
            <a:endParaRPr lang="en-US" dirty="0"/>
          </a:p>
        </p:txBody>
      </p:sp>
      <p:pic>
        <p:nvPicPr>
          <p:cNvPr id="52226" name="Picture 2" descr="&quot;FIVE POINTS&quot; Community in NYC"/>
          <p:cNvPicPr>
            <a:picLocks noChangeAspect="1" noChangeArrowheads="1"/>
          </p:cNvPicPr>
          <p:nvPr/>
        </p:nvPicPr>
        <p:blipFill>
          <a:blip r:embed="rId4" cstate="print"/>
          <a:srcRect/>
          <a:stretch>
            <a:fillRect/>
          </a:stretch>
        </p:blipFill>
        <p:spPr bwMode="auto">
          <a:xfrm>
            <a:off x="4215144" y="3276600"/>
            <a:ext cx="4928855" cy="35814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Politics of progressivism</a:t>
            </a:r>
            <a:r>
              <a:rPr lang="en-US" sz="4000" dirty="0" smtClean="0">
                <a:latin typeface="Book Antiqua" charset="0"/>
              </a:rPr>
              <a:t/>
            </a:r>
            <a:br>
              <a:rPr lang="en-US" sz="4000" dirty="0" smtClean="0">
                <a:latin typeface="Book Antiqua" charset="0"/>
              </a:rPr>
            </a:br>
            <a:endParaRPr lang="en-US" dirty="0"/>
          </a:p>
        </p:txBody>
      </p:sp>
      <p:sp>
        <p:nvSpPr>
          <p:cNvPr id="3" name="Content Placeholder 2"/>
          <p:cNvSpPr>
            <a:spLocks noGrp="1"/>
          </p:cNvSpPr>
          <p:nvPr>
            <p:ph idx="1"/>
          </p:nvPr>
        </p:nvSpPr>
        <p:spPr>
          <a:xfrm>
            <a:off x="0" y="1371600"/>
            <a:ext cx="8229600" cy="5486400"/>
          </a:xfrm>
        </p:spPr>
        <p:txBody>
          <a:bodyPr>
            <a:normAutofit/>
          </a:bodyPr>
          <a:lstStyle/>
          <a:p>
            <a:pPr>
              <a:lnSpc>
                <a:spcPct val="90000"/>
              </a:lnSpc>
            </a:pPr>
            <a:r>
              <a:rPr lang="en-US" sz="2800" b="1" dirty="0" smtClean="0"/>
              <a:t>GOAL:  </a:t>
            </a:r>
            <a:r>
              <a:rPr lang="en-US" sz="2800" dirty="0" smtClean="0"/>
              <a:t/>
            </a:r>
            <a:br>
              <a:rPr lang="en-US" sz="2800" dirty="0" smtClean="0"/>
            </a:br>
            <a:r>
              <a:rPr lang="en-US" sz="2800" dirty="0" smtClean="0"/>
              <a:t>Progressives wanted to restore democracy by returning political power to citizens and civic harmony to a divided America.</a:t>
            </a:r>
          </a:p>
          <a:p>
            <a:pPr>
              <a:lnSpc>
                <a:spcPct val="90000"/>
              </a:lnSpc>
            </a:pPr>
            <a:endParaRPr lang="en-US" sz="2800" dirty="0" smtClean="0"/>
          </a:p>
          <a:p>
            <a:pPr>
              <a:lnSpc>
                <a:spcPct val="90000"/>
              </a:lnSpc>
            </a:pPr>
            <a:r>
              <a:rPr lang="en-US" sz="2800" b="1" dirty="0" smtClean="0"/>
              <a:t>State &amp; Local Government </a:t>
            </a:r>
            <a:br>
              <a:rPr lang="en-US" sz="2800" b="1" dirty="0" smtClean="0"/>
            </a:br>
            <a:r>
              <a:rPr lang="en-US" sz="2800" b="1" dirty="0" smtClean="0"/>
              <a:t>Progressive Reforms</a:t>
            </a:r>
            <a:r>
              <a:rPr lang="en-US" sz="2800" dirty="0" smtClean="0"/>
              <a:t>:</a:t>
            </a:r>
          </a:p>
          <a:p>
            <a:pPr marL="514350" indent="-514350">
              <a:lnSpc>
                <a:spcPct val="90000"/>
              </a:lnSpc>
              <a:buFont typeface="+mj-lt"/>
              <a:buAutoNum type="arabicPeriod"/>
            </a:pPr>
            <a:r>
              <a:rPr lang="en-US" sz="2800" dirty="0" smtClean="0"/>
              <a:t> Reduce political corruption (political bosses)</a:t>
            </a:r>
          </a:p>
          <a:p>
            <a:pPr marL="514350" indent="-514350">
              <a:lnSpc>
                <a:spcPct val="90000"/>
              </a:lnSpc>
              <a:buFont typeface="+mj-lt"/>
              <a:buAutoNum type="arabicPeriod"/>
            </a:pPr>
            <a:r>
              <a:rPr lang="en-US" sz="2800" dirty="0" smtClean="0"/>
              <a:t>“natural monopolies” (utilities: gas, water) become publically controlled</a:t>
            </a:r>
          </a:p>
          <a:p>
            <a:pPr marL="514350" indent="-514350">
              <a:lnSpc>
                <a:spcPct val="90000"/>
              </a:lnSpc>
              <a:buFont typeface="+mj-lt"/>
              <a:buAutoNum type="arabicPeriod"/>
            </a:pPr>
            <a:r>
              <a:rPr lang="en-US" sz="2800" dirty="0" smtClean="0"/>
              <a:t>Improve public transportation, schools, parks…</a:t>
            </a:r>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838200"/>
          </a:xfrm>
        </p:spPr>
        <p:txBody>
          <a:bodyPr>
            <a:normAutofit fontScale="90000"/>
          </a:bodyPr>
          <a:lstStyle/>
          <a:p>
            <a:r>
              <a:rPr lang="en-US" sz="4000" dirty="0" smtClean="0"/>
              <a:t>Politics of progressivism – Urban progressive reforms</a:t>
            </a:r>
            <a:endParaRPr lang="en-US" dirty="0"/>
          </a:p>
        </p:txBody>
      </p:sp>
      <p:sp>
        <p:nvSpPr>
          <p:cNvPr id="3" name="Content Placeholder 2"/>
          <p:cNvSpPr>
            <a:spLocks noGrp="1"/>
          </p:cNvSpPr>
          <p:nvPr>
            <p:ph idx="1"/>
          </p:nvPr>
        </p:nvSpPr>
        <p:spPr>
          <a:xfrm>
            <a:off x="0" y="1066800"/>
            <a:ext cx="8153400" cy="5791200"/>
          </a:xfrm>
        </p:spPr>
        <p:txBody>
          <a:bodyPr>
            <a:normAutofit/>
          </a:bodyPr>
          <a:lstStyle/>
          <a:p>
            <a:pPr>
              <a:buNone/>
            </a:pPr>
            <a:r>
              <a:rPr lang="en-US" b="1" dirty="0" smtClean="0"/>
              <a:t>Hazen </a:t>
            </a:r>
            <a:r>
              <a:rPr lang="en-US" b="1" dirty="0" err="1" smtClean="0"/>
              <a:t>Pingree</a:t>
            </a:r>
            <a:r>
              <a:rPr lang="en-US" b="1" dirty="0" smtClean="0"/>
              <a:t> – Mayor of Detroit</a:t>
            </a:r>
            <a:r>
              <a:rPr lang="en-US" dirty="0" smtClean="0"/>
              <a:t>, MI </a:t>
            </a:r>
            <a:r>
              <a:rPr lang="en-US" sz="2200" dirty="0" smtClean="0"/>
              <a:t>1889-1897</a:t>
            </a:r>
          </a:p>
          <a:p>
            <a:r>
              <a:rPr lang="en-US" sz="2400" dirty="0" smtClean="0"/>
              <a:t>Gas &amp; Telephone companies forced to lower rates</a:t>
            </a:r>
          </a:p>
          <a:p>
            <a:r>
              <a:rPr lang="en-US" sz="2400" dirty="0" smtClean="0"/>
              <a:t>Municipal Power Plant</a:t>
            </a:r>
          </a:p>
          <a:p>
            <a:pPr>
              <a:buNone/>
            </a:pPr>
            <a:r>
              <a:rPr lang="en-US" b="1" dirty="0" smtClean="0"/>
              <a:t>Samuel </a:t>
            </a:r>
            <a:r>
              <a:rPr lang="en-US" sz="2200" b="1" dirty="0" smtClean="0"/>
              <a:t>“Golden Rule” </a:t>
            </a:r>
            <a:r>
              <a:rPr lang="en-US" b="1" dirty="0" smtClean="0"/>
              <a:t>Jones –Mayor of </a:t>
            </a:r>
            <a:r>
              <a:rPr lang="en-US" b="1" dirty="0" err="1" smtClean="0"/>
              <a:t>Toledo</a:t>
            </a:r>
            <a:r>
              <a:rPr lang="en-US" dirty="0" err="1" smtClean="0"/>
              <a:t>,OH</a:t>
            </a:r>
            <a:r>
              <a:rPr lang="en-US" dirty="0" smtClean="0"/>
              <a:t> </a:t>
            </a:r>
            <a:r>
              <a:rPr lang="en-US" sz="2200" dirty="0" smtClean="0"/>
              <a:t>1897-1905</a:t>
            </a:r>
          </a:p>
          <a:p>
            <a:r>
              <a:rPr lang="en-US" sz="2400" dirty="0" smtClean="0"/>
              <a:t>8 hr. work day, paid vacation (at his factory, oil drilling equipment)</a:t>
            </a:r>
          </a:p>
          <a:p>
            <a:r>
              <a:rPr lang="en-US" sz="2400" dirty="0" smtClean="0"/>
              <a:t>Night Schools, Fee Kindergartens, Parks, support Unions</a:t>
            </a:r>
          </a:p>
          <a:p>
            <a:pPr>
              <a:buNone/>
            </a:pPr>
            <a:r>
              <a:rPr lang="en-US" b="1" dirty="0" smtClean="0"/>
              <a:t>Hiram Johnson – Governor of California </a:t>
            </a:r>
            <a:r>
              <a:rPr lang="en-US" dirty="0" smtClean="0"/>
              <a:t>1910</a:t>
            </a:r>
          </a:p>
          <a:p>
            <a:r>
              <a:rPr lang="en-US" sz="2400" dirty="0" smtClean="0"/>
              <a:t>Public Utilities Act –railroad regulation </a:t>
            </a:r>
          </a:p>
          <a:p>
            <a:r>
              <a:rPr lang="en-US" sz="2400" dirty="0" smtClean="0"/>
              <a:t>Child Labor laws</a:t>
            </a:r>
          </a:p>
          <a:p>
            <a:r>
              <a:rPr lang="en-US" sz="2400" dirty="0" smtClean="0"/>
              <a:t>Limit the work hours of women</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sz="3600" dirty="0" smtClean="0"/>
              <a:t>Politics of progressivism – </a:t>
            </a:r>
            <a:br>
              <a:rPr lang="en-US" sz="3600" dirty="0" smtClean="0"/>
            </a:br>
            <a:r>
              <a:rPr lang="en-US" sz="3600" dirty="0" smtClean="0"/>
              <a:t>Urban progressive reforms</a:t>
            </a:r>
            <a:endParaRPr lang="en-US" dirty="0"/>
          </a:p>
        </p:txBody>
      </p:sp>
      <p:sp>
        <p:nvSpPr>
          <p:cNvPr id="3" name="Content Placeholder 2"/>
          <p:cNvSpPr>
            <a:spLocks noGrp="1"/>
          </p:cNvSpPr>
          <p:nvPr>
            <p:ph idx="1"/>
          </p:nvPr>
        </p:nvSpPr>
        <p:spPr>
          <a:xfrm>
            <a:off x="0" y="1066800"/>
            <a:ext cx="8077200" cy="5791200"/>
          </a:xfrm>
        </p:spPr>
        <p:txBody>
          <a:bodyPr/>
          <a:lstStyle/>
          <a:p>
            <a:r>
              <a:rPr lang="en-US" dirty="0" smtClean="0">
                <a:hlinkClick r:id="rId2"/>
              </a:rPr>
              <a:t>Robert La </a:t>
            </a:r>
            <a:r>
              <a:rPr lang="en-US" dirty="0" err="1" smtClean="0">
                <a:hlinkClick r:id="rId2"/>
              </a:rPr>
              <a:t>Follette</a:t>
            </a:r>
            <a:r>
              <a:rPr lang="en-US" dirty="0" smtClean="0">
                <a:hlinkClick r:id="rId2"/>
              </a:rPr>
              <a:t> </a:t>
            </a:r>
            <a:r>
              <a:rPr lang="en-US" dirty="0" smtClean="0"/>
              <a:t>– “Fighting Bob”, </a:t>
            </a:r>
            <a:br>
              <a:rPr lang="en-US" dirty="0" smtClean="0"/>
            </a:br>
            <a:r>
              <a:rPr lang="en-US" dirty="0" smtClean="0"/>
              <a:t>			      Governor 1900 - 1906</a:t>
            </a:r>
          </a:p>
          <a:p>
            <a:r>
              <a:rPr lang="en-US" b="1" dirty="0" smtClean="0"/>
              <a:t>Wisconsin Idea </a:t>
            </a:r>
            <a:r>
              <a:rPr lang="en-US" dirty="0" smtClean="0"/>
              <a:t>– reforms that would be a model for others to create more democratic and fair governments</a:t>
            </a:r>
          </a:p>
          <a:p>
            <a:r>
              <a:rPr lang="en-US" dirty="0" smtClean="0"/>
              <a:t>Faculty at the University of Wisconsin were used as experts to help pass legislation</a:t>
            </a:r>
          </a:p>
          <a:p>
            <a:pPr marL="514350" indent="-514350">
              <a:buFont typeface="+mj-lt"/>
              <a:buAutoNum type="arabicPeriod"/>
            </a:pPr>
            <a:r>
              <a:rPr lang="en-US" dirty="0" smtClean="0"/>
              <a:t>Primary Elections replace Political Bosses to nominate candidates for office</a:t>
            </a:r>
          </a:p>
          <a:p>
            <a:pPr marL="514350" indent="-514350">
              <a:buFont typeface="+mj-lt"/>
              <a:buAutoNum type="arabicPeriod"/>
            </a:pPr>
            <a:r>
              <a:rPr lang="en-US" dirty="0" smtClean="0"/>
              <a:t>Tax Corporate Wealth</a:t>
            </a:r>
          </a:p>
          <a:p>
            <a:pPr marL="514350" indent="-514350">
              <a:buFont typeface="+mj-lt"/>
              <a:buAutoNum type="arabicPeriod"/>
            </a:pPr>
            <a:r>
              <a:rPr lang="en-US" dirty="0" smtClean="0"/>
              <a:t>Railroads &amp; Utilities regulated</a:t>
            </a:r>
          </a:p>
          <a:p>
            <a:pPr marL="514350" indent="-514350">
              <a:buFont typeface="+mj-lt"/>
              <a:buAutoNum type="arabicPeriod"/>
            </a:pPr>
            <a:r>
              <a:rPr lang="en-US" dirty="0" smtClean="0"/>
              <a:t>Workers </a:t>
            </a:r>
            <a:r>
              <a:rPr lang="en-US" dirty="0" err="1" smtClean="0"/>
              <a:t>Compensatation</a:t>
            </a:r>
            <a:r>
              <a:rPr lang="en-US" dirty="0" smtClean="0"/>
              <a:t> (1</a:t>
            </a:r>
            <a:r>
              <a:rPr lang="en-US" baseline="30000" dirty="0" smtClean="0"/>
              <a:t>st</a:t>
            </a:r>
            <a:r>
              <a:rPr lang="en-US" dirty="0" smtClean="0"/>
              <a:t> in nation)</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fontScale="90000"/>
          </a:bodyPr>
          <a:lstStyle/>
          <a:p>
            <a:r>
              <a:rPr lang="en-US" sz="4000" dirty="0" smtClean="0"/>
              <a:t>Politics of progressivism - </a:t>
            </a:r>
            <a:r>
              <a:rPr lang="en-US" sz="3600" dirty="0" smtClean="0"/>
              <a:t>Urban progressive reforms</a:t>
            </a:r>
            <a:endParaRPr lang="en-US" dirty="0"/>
          </a:p>
        </p:txBody>
      </p:sp>
      <p:sp>
        <p:nvSpPr>
          <p:cNvPr id="3" name="Content Placeholder 2"/>
          <p:cNvSpPr>
            <a:spLocks noGrp="1"/>
          </p:cNvSpPr>
          <p:nvPr>
            <p:ph idx="1"/>
          </p:nvPr>
        </p:nvSpPr>
        <p:spPr>
          <a:xfrm>
            <a:off x="0" y="1752600"/>
            <a:ext cx="8153400" cy="5105400"/>
          </a:xfrm>
        </p:spPr>
        <p:txBody>
          <a:bodyPr>
            <a:normAutofit lnSpcReduction="10000"/>
          </a:bodyPr>
          <a:lstStyle/>
          <a:p>
            <a:pPr>
              <a:lnSpc>
                <a:spcPct val="90000"/>
              </a:lnSpc>
            </a:pPr>
            <a:r>
              <a:rPr lang="en-US" sz="3200" b="1" dirty="0" smtClean="0"/>
              <a:t>17</a:t>
            </a:r>
            <a:r>
              <a:rPr lang="en-US" sz="3200" b="1" baseline="30000" dirty="0" smtClean="0"/>
              <a:t>th</a:t>
            </a:r>
            <a:r>
              <a:rPr lang="en-US" sz="3200" b="1" dirty="0" smtClean="0"/>
              <a:t> Amendment</a:t>
            </a:r>
            <a:r>
              <a:rPr lang="en-US" sz="3200" dirty="0" smtClean="0"/>
              <a:t>: made U.S. senators elected by popular vote rather than by state legislatures</a:t>
            </a:r>
          </a:p>
          <a:p>
            <a:pPr>
              <a:lnSpc>
                <a:spcPct val="90000"/>
              </a:lnSpc>
              <a:buNone/>
            </a:pPr>
            <a:endParaRPr lang="en-US" sz="3200" dirty="0" smtClean="0">
              <a:hlinkClick r:id="rId2"/>
            </a:endParaRPr>
          </a:p>
          <a:p>
            <a:pPr>
              <a:lnSpc>
                <a:spcPct val="90000"/>
              </a:lnSpc>
              <a:buNone/>
            </a:pPr>
            <a:r>
              <a:rPr lang="en-US" sz="3200" dirty="0" smtClean="0">
                <a:hlinkClick r:id="rId2"/>
              </a:rPr>
              <a:t>Several states adopted</a:t>
            </a:r>
            <a:r>
              <a:rPr lang="en-US" sz="3200" dirty="0" smtClean="0"/>
              <a:t>:</a:t>
            </a:r>
          </a:p>
          <a:p>
            <a:pPr marL="457200" indent="-457200">
              <a:lnSpc>
                <a:spcPct val="90000"/>
              </a:lnSpc>
              <a:buFont typeface="+mj-lt"/>
              <a:buAutoNum type="arabicPeriod"/>
            </a:pPr>
            <a:r>
              <a:rPr lang="en-US" sz="3200" b="1" dirty="0" smtClean="0"/>
              <a:t> Initiative  </a:t>
            </a:r>
            <a:r>
              <a:rPr lang="en-US" sz="3200" dirty="0" smtClean="0"/>
              <a:t>(voters propose legislation)</a:t>
            </a:r>
          </a:p>
          <a:p>
            <a:pPr marL="457200" indent="-457200">
              <a:lnSpc>
                <a:spcPct val="90000"/>
              </a:lnSpc>
              <a:buFont typeface="+mj-lt"/>
              <a:buAutoNum type="arabicPeriod"/>
            </a:pPr>
            <a:r>
              <a:rPr lang="en-US" sz="3200" b="1" dirty="0" smtClean="0"/>
              <a:t>Referendum  </a:t>
            </a:r>
            <a:r>
              <a:rPr lang="en-US" sz="3200" dirty="0" smtClean="0"/>
              <a:t>(voters directly vote on a proposal)</a:t>
            </a:r>
          </a:p>
          <a:p>
            <a:pPr marL="457200" indent="-457200">
              <a:lnSpc>
                <a:spcPct val="90000"/>
              </a:lnSpc>
              <a:buFont typeface="+mj-lt"/>
              <a:buAutoNum type="arabicPeriod"/>
            </a:pPr>
            <a:r>
              <a:rPr lang="en-US" sz="3200" b="1" dirty="0" smtClean="0"/>
              <a:t>Recall   </a:t>
            </a:r>
            <a:r>
              <a:rPr lang="en-US" sz="3200" dirty="0" smtClean="0"/>
              <a:t>(voters remove officials)</a:t>
            </a:r>
          </a:p>
          <a:p>
            <a:pPr>
              <a:lnSpc>
                <a:spcPct val="90000"/>
              </a:lnSpc>
            </a:pPr>
            <a:endParaRPr lang="en-US" sz="2400" dirty="0" smtClean="0"/>
          </a:p>
          <a:p>
            <a:pPr>
              <a:lnSpc>
                <a:spcPct val="90000"/>
              </a:lnSpc>
            </a:pPr>
            <a:endParaRPr lang="en-US" sz="2400" dirty="0" smtClean="0"/>
          </a:p>
          <a:p>
            <a:pPr algn="ctr">
              <a:lnSpc>
                <a:spcPct val="90000"/>
              </a:lnSpc>
              <a:buNone/>
            </a:pPr>
            <a:r>
              <a:rPr lang="en-US" sz="2400" dirty="0" smtClean="0"/>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Book Antiqua" charset="0"/>
              </a:rPr>
              <a:t>Government by Expert</a:t>
            </a:r>
            <a:br>
              <a:rPr lang="en-US" sz="4000" dirty="0" smtClean="0">
                <a:latin typeface="Book Antiqua" charset="0"/>
              </a:rPr>
            </a:br>
            <a:endParaRPr lang="en-US" dirty="0"/>
          </a:p>
        </p:txBody>
      </p:sp>
      <p:sp>
        <p:nvSpPr>
          <p:cNvPr id="3" name="Content Placeholder 2"/>
          <p:cNvSpPr>
            <a:spLocks noGrp="1"/>
          </p:cNvSpPr>
          <p:nvPr>
            <p:ph idx="1"/>
          </p:nvPr>
        </p:nvSpPr>
        <p:spPr>
          <a:xfrm>
            <a:off x="0" y="1219200"/>
            <a:ext cx="8153400" cy="5638800"/>
          </a:xfrm>
        </p:spPr>
        <p:txBody>
          <a:bodyPr>
            <a:normAutofit fontScale="85000" lnSpcReduction="20000"/>
          </a:bodyPr>
          <a:lstStyle/>
          <a:p>
            <a:pPr>
              <a:lnSpc>
                <a:spcPct val="90000"/>
              </a:lnSpc>
            </a:pPr>
            <a:r>
              <a:rPr lang="en-US" sz="2800" dirty="0" smtClean="0"/>
              <a:t>Most Progressives were leery of the real world of politics, in which people pursued narrow class, ethnic, or regional interests. </a:t>
            </a:r>
          </a:p>
          <a:p>
            <a:pPr>
              <a:lnSpc>
                <a:spcPct val="90000"/>
              </a:lnSpc>
            </a:pPr>
            <a:r>
              <a:rPr lang="en-US" sz="2800" dirty="0" smtClean="0"/>
              <a:t>Many Progressives thus turned to college professors and other professional “experts,” believing government could ensure intelligent rule over society through a democracy run by impartial experts unaccountable to citizens. This was part of Progressives’ impulse toward order, efficiency, and centralized management as a means of ensuring social justice. </a:t>
            </a:r>
          </a:p>
          <a:p>
            <a:pPr>
              <a:lnSpc>
                <a:spcPct val="90000"/>
              </a:lnSpc>
            </a:pPr>
            <a:r>
              <a:rPr lang="en-US" sz="2800" dirty="0" smtClean="0"/>
              <a:t>In </a:t>
            </a:r>
            <a:r>
              <a:rPr lang="en-US" sz="2800" i="1" dirty="0" smtClean="0"/>
              <a:t>Drift and Mastery</a:t>
            </a:r>
            <a:r>
              <a:rPr lang="en-US" sz="2800" dirty="0" smtClean="0"/>
              <a:t> (1914), Walter </a:t>
            </a:r>
            <a:r>
              <a:rPr lang="en-US" sz="2800" dirty="0" err="1" smtClean="0"/>
              <a:t>Lippman</a:t>
            </a:r>
            <a:r>
              <a:rPr lang="en-US" sz="2800" dirty="0" smtClean="0"/>
              <a:t> argued the nation could either continue to “drift,” operating according to a dated belief in individual autonomy, or embrace “mastery,” using scientific inquiry to address modern social problems. For </a:t>
            </a:r>
            <a:r>
              <a:rPr lang="en-US" sz="2800" dirty="0" err="1" smtClean="0"/>
              <a:t>Lippman</a:t>
            </a:r>
            <a:r>
              <a:rPr lang="en-US" sz="2800" dirty="0" smtClean="0"/>
              <a:t> and others, political freedom rested not in direct political participation but in the formation of public policy by the most qualified.</a:t>
            </a:r>
          </a:p>
          <a:p>
            <a:pPr>
              <a:lnSpc>
                <a:spcPct val="90000"/>
              </a:lnSpc>
            </a:pPr>
            <a:r>
              <a:rPr lang="en-US" sz="2800" dirty="0" smtClean="0"/>
              <a:t>Walter </a:t>
            </a:r>
            <a:r>
              <a:rPr lang="en-US" sz="2800" dirty="0" err="1" smtClean="0"/>
              <a:t>Lippman</a:t>
            </a:r>
            <a:r>
              <a:rPr lang="en-US" sz="2800" dirty="0" smtClean="0"/>
              <a:t> - </a:t>
            </a:r>
            <a:r>
              <a:rPr lang="en-US" sz="1400" dirty="0" smtClean="0">
                <a:hlinkClick r:id="rId2"/>
              </a:rPr>
              <a:t>http://www.britannica.com/EBchecked/topic/342965/Walter-Lippmann</a:t>
            </a:r>
            <a:endParaRPr lang="en-US" sz="1400"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300" dirty="0" smtClean="0">
                <a:latin typeface="Times New Roman" charset="0"/>
              </a:rPr>
              <a:t>Children at play at the Hudson-Bank Gymnasium, built in 1898 in a New York immigrant neighborhood by the Outdoor Recreation League, one of many Progressive era groups that sought to </a:t>
            </a:r>
            <a:r>
              <a:rPr lang="en-US" sz="4000" dirty="0" smtClean="0">
                <a:latin typeface="Times New Roman" charset="0"/>
              </a:rPr>
              <a:t>improve life in urban centers.</a:t>
            </a:r>
            <a:endParaRPr lang="en-US" sz="4000" dirty="0">
              <a:latin typeface="Times New Roman" charset="0"/>
            </a:endParaRPr>
          </a:p>
        </p:txBody>
      </p:sp>
      <p:pic>
        <p:nvPicPr>
          <p:cNvPr id="4" name="Picture 5" descr="ch18fig26"/>
          <p:cNvPicPr>
            <a:picLocks noGrp="1" noChangeAspect="1" noChangeArrowheads="1"/>
          </p:cNvPicPr>
          <p:nvPr>
            <p:ph idx="1"/>
          </p:nvPr>
        </p:nvPicPr>
        <p:blipFill>
          <a:blip r:embed="rId2" cstate="print"/>
          <a:srcRect/>
          <a:stretch>
            <a:fillRect/>
          </a:stretch>
        </p:blipFill>
        <p:spPr bwMode="auto">
          <a:xfrm>
            <a:off x="0" y="484641"/>
            <a:ext cx="8137525" cy="6373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1219200"/>
          </a:xfrm>
        </p:spPr>
        <p:txBody>
          <a:bodyPr>
            <a:normAutofit/>
          </a:bodyPr>
          <a:lstStyle/>
          <a:p>
            <a:r>
              <a:rPr lang="en-US" sz="3100" dirty="0" smtClean="0">
                <a:latin typeface="Book Antiqua" charset="0"/>
              </a:rPr>
              <a:t>Jane Addams and Hull House</a:t>
            </a:r>
            <a:r>
              <a:rPr lang="en-US" sz="4000" dirty="0" smtClean="0">
                <a:latin typeface="Book Antiqua" charset="0"/>
              </a:rPr>
              <a:t/>
            </a:r>
            <a:br>
              <a:rPr lang="en-US" sz="4000" dirty="0" smtClean="0">
                <a:latin typeface="Book Antiqua" charset="0"/>
              </a:rPr>
            </a:br>
            <a:endParaRPr lang="en-US" dirty="0"/>
          </a:p>
        </p:txBody>
      </p:sp>
      <p:sp>
        <p:nvSpPr>
          <p:cNvPr id="3" name="Content Placeholder 2"/>
          <p:cNvSpPr>
            <a:spLocks noGrp="1"/>
          </p:cNvSpPr>
          <p:nvPr>
            <p:ph idx="1"/>
          </p:nvPr>
        </p:nvSpPr>
        <p:spPr>
          <a:xfrm>
            <a:off x="0" y="685800"/>
            <a:ext cx="7391400" cy="6172200"/>
          </a:xfrm>
        </p:spPr>
        <p:txBody>
          <a:bodyPr>
            <a:normAutofit fontScale="92500"/>
          </a:bodyPr>
          <a:lstStyle/>
          <a:p>
            <a:pPr>
              <a:lnSpc>
                <a:spcPct val="90000"/>
              </a:lnSpc>
              <a:buNone/>
            </a:pPr>
            <a:r>
              <a:rPr lang="en-US" sz="2800" b="1" dirty="0" smtClean="0">
                <a:hlinkClick r:id="rId2"/>
              </a:rPr>
              <a:t>Jane Addams</a:t>
            </a:r>
            <a:r>
              <a:rPr lang="en-US" sz="2800" b="1" dirty="0" smtClean="0"/>
              <a:t>:</a:t>
            </a:r>
          </a:p>
          <a:p>
            <a:pPr>
              <a:lnSpc>
                <a:spcPct val="90000"/>
              </a:lnSpc>
            </a:pPr>
            <a:r>
              <a:rPr lang="en-US" sz="2800" dirty="0" smtClean="0"/>
              <a:t>Advocated for the working poor</a:t>
            </a:r>
            <a:endParaRPr lang="en-US" sz="2800" u="sng" dirty="0" smtClean="0"/>
          </a:p>
          <a:p>
            <a:pPr>
              <a:lnSpc>
                <a:spcPct val="90000"/>
              </a:lnSpc>
            </a:pPr>
            <a:r>
              <a:rPr lang="en-US" sz="2800" dirty="0" smtClean="0"/>
              <a:t>Addams never married and resisted expectations to become tied to a family as a mother and wife</a:t>
            </a:r>
          </a:p>
          <a:p>
            <a:pPr>
              <a:lnSpc>
                <a:spcPct val="90000"/>
              </a:lnSpc>
              <a:buNone/>
            </a:pPr>
            <a:r>
              <a:rPr lang="en-US" sz="2800" b="1" dirty="0" smtClean="0"/>
              <a:t>Hull House</a:t>
            </a:r>
            <a:r>
              <a:rPr lang="en-US" sz="2800" dirty="0" smtClean="0"/>
              <a:t> (1889) founded in Chicago, a “settlement house” dedicated to improving the lives of the immigrant poor</a:t>
            </a:r>
          </a:p>
          <a:p>
            <a:pPr>
              <a:lnSpc>
                <a:spcPct val="90000"/>
              </a:lnSpc>
            </a:pPr>
            <a:r>
              <a:rPr lang="en-US" sz="2800" b="1" dirty="0" smtClean="0"/>
              <a:t>Settlement house workers </a:t>
            </a:r>
            <a:r>
              <a:rPr lang="en-US" sz="2800" dirty="0" smtClean="0"/>
              <a:t>moved into poor neighborhoods, built and ran schools, employment bureaus, and health clinics, and helped women victims of domestic abuse. </a:t>
            </a:r>
          </a:p>
          <a:p>
            <a:pPr>
              <a:lnSpc>
                <a:spcPct val="90000"/>
              </a:lnSpc>
            </a:pPr>
            <a:r>
              <a:rPr lang="en-US" sz="2800" dirty="0" smtClean="0"/>
              <a:t>1910, more than 400 settlement houses had been established in cities around the nation</a:t>
            </a:r>
          </a:p>
          <a:p>
            <a:pPr>
              <a:lnSpc>
                <a:spcPct val="90000"/>
              </a:lnSpc>
              <a:buNone/>
            </a:pPr>
            <a:r>
              <a:rPr lang="en-US" sz="1500" dirty="0" smtClean="0"/>
              <a:t>VIDEO:  </a:t>
            </a:r>
            <a:r>
              <a:rPr lang="en-US" sz="1500" dirty="0" smtClean="0">
                <a:hlinkClick r:id="rId3"/>
              </a:rPr>
              <a:t>http://www.youtube.com/watch?v=Tw4GZeABlNI</a:t>
            </a:r>
            <a:endParaRPr lang="en-US" sz="1500" dirty="0" smtClean="0"/>
          </a:p>
          <a:p>
            <a:pPr algn="ctr">
              <a:lnSpc>
                <a:spcPct val="90000"/>
              </a:lnSpc>
              <a:buNone/>
            </a:pPr>
            <a:endParaRPr lang="en-US" sz="4400" dirty="0" smtClean="0">
              <a:latin typeface="Book Antiqua" charset="0"/>
            </a:endParaRPr>
          </a:p>
        </p:txBody>
      </p:sp>
      <p:sp>
        <p:nvSpPr>
          <p:cNvPr id="8194" name="AutoShape 2" descr="Image result for Jane Adda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Image result for Jane Adda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Image result for Jane Adda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0" name="AutoShape 8" descr="Image result for Jane Adda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jane addams.jpg"/>
          <p:cNvPicPr>
            <a:picLocks noChangeAspect="1"/>
          </p:cNvPicPr>
          <p:nvPr/>
        </p:nvPicPr>
        <p:blipFill>
          <a:blip r:embed="rId4" cstate="print"/>
          <a:stretch>
            <a:fillRect/>
          </a:stretch>
        </p:blipFill>
        <p:spPr>
          <a:xfrm>
            <a:off x="7400925" y="2590800"/>
            <a:ext cx="1743075" cy="2619375"/>
          </a:xfrm>
          <a:prstGeom prst="rect">
            <a:avLst/>
          </a:prstGeom>
        </p:spPr>
      </p:pic>
      <p:pic>
        <p:nvPicPr>
          <p:cNvPr id="9" name="Picture 8" descr="jane addams 1.jpg"/>
          <p:cNvPicPr>
            <a:picLocks noChangeAspect="1"/>
          </p:cNvPicPr>
          <p:nvPr/>
        </p:nvPicPr>
        <p:blipFill>
          <a:blip r:embed="rId5" cstate="print"/>
          <a:stretch>
            <a:fillRect/>
          </a:stretch>
        </p:blipFill>
        <p:spPr>
          <a:xfrm>
            <a:off x="7391400" y="0"/>
            <a:ext cx="1752600" cy="2771775"/>
          </a:xfrm>
          <a:prstGeom prst="rect">
            <a:avLst/>
          </a:prstGeom>
        </p:spPr>
      </p:pic>
      <p:pic>
        <p:nvPicPr>
          <p:cNvPr id="10" name="Picture 9" descr="jane addams 2.jpg"/>
          <p:cNvPicPr>
            <a:picLocks noChangeAspect="1"/>
          </p:cNvPicPr>
          <p:nvPr/>
        </p:nvPicPr>
        <p:blipFill>
          <a:blip r:embed="rId6" cstate="print"/>
          <a:stretch>
            <a:fillRect/>
          </a:stretch>
        </p:blipFill>
        <p:spPr>
          <a:xfrm>
            <a:off x="7200900" y="4800600"/>
            <a:ext cx="1943100" cy="23526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1752600" cy="4785360"/>
          </a:xfrm>
        </p:spPr>
        <p:txBody>
          <a:bodyPr>
            <a:normAutofit/>
          </a:bodyPr>
          <a:lstStyle/>
          <a:p>
            <a:r>
              <a:rPr lang="en-US" sz="1800" dirty="0">
                <a:latin typeface="Times New Roman" charset="0"/>
              </a:rPr>
              <a:t>A rare color photograph from around 1900, Mulberry St. NYC’s Lower East Side</a:t>
            </a:r>
            <a:r>
              <a:rPr lang="en-US" sz="4000" dirty="0">
                <a:latin typeface="Times New Roman" charset="0"/>
              </a:rPr>
              <a:t/>
            </a:r>
            <a:br>
              <a:rPr lang="en-US" sz="4000" dirty="0">
                <a:latin typeface="Times New Roman" charset="0"/>
              </a:rPr>
            </a:br>
            <a:endParaRPr lang="en-US" dirty="0"/>
          </a:p>
        </p:txBody>
      </p:sp>
      <p:pic>
        <p:nvPicPr>
          <p:cNvPr id="4" name="Picture 23" descr="ch18co01"/>
          <p:cNvPicPr>
            <a:picLocks noGrp="1" noChangeAspect="1" noChangeArrowheads="1"/>
          </p:cNvPicPr>
          <p:nvPr>
            <p:ph idx="1"/>
          </p:nvPr>
        </p:nvPicPr>
        <p:blipFill>
          <a:blip r:embed="rId2" cstate="print"/>
          <a:srcRect/>
          <a:stretch>
            <a:fillRect/>
          </a:stretch>
        </p:blipFill>
        <p:spPr bwMode="auto">
          <a:xfrm>
            <a:off x="2057400" y="0"/>
            <a:ext cx="6067467" cy="6860600"/>
          </a:xfrm>
          <a:prstGeom prst="rect">
            <a:avLst/>
          </a:prstGeom>
          <a:noFill/>
          <a:ln w="9525">
            <a:noFill/>
            <a:miter lim="800000"/>
            <a:headEnd/>
            <a:tailEnd/>
          </a:ln>
        </p:spPr>
      </p:pic>
    </p:spTree>
    <p:extLst>
      <p:ext uri="{BB962C8B-B14F-4D97-AF65-F5344CB8AC3E}">
        <p14:creationId xmlns:p14="http://schemas.microsoft.com/office/powerpoint/2010/main" xmlns="" val="3202735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3276600" cy="3261360"/>
          </a:xfrm>
        </p:spPr>
        <p:txBody>
          <a:bodyPr>
            <a:normAutofit/>
          </a:bodyPr>
          <a:lstStyle/>
          <a:p>
            <a:r>
              <a:rPr lang="en-US" sz="1800" dirty="0" smtClean="0">
                <a:latin typeface="Times New Roman" charset="0"/>
              </a:rPr>
              <a:t>A staff member greets an immigrant family at Hull House, the settlement house established in Chicago by Jane Addams.</a:t>
            </a:r>
            <a:r>
              <a:rPr lang="en-US" sz="4000" dirty="0" smtClean="0">
                <a:latin typeface="Times New Roman" charset="0"/>
              </a:rPr>
              <a:t/>
            </a:r>
            <a:br>
              <a:rPr lang="en-US" sz="4000" dirty="0" smtClean="0">
                <a:latin typeface="Times New Roman" charset="0"/>
              </a:rPr>
            </a:br>
            <a:endParaRPr lang="en-US" dirty="0"/>
          </a:p>
        </p:txBody>
      </p:sp>
      <p:pic>
        <p:nvPicPr>
          <p:cNvPr id="4" name="Picture 13" descr="ch18fig27"/>
          <p:cNvPicPr>
            <a:picLocks noGrp="1" noChangeAspect="1" noChangeArrowheads="1"/>
          </p:cNvPicPr>
          <p:nvPr>
            <p:ph idx="1"/>
          </p:nvPr>
        </p:nvPicPr>
        <p:blipFill>
          <a:blip r:embed="rId2" cstate="print"/>
          <a:srcRect/>
          <a:stretch>
            <a:fillRect/>
          </a:stretch>
        </p:blipFill>
        <p:spPr bwMode="auto">
          <a:xfrm>
            <a:off x="3657600" y="15065"/>
            <a:ext cx="4511675" cy="68429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685800"/>
          </a:xfrm>
        </p:spPr>
        <p:txBody>
          <a:bodyPr>
            <a:normAutofit fontScale="90000"/>
          </a:bodyPr>
          <a:lstStyle/>
          <a:p>
            <a:r>
              <a:rPr lang="en-US" sz="1200" dirty="0" smtClean="0">
                <a:latin typeface="Times New Roman" charset="0"/>
              </a:rPr>
              <a:t>Visiting nurse on a New York City rooftop, 1908.   Efforts to uplift the immigrant poor offered new opportunities for professional employment to many women during the Progressive Era.</a:t>
            </a:r>
            <a:r>
              <a:rPr lang="en-US" sz="4000" dirty="0" smtClean="0">
                <a:latin typeface="Times New Roman" charset="0"/>
              </a:rPr>
              <a:t/>
            </a:r>
            <a:br>
              <a:rPr lang="en-US" sz="4000" dirty="0" smtClean="0">
                <a:latin typeface="Times New Roman" charset="0"/>
              </a:rPr>
            </a:br>
            <a:endParaRPr lang="en-US" dirty="0"/>
          </a:p>
        </p:txBody>
      </p:sp>
      <p:pic>
        <p:nvPicPr>
          <p:cNvPr id="4" name="Picture 5" descr="ch18fig28"/>
          <p:cNvPicPr>
            <a:picLocks noGrp="1" noChangeAspect="1" noChangeArrowheads="1"/>
          </p:cNvPicPr>
          <p:nvPr>
            <p:ph idx="1"/>
          </p:nvPr>
        </p:nvPicPr>
        <p:blipFill>
          <a:blip r:embed="rId2" cstate="print"/>
          <a:srcRect/>
          <a:stretch>
            <a:fillRect/>
          </a:stretch>
        </p:blipFill>
        <p:spPr bwMode="auto">
          <a:xfrm>
            <a:off x="0" y="533400"/>
            <a:ext cx="81534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762000"/>
          </a:xfrm>
        </p:spPr>
        <p:txBody>
          <a:bodyPr/>
          <a:lstStyle/>
          <a:p>
            <a:r>
              <a:rPr lang="en-US" dirty="0" smtClean="0"/>
              <a:t>Progressive reforms: women</a:t>
            </a:r>
            <a:endParaRPr lang="en-US" dirty="0"/>
          </a:p>
        </p:txBody>
      </p:sp>
      <p:sp>
        <p:nvSpPr>
          <p:cNvPr id="3" name="Content Placeholder 2"/>
          <p:cNvSpPr>
            <a:spLocks noGrp="1"/>
          </p:cNvSpPr>
          <p:nvPr>
            <p:ph idx="1"/>
          </p:nvPr>
        </p:nvSpPr>
        <p:spPr>
          <a:xfrm>
            <a:off x="0" y="838200"/>
            <a:ext cx="8153400" cy="6019800"/>
          </a:xfrm>
        </p:spPr>
        <p:txBody>
          <a:bodyPr>
            <a:noAutofit/>
          </a:bodyPr>
          <a:lstStyle/>
          <a:p>
            <a:pPr>
              <a:lnSpc>
                <a:spcPct val="90000"/>
              </a:lnSpc>
            </a:pPr>
            <a:r>
              <a:rPr lang="en-US" sz="1600" dirty="0" smtClean="0"/>
              <a:t>Still unable to vote and hold office in most states, women were central to Progressive politics. They challenged barriers to political participation and elaborated a democratic, grassroots vision of government. They were moved to act most often by the conditions faced by poor immigrant communities and women and child workers. </a:t>
            </a:r>
          </a:p>
          <a:p>
            <a:pPr>
              <a:lnSpc>
                <a:spcPct val="90000"/>
              </a:lnSpc>
            </a:pPr>
            <a:r>
              <a:rPr lang="en-US" sz="1600" dirty="0" smtClean="0"/>
              <a:t>Addams typified the </a:t>
            </a:r>
            <a:r>
              <a:rPr lang="en-US" sz="1600" b="1" dirty="0" smtClean="0"/>
              <a:t>era’s “new woman,” </a:t>
            </a:r>
            <a:r>
              <a:rPr lang="en-US" sz="1600" dirty="0" smtClean="0"/>
              <a:t>as more and more women went to college and entered professions such as social services, nursing, and education. </a:t>
            </a:r>
          </a:p>
          <a:p>
            <a:pPr>
              <a:lnSpc>
                <a:spcPct val="90000"/>
              </a:lnSpc>
            </a:pPr>
            <a:r>
              <a:rPr lang="en-US" sz="1600" b="1" dirty="0" smtClean="0"/>
              <a:t>Middle-class women’s </a:t>
            </a:r>
            <a:r>
              <a:rPr lang="en-US" sz="1600" dirty="0" smtClean="0"/>
              <a:t>efforts to help the poor, working women, and children helped expand government’s role in society. </a:t>
            </a:r>
          </a:p>
          <a:p>
            <a:pPr>
              <a:lnSpc>
                <a:spcPct val="90000"/>
              </a:lnSpc>
            </a:pPr>
            <a:r>
              <a:rPr lang="en-US" sz="1600" dirty="0" smtClean="0"/>
              <a:t>Through settlement and other social work, these women learned that </a:t>
            </a:r>
            <a:r>
              <a:rPr lang="en-US" sz="1600" b="1" dirty="0" smtClean="0"/>
              <a:t>legislation</a:t>
            </a:r>
            <a:r>
              <a:rPr lang="en-US" sz="1600" dirty="0" smtClean="0"/>
              <a:t> was necessary for dealing with housing, income, and health inequalities. </a:t>
            </a:r>
          </a:p>
          <a:p>
            <a:pPr>
              <a:lnSpc>
                <a:spcPct val="90000"/>
              </a:lnSpc>
            </a:pPr>
            <a:r>
              <a:rPr lang="en-US" sz="1600" b="1" dirty="0" smtClean="0"/>
              <a:t>Hull House </a:t>
            </a:r>
            <a:r>
              <a:rPr lang="en-US" sz="1600" dirty="0" smtClean="0"/>
              <a:t>led a number of campaigns for legislation in Illinois, around shorter working hours, workplace safety, and union organizing rights, which inspired others to do likewise. </a:t>
            </a:r>
          </a:p>
          <a:p>
            <a:pPr>
              <a:lnSpc>
                <a:spcPct val="90000"/>
              </a:lnSpc>
            </a:pPr>
            <a:r>
              <a:rPr lang="en-US" sz="1600" dirty="0" smtClean="0"/>
              <a:t>I</a:t>
            </a:r>
            <a:r>
              <a:rPr lang="en-US" sz="1600" b="1" dirty="0" smtClean="0"/>
              <a:t>n the South</a:t>
            </a:r>
            <a:r>
              <a:rPr lang="en-US" sz="1600" dirty="0" smtClean="0"/>
              <a:t>, however, </a:t>
            </a:r>
            <a:r>
              <a:rPr lang="en-US" sz="1600" b="1" dirty="0" smtClean="0"/>
              <a:t>race affected reform</a:t>
            </a:r>
            <a:r>
              <a:rPr lang="en-US" sz="1600" dirty="0" smtClean="0"/>
              <a:t>, as ending child labor was justified as necessary for giving white children the education they would need as members of the South’s ruling race. </a:t>
            </a:r>
          </a:p>
          <a:p>
            <a:pPr>
              <a:lnSpc>
                <a:spcPct val="90000"/>
              </a:lnSpc>
            </a:pPr>
            <a:r>
              <a:rPr lang="en-US" sz="1600" dirty="0" smtClean="0"/>
              <a:t>The settlement houses have been called </a:t>
            </a:r>
            <a:r>
              <a:rPr lang="en-US" sz="1600" b="1" dirty="0" smtClean="0"/>
              <a:t>“spearheads of reform,” </a:t>
            </a:r>
            <a:r>
              <a:rPr lang="en-US" sz="1600" dirty="0" smtClean="0"/>
              <a:t>as they produced prominent Progressive leaders, such as </a:t>
            </a:r>
            <a:r>
              <a:rPr lang="en-US" sz="1600" u="sng" dirty="0" smtClean="0"/>
              <a:t>Julia Lathrop, </a:t>
            </a:r>
            <a:r>
              <a:rPr lang="en-US" sz="1600" dirty="0" smtClean="0"/>
              <a:t>the first women to head a federal agency (the Children’s Bureau, founded in 1912 to investigation conditions of mothers and children and advocate for them), and </a:t>
            </a:r>
            <a:r>
              <a:rPr lang="en-US" sz="1600" u="sng" dirty="0" smtClean="0"/>
              <a:t>Florence Kelley, </a:t>
            </a:r>
            <a:r>
              <a:rPr lang="en-US" sz="1600" dirty="0" smtClean="0"/>
              <a:t>who organized the National Consumers League to use purchasing power as a way to force manufacturers to improve working conditions.</a:t>
            </a:r>
            <a:endParaRPr lang="en-US" sz="1600" dirty="0" smtClean="0">
              <a:latin typeface="Book Antiqua"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746760"/>
          </a:xfrm>
        </p:spPr>
        <p:txBody>
          <a:bodyPr>
            <a:normAutofit fontScale="90000"/>
          </a:bodyPr>
          <a:lstStyle/>
          <a:p>
            <a:r>
              <a:rPr lang="en-US" sz="3100" dirty="0" smtClean="0">
                <a:latin typeface="Book Antiqua" charset="0"/>
              </a:rPr>
              <a:t>The Campaign for Woman Suffrage</a:t>
            </a:r>
            <a:r>
              <a:rPr lang="en-US" sz="4000" dirty="0" smtClean="0">
                <a:latin typeface="Book Antiqua" charset="0"/>
              </a:rPr>
              <a:t/>
            </a:r>
            <a:br>
              <a:rPr lang="en-US" sz="4000" dirty="0" smtClean="0">
                <a:latin typeface="Book Antiqua" charset="0"/>
              </a:rPr>
            </a:br>
            <a:endParaRPr lang="en-US" dirty="0"/>
          </a:p>
        </p:txBody>
      </p:sp>
      <p:sp>
        <p:nvSpPr>
          <p:cNvPr id="3" name="Content Placeholder 2"/>
          <p:cNvSpPr>
            <a:spLocks noGrp="1"/>
          </p:cNvSpPr>
          <p:nvPr>
            <p:ph idx="1"/>
          </p:nvPr>
        </p:nvSpPr>
        <p:spPr>
          <a:xfrm>
            <a:off x="0" y="685800"/>
            <a:ext cx="8077200" cy="6172200"/>
          </a:xfrm>
        </p:spPr>
        <p:txBody>
          <a:bodyPr>
            <a:normAutofit fontScale="92500" lnSpcReduction="20000"/>
          </a:bodyPr>
          <a:lstStyle/>
          <a:p>
            <a:pPr>
              <a:lnSpc>
                <a:spcPct val="90000"/>
              </a:lnSpc>
            </a:pPr>
            <a:r>
              <a:rPr lang="en-US" sz="2800" dirty="0" smtClean="0"/>
              <a:t>After 1900, the campaign for women’s suffrage became a mass movement for the first time.</a:t>
            </a:r>
          </a:p>
          <a:p>
            <a:pPr>
              <a:lnSpc>
                <a:spcPct val="90000"/>
              </a:lnSpc>
            </a:pPr>
            <a:r>
              <a:rPr lang="en-US" sz="2800" b="1" u="sng" dirty="0" smtClean="0">
                <a:hlinkClick r:id="rId2"/>
              </a:rPr>
              <a:t>National American Women Suffrage Association’s</a:t>
            </a:r>
            <a:r>
              <a:rPr lang="en-US" sz="2800" b="1" u="sng" dirty="0" smtClean="0"/>
              <a:t> </a:t>
            </a:r>
            <a:r>
              <a:rPr lang="en-US" sz="2800" u="sng" dirty="0" smtClean="0"/>
              <a:t> </a:t>
            </a:r>
            <a:r>
              <a:rPr lang="en-US" sz="2800" dirty="0" smtClean="0"/>
              <a:t>membership grew enormously, and its campaigns had some success in states, half of which allowed women to vote in local elections regarding schools. </a:t>
            </a:r>
          </a:p>
          <a:p>
            <a:pPr>
              <a:lnSpc>
                <a:spcPct val="90000"/>
              </a:lnSpc>
              <a:buNone/>
            </a:pPr>
            <a:endParaRPr lang="en-US" sz="2800" b="1" dirty="0" smtClean="0"/>
          </a:p>
          <a:p>
            <a:pPr>
              <a:lnSpc>
                <a:spcPct val="90000"/>
              </a:lnSpc>
              <a:buNone/>
            </a:pPr>
            <a:r>
              <a:rPr lang="en-US" sz="2800" b="1" dirty="0" smtClean="0"/>
              <a:t>Women’s Suffrage</a:t>
            </a:r>
          </a:p>
          <a:p>
            <a:pPr>
              <a:lnSpc>
                <a:spcPct val="90000"/>
              </a:lnSpc>
            </a:pPr>
            <a:r>
              <a:rPr lang="en-US" sz="2800" dirty="0" smtClean="0"/>
              <a:t>won in Wyoming, Colorado, Idaho, and Utah. </a:t>
            </a:r>
          </a:p>
          <a:p>
            <a:pPr>
              <a:lnSpc>
                <a:spcPct val="90000"/>
              </a:lnSpc>
            </a:pPr>
            <a:r>
              <a:rPr lang="en-US" sz="2800" dirty="0" smtClean="0"/>
              <a:t>1910 - 1914, seven more western states gave women the vote. </a:t>
            </a:r>
          </a:p>
          <a:p>
            <a:pPr>
              <a:lnSpc>
                <a:spcPct val="90000"/>
              </a:lnSpc>
            </a:pPr>
            <a:r>
              <a:rPr lang="en-US" sz="2800" b="1" dirty="0" smtClean="0"/>
              <a:t>Campaigns</a:t>
            </a:r>
            <a:r>
              <a:rPr lang="en-US" sz="2800" dirty="0" smtClean="0"/>
              <a:t> were conducted with a new spirit of militancy, used modern methods of advertising, publicity, and entertainment characteristic of a mass consumer society. State campaigns were costly, and increasingly efforts focused on gaining suffrage at the national level.</a:t>
            </a:r>
          </a:p>
          <a:p>
            <a:pPr>
              <a:lnSpc>
                <a:spcPct val="90000"/>
              </a:lnSpc>
              <a:buNone/>
            </a:pPr>
            <a:r>
              <a:rPr lang="en-US" sz="1500" dirty="0" smtClean="0"/>
              <a:t>Background: </a:t>
            </a:r>
            <a:r>
              <a:rPr lang="en-US" sz="1500" dirty="0" smtClean="0">
                <a:hlinkClick r:id="rId3"/>
              </a:rPr>
              <a:t>http://ocp.hul.harvard.edu/ww/nawsa.html</a:t>
            </a:r>
            <a:endParaRPr lang="en-US" sz="1500" dirty="0" smtClean="0"/>
          </a:p>
          <a:p>
            <a:pPr>
              <a:lnSpc>
                <a:spcPct val="90000"/>
              </a:lnSpc>
              <a:buNone/>
            </a:pPr>
            <a:r>
              <a:rPr lang="en-US" sz="1500" dirty="0" smtClean="0"/>
              <a:t>Images: </a:t>
            </a:r>
            <a:r>
              <a:rPr lang="en-US" sz="1500" dirty="0" smtClean="0">
                <a:hlinkClick r:id="rId4"/>
              </a:rPr>
              <a:t>http://www.loc.gov/rr/print/list/076_vfw.html</a:t>
            </a:r>
            <a:endParaRPr lang="en-US" sz="1500" dirty="0" smtClean="0"/>
          </a:p>
          <a:p>
            <a:pPr>
              <a:lnSpc>
                <a:spcPct val="90000"/>
              </a:lnSpc>
            </a:pPr>
            <a:endParaRPr lang="en-US" sz="2800" dirty="0" smtClean="0"/>
          </a:p>
          <a:p>
            <a:pPr>
              <a:lnSpc>
                <a:spcPct val="90000"/>
              </a:lnSpc>
            </a:pPr>
            <a:endParaRPr lang="en-US" sz="1600" dirty="0" smtClean="0"/>
          </a:p>
          <a:p>
            <a:endParaRPr lang="en-US" dirty="0" smtClean="0">
              <a:latin typeface="Book Antiqua" charset="0"/>
            </a:endParaRP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899160"/>
          </a:xfrm>
        </p:spPr>
        <p:txBody>
          <a:bodyPr>
            <a:normAutofit fontScale="90000"/>
          </a:bodyPr>
          <a:lstStyle/>
          <a:p>
            <a:r>
              <a:rPr lang="en-US" sz="1600" dirty="0" smtClean="0">
                <a:latin typeface="Times New Roman" charset="0"/>
              </a:rPr>
              <a:t>In this 1912 woman suffrage parade in New York City, a mother wheels a baby carriage to counteract the charge that allowing women to vote would undermine the family.</a:t>
            </a:r>
            <a:r>
              <a:rPr lang="en-US" sz="4000" dirty="0" smtClean="0">
                <a:latin typeface="Times New Roman" charset="0"/>
              </a:rPr>
              <a:t/>
            </a:r>
            <a:br>
              <a:rPr lang="en-US" sz="4000" dirty="0" smtClean="0">
                <a:latin typeface="Times New Roman" charset="0"/>
              </a:rPr>
            </a:br>
            <a:endParaRPr lang="en-US" dirty="0"/>
          </a:p>
        </p:txBody>
      </p:sp>
      <p:pic>
        <p:nvPicPr>
          <p:cNvPr id="4" name="Picture 5" descr="ch18fig29"/>
          <p:cNvPicPr>
            <a:picLocks noGrp="1" noChangeAspect="1" noChangeArrowheads="1"/>
          </p:cNvPicPr>
          <p:nvPr>
            <p:ph idx="1"/>
          </p:nvPr>
        </p:nvPicPr>
        <p:blipFill>
          <a:blip r:embed="rId2" cstate="print"/>
          <a:srcRect/>
          <a:stretch>
            <a:fillRect/>
          </a:stretch>
        </p:blipFill>
        <p:spPr bwMode="auto">
          <a:xfrm>
            <a:off x="0" y="914401"/>
            <a:ext cx="819481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772400" cy="914400"/>
          </a:xfrm>
        </p:spPr>
        <p:txBody>
          <a:bodyPr>
            <a:normAutofit fontScale="90000"/>
          </a:bodyPr>
          <a:lstStyle/>
          <a:p>
            <a:r>
              <a:rPr lang="en-US" dirty="0" err="1" smtClean="0">
                <a:latin typeface="Book Antiqua" charset="0"/>
              </a:rPr>
              <a:t>Maternalist</a:t>
            </a:r>
            <a:r>
              <a:rPr lang="en-US" dirty="0" smtClean="0">
                <a:latin typeface="Book Antiqua" charset="0"/>
              </a:rPr>
              <a:t> Reform</a:t>
            </a:r>
            <a:br>
              <a:rPr lang="en-US" dirty="0" smtClean="0">
                <a:latin typeface="Book Antiqua" charset="0"/>
              </a:rPr>
            </a:br>
            <a:endParaRPr lang="en-US" dirty="0"/>
          </a:p>
        </p:txBody>
      </p:sp>
      <p:sp>
        <p:nvSpPr>
          <p:cNvPr id="3" name="Content Placeholder 2"/>
          <p:cNvSpPr>
            <a:spLocks noGrp="1"/>
          </p:cNvSpPr>
          <p:nvPr>
            <p:ph idx="1"/>
          </p:nvPr>
        </p:nvSpPr>
        <p:spPr>
          <a:xfrm>
            <a:off x="0" y="1219200"/>
            <a:ext cx="8153400" cy="5638800"/>
          </a:xfrm>
        </p:spPr>
        <p:txBody>
          <a:bodyPr>
            <a:noAutofit/>
          </a:bodyPr>
          <a:lstStyle/>
          <a:p>
            <a:pPr>
              <a:lnSpc>
                <a:spcPct val="90000"/>
              </a:lnSpc>
            </a:pPr>
            <a:r>
              <a:rPr lang="en-US" sz="2400" dirty="0" smtClean="0"/>
              <a:t>The celebration of women’s domestic role actually inspired the suffrage movement. </a:t>
            </a:r>
          </a:p>
          <a:p>
            <a:pPr>
              <a:lnSpc>
                <a:spcPct val="90000"/>
              </a:lnSpc>
            </a:pPr>
            <a:r>
              <a:rPr lang="en-US" sz="2400" dirty="0" smtClean="0"/>
              <a:t>Many Progressive proposals emerged from </a:t>
            </a:r>
            <a:r>
              <a:rPr lang="en-US" sz="2400" b="1" dirty="0" smtClean="0"/>
              <a:t>the idea that the state should protect women and children, and female reformers formed a movement for improving the lives of poor mothers and children.</a:t>
            </a:r>
          </a:p>
          <a:p>
            <a:pPr>
              <a:lnSpc>
                <a:spcPct val="90000"/>
              </a:lnSpc>
            </a:pPr>
            <a:r>
              <a:rPr lang="en-US" sz="2400" dirty="0" smtClean="0"/>
              <a:t>Many states enacted </a:t>
            </a:r>
            <a:r>
              <a:rPr lang="en-US" sz="2400" b="1" dirty="0" smtClean="0"/>
              <a:t>pensions for mothers to enable them to care for children</a:t>
            </a:r>
            <a:r>
              <a:rPr lang="en-US" sz="2400" dirty="0" smtClean="0"/>
              <a:t>. </a:t>
            </a:r>
          </a:p>
          <a:p>
            <a:pPr>
              <a:lnSpc>
                <a:spcPct val="90000"/>
              </a:lnSpc>
            </a:pPr>
            <a:r>
              <a:rPr lang="en-US" sz="2400" dirty="0" smtClean="0"/>
              <a:t>Such </a:t>
            </a:r>
            <a:r>
              <a:rPr lang="en-US" sz="2400" i="1" dirty="0" smtClean="0"/>
              <a:t>“</a:t>
            </a:r>
            <a:r>
              <a:rPr lang="en-US" sz="2400" i="1" dirty="0" err="1" smtClean="0"/>
              <a:t>maternalist</a:t>
            </a:r>
            <a:r>
              <a:rPr lang="en-US" sz="2400" i="1" dirty="0" smtClean="0"/>
              <a:t>” reforms </a:t>
            </a:r>
            <a:r>
              <a:rPr lang="en-US" sz="2400" dirty="0" smtClean="0"/>
              <a:t>were based on the assumption that </a:t>
            </a:r>
            <a:r>
              <a:rPr lang="en-US" sz="2400" b="1" dirty="0" smtClean="0"/>
              <a:t>government should encourage women’s ability to bear and raise children and allow them to be economically independent</a:t>
            </a:r>
            <a:r>
              <a:rPr lang="en-US" sz="2400" dirty="0" smtClean="0"/>
              <a:t>.</a:t>
            </a:r>
          </a:p>
          <a:p>
            <a:pPr>
              <a:lnSpc>
                <a:spcPct val="90000"/>
              </a:lnSpc>
            </a:pPr>
            <a:r>
              <a:rPr lang="en-US" sz="2400" dirty="0" smtClean="0"/>
              <a:t> Other Progressive laws recognized that many women worked outside the home, but defined them as a dependent group (like children) that needed state protection in ways male workers were not.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en-US" dirty="0" err="1" smtClean="0">
                <a:latin typeface="Book Antiqua" charset="0"/>
              </a:rPr>
              <a:t>Maternalist</a:t>
            </a:r>
            <a:r>
              <a:rPr lang="en-US" dirty="0" smtClean="0">
                <a:latin typeface="Book Antiqua" charset="0"/>
              </a:rPr>
              <a:t> Reform</a:t>
            </a:r>
            <a:endParaRPr lang="en-US" dirty="0"/>
          </a:p>
        </p:txBody>
      </p:sp>
      <p:sp>
        <p:nvSpPr>
          <p:cNvPr id="3" name="Content Placeholder 2"/>
          <p:cNvSpPr>
            <a:spLocks noGrp="1"/>
          </p:cNvSpPr>
          <p:nvPr>
            <p:ph idx="1"/>
          </p:nvPr>
        </p:nvSpPr>
        <p:spPr>
          <a:xfrm>
            <a:off x="0" y="838200"/>
            <a:ext cx="8153400" cy="6019800"/>
          </a:xfrm>
        </p:spPr>
        <p:txBody>
          <a:bodyPr>
            <a:normAutofit/>
          </a:bodyPr>
          <a:lstStyle/>
          <a:p>
            <a:pPr>
              <a:lnSpc>
                <a:spcPct val="90000"/>
              </a:lnSpc>
              <a:buNone/>
            </a:pPr>
            <a:r>
              <a:rPr lang="en-US" sz="2000" b="1" u="sng" dirty="0" smtClean="0">
                <a:solidFill>
                  <a:srgbClr val="FF0000"/>
                </a:solidFill>
              </a:rPr>
              <a:t>Muller v Oregon </a:t>
            </a:r>
            <a:r>
              <a:rPr lang="en-US" sz="2000" dirty="0" smtClean="0"/>
              <a:t>- </a:t>
            </a:r>
            <a:r>
              <a:rPr lang="en-US" sz="1100" dirty="0" smtClean="0">
                <a:hlinkClick r:id="rId2"/>
              </a:rPr>
              <a:t>http://www.oyez.org/cases/1901-1939/1907/1907_107</a:t>
            </a:r>
            <a:endParaRPr lang="en-US" sz="1100" dirty="0" smtClean="0"/>
          </a:p>
          <a:p>
            <a:pPr>
              <a:lnSpc>
                <a:spcPct val="90000"/>
              </a:lnSpc>
            </a:pPr>
            <a:r>
              <a:rPr lang="en-US" sz="2000" dirty="0" smtClean="0"/>
              <a:t>In the landmark case, </a:t>
            </a:r>
            <a:r>
              <a:rPr lang="en-US" sz="2000" b="1" i="1" dirty="0" smtClean="0"/>
              <a:t>Muller v. Oregon</a:t>
            </a:r>
            <a:r>
              <a:rPr lang="en-US" sz="2000" b="1" dirty="0" smtClean="0"/>
              <a:t> (1908</a:t>
            </a:r>
            <a:r>
              <a:rPr lang="en-US" sz="2000" dirty="0" smtClean="0"/>
              <a:t>), the U.S. Supreme Court accepted the arguments of Louis D. Brandeis that long hours of labor were dangerous for women, whose child-bearing abilities required government protection.  (women were too weak to work long hours)</a:t>
            </a:r>
          </a:p>
          <a:p>
            <a:pPr lvl="1">
              <a:lnSpc>
                <a:spcPct val="90000"/>
              </a:lnSpc>
            </a:pPr>
            <a:r>
              <a:rPr lang="en-US" sz="2000" dirty="0" smtClean="0"/>
              <a:t>Louis D. Brandeis: </a:t>
            </a:r>
            <a:r>
              <a:rPr lang="en-US" sz="1100" dirty="0" smtClean="0">
                <a:hlinkClick r:id="rId3"/>
              </a:rPr>
              <a:t>http://www.biography.com/people/louis-brandeis-39048</a:t>
            </a:r>
            <a:endParaRPr lang="en-US" sz="1100" dirty="0" smtClean="0"/>
          </a:p>
          <a:p>
            <a:pPr>
              <a:lnSpc>
                <a:spcPct val="90000"/>
              </a:lnSpc>
            </a:pPr>
            <a:r>
              <a:rPr lang="en-US" sz="2000" dirty="0" smtClean="0"/>
              <a:t>This was the first major breach of “liberty of contract” doctrine, just three years after the </a:t>
            </a:r>
            <a:r>
              <a:rPr lang="en-US" sz="2000" i="1" dirty="0" err="1" smtClean="0"/>
              <a:t>Lochner</a:t>
            </a:r>
            <a:r>
              <a:rPr lang="en-US" sz="2000" dirty="0" smtClean="0"/>
              <a:t> decision. </a:t>
            </a:r>
            <a:r>
              <a:rPr lang="en-US" sz="1100" dirty="0" smtClean="0">
                <a:hlinkClick r:id="rId4"/>
              </a:rPr>
              <a:t>http://www.pbs.org/wnet/supremecourt/capitalism/landmark_lochner.html</a:t>
            </a:r>
            <a:endParaRPr lang="en-US" sz="1100" dirty="0" smtClean="0"/>
          </a:p>
          <a:p>
            <a:pPr>
              <a:lnSpc>
                <a:spcPct val="90000"/>
              </a:lnSpc>
            </a:pPr>
            <a:r>
              <a:rPr lang="en-US" sz="2000" dirty="0" smtClean="0"/>
              <a:t>Costs of </a:t>
            </a:r>
            <a:r>
              <a:rPr lang="en-US" sz="2000" i="1" dirty="0" smtClean="0"/>
              <a:t>Muller</a:t>
            </a:r>
            <a:r>
              <a:rPr lang="en-US" sz="2000" dirty="0" smtClean="0"/>
              <a:t> were high, as while even more states passed protective laws for women workers, these </a:t>
            </a:r>
            <a:r>
              <a:rPr lang="en-US" sz="2000" b="1" dirty="0" smtClean="0"/>
              <a:t>laws both benefited women and tied them to their family roles, and kept reinforced gender discrimination and exclusion in labor markets. </a:t>
            </a:r>
          </a:p>
          <a:p>
            <a:pPr>
              <a:lnSpc>
                <a:spcPct val="90000"/>
              </a:lnSpc>
            </a:pPr>
            <a:r>
              <a:rPr lang="en-US" sz="2000" dirty="0" smtClean="0"/>
              <a:t>Though the use of government to regulate working conditions raised questions about liberty of contract, </a:t>
            </a:r>
            <a:r>
              <a:rPr lang="en-US" sz="2000" b="1" dirty="0" err="1" smtClean="0"/>
              <a:t>maternalist</a:t>
            </a:r>
            <a:r>
              <a:rPr lang="en-US" sz="2000" b="1" dirty="0" smtClean="0"/>
              <a:t> policies built gender inequality into the early foundations of the welfare state.</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7924800" cy="1143000"/>
          </a:xfrm>
        </p:spPr>
        <p:txBody>
          <a:bodyPr>
            <a:normAutofit/>
          </a:bodyPr>
          <a:lstStyle/>
          <a:p>
            <a:r>
              <a:rPr lang="en-US" sz="2700" dirty="0" smtClean="0">
                <a:latin typeface="Book Antiqua" charset="0"/>
              </a:rPr>
              <a:t>The Idea of Economic Citizenship</a:t>
            </a:r>
            <a:r>
              <a:rPr lang="en-US" sz="3600" dirty="0" smtClean="0">
                <a:latin typeface="Book Antiqua" charset="0"/>
              </a:rPr>
              <a:t/>
            </a:r>
            <a:br>
              <a:rPr lang="en-US" sz="3600" dirty="0" smtClean="0">
                <a:latin typeface="Book Antiqua" charset="0"/>
              </a:rPr>
            </a:br>
            <a:endParaRPr lang="en-US" dirty="0"/>
          </a:p>
        </p:txBody>
      </p:sp>
      <p:sp>
        <p:nvSpPr>
          <p:cNvPr id="3" name="Content Placeholder 2"/>
          <p:cNvSpPr>
            <a:spLocks noGrp="1"/>
          </p:cNvSpPr>
          <p:nvPr>
            <p:ph idx="1"/>
          </p:nvPr>
        </p:nvSpPr>
        <p:spPr>
          <a:xfrm>
            <a:off x="0" y="1066800"/>
            <a:ext cx="8229600" cy="5791200"/>
          </a:xfrm>
        </p:spPr>
        <p:txBody>
          <a:bodyPr>
            <a:normAutofit fontScale="85000" lnSpcReduction="20000"/>
          </a:bodyPr>
          <a:lstStyle/>
          <a:p>
            <a:endParaRPr lang="en-US" sz="2800" dirty="0" smtClean="0"/>
          </a:p>
          <a:p>
            <a:r>
              <a:rPr lang="en-US" sz="2800" b="1" dirty="0" smtClean="0"/>
              <a:t>Brandeis imagined a different kind of welfare state </a:t>
            </a:r>
            <a:r>
              <a:rPr lang="en-US" sz="2800" dirty="0" smtClean="0"/>
              <a:t>from that of </a:t>
            </a:r>
            <a:r>
              <a:rPr lang="en-US" sz="2800" dirty="0" err="1" smtClean="0"/>
              <a:t>maternalists</a:t>
            </a:r>
            <a:r>
              <a:rPr lang="en-US" sz="2800" dirty="0" smtClean="0"/>
              <a:t>, one rooted less in healthy motherhood than in ideas of universal economic entitlements, such as </a:t>
            </a:r>
            <a:r>
              <a:rPr lang="en-US" sz="2800" b="1" dirty="0" smtClean="0"/>
              <a:t>a right to a decent income and protection against unemployment and work-related accidents. </a:t>
            </a:r>
          </a:p>
          <a:p>
            <a:r>
              <a:rPr lang="en-US" sz="2800" b="1" dirty="0" smtClean="0"/>
              <a:t>The right to assistance for Brandeis derived from citizenship</a:t>
            </a:r>
            <a:r>
              <a:rPr lang="en-US" sz="2800" dirty="0" smtClean="0"/>
              <a:t>, not some special service to the nation, as in the case of mothers. </a:t>
            </a:r>
          </a:p>
          <a:p>
            <a:r>
              <a:rPr lang="en-US" sz="2800" dirty="0" smtClean="0"/>
              <a:t>Some states supported the kind of welfare Brandeis envisioned, as they passed workmen’s compensation laws that drew upon workers’ own wages to create a fund for workers injured on the job. </a:t>
            </a:r>
          </a:p>
          <a:p>
            <a:r>
              <a:rPr lang="en-US" sz="2800" dirty="0" smtClean="0"/>
              <a:t>The idea of universal entitlements and protections for all workers, including male workers, would be expressed in policy in the New Deal Era.</a:t>
            </a:r>
            <a:endParaRPr lang="en-US" sz="2800" dirty="0" smtClean="0">
              <a:latin typeface="Book Antiqua" charset="0"/>
            </a:endParaRP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48000" cy="5105400"/>
          </a:xfrm>
        </p:spPr>
        <p:txBody>
          <a:bodyPr>
            <a:normAutofit/>
          </a:bodyPr>
          <a:lstStyle/>
          <a:p>
            <a:r>
              <a:rPr lang="en-US" sz="2200" dirty="0" smtClean="0">
                <a:latin typeface="Times New Roman" charset="0"/>
              </a:rPr>
              <a:t>Louis D. Brandeis, Progressive reformer and advocate of the labor movement, was appointed to the Supreme Court in 1916 by President Woodrow Wilson.</a:t>
            </a:r>
            <a:endParaRPr lang="en-US" sz="2200" dirty="0"/>
          </a:p>
        </p:txBody>
      </p:sp>
      <p:pic>
        <p:nvPicPr>
          <p:cNvPr id="4" name="Picture 5" descr="ch18fig31"/>
          <p:cNvPicPr>
            <a:picLocks noGrp="1" noChangeAspect="1" noChangeArrowheads="1"/>
          </p:cNvPicPr>
          <p:nvPr>
            <p:ph idx="1"/>
          </p:nvPr>
        </p:nvPicPr>
        <p:blipFill>
          <a:blip r:embed="rId2" cstate="print"/>
          <a:srcRect/>
          <a:stretch>
            <a:fillRect/>
          </a:stretch>
        </p:blipFill>
        <p:spPr bwMode="auto">
          <a:xfrm>
            <a:off x="3276600" y="-5018"/>
            <a:ext cx="4908550" cy="6863018"/>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ook Antiqua" charset="0"/>
              </a:rPr>
              <a:t>The New Feminism</a:t>
            </a:r>
            <a:br>
              <a:rPr lang="en-US" sz="3600" dirty="0" smtClean="0">
                <a:latin typeface="Book Antiqua" charset="0"/>
              </a:rPr>
            </a:br>
            <a:endParaRPr lang="en-US" dirty="0"/>
          </a:p>
        </p:txBody>
      </p:sp>
      <p:sp>
        <p:nvSpPr>
          <p:cNvPr id="3" name="Content Placeholder 2"/>
          <p:cNvSpPr>
            <a:spLocks noGrp="1"/>
          </p:cNvSpPr>
          <p:nvPr>
            <p:ph idx="1"/>
          </p:nvPr>
        </p:nvSpPr>
        <p:spPr>
          <a:xfrm>
            <a:off x="0" y="1219200"/>
            <a:ext cx="8153400" cy="5638800"/>
          </a:xfrm>
        </p:spPr>
        <p:txBody>
          <a:bodyPr>
            <a:normAutofit fontScale="70000" lnSpcReduction="20000"/>
          </a:bodyPr>
          <a:lstStyle/>
          <a:p>
            <a:pPr algn="ctr">
              <a:buNone/>
            </a:pPr>
            <a:r>
              <a:rPr lang="en-US" sz="2900" b="1" i="1" dirty="0" smtClean="0"/>
              <a:t>Feminism</a:t>
            </a:r>
            <a:r>
              <a:rPr lang="en-US" sz="4000" b="1" dirty="0" smtClean="0"/>
              <a:t> </a:t>
            </a:r>
            <a:r>
              <a:rPr lang="en-US" sz="2800" b="1" dirty="0" smtClean="0"/>
              <a:t>first became a widely used word in the Progressive Era.</a:t>
            </a:r>
          </a:p>
          <a:p>
            <a:r>
              <a:rPr lang="en-US" sz="2800" dirty="0" smtClean="0"/>
              <a:t>In 1914, a mass meeting in New York that debated the question, “What Is Feminism?” was organized by </a:t>
            </a:r>
            <a:r>
              <a:rPr lang="en-US" sz="2800" b="1" dirty="0" smtClean="0"/>
              <a:t>Heterodoxy</a:t>
            </a:r>
            <a:r>
              <a:rPr lang="en-US" sz="2800" dirty="0" smtClean="0"/>
              <a:t>, a women’s club in Greenwich Village. </a:t>
            </a:r>
          </a:p>
          <a:p>
            <a:pPr>
              <a:buNone/>
            </a:pPr>
            <a:r>
              <a:rPr lang="en-US" sz="2800" b="1" dirty="0" smtClean="0"/>
              <a:t>Bohemia:</a:t>
            </a:r>
          </a:p>
          <a:p>
            <a:r>
              <a:rPr lang="en-US" sz="2800" dirty="0" smtClean="0"/>
              <a:t>The club was part of a new radical “bohemia” (a social circle of artists, writers, and others who reject conventional rules and practices), and its </a:t>
            </a:r>
            <a:r>
              <a:rPr lang="en-US" sz="2800" b="1" dirty="0" smtClean="0">
                <a:solidFill>
                  <a:srgbClr val="FF0000"/>
                </a:solidFill>
              </a:rPr>
              <a:t>definition of feminism merged calls for the vote and greater economic opportunity with open discussions of sexuality.</a:t>
            </a:r>
          </a:p>
          <a:p>
            <a:r>
              <a:rPr lang="en-US" sz="2800" dirty="0" smtClean="0"/>
              <a:t>Before World War I, in Greenwich Village and equivalent neighborhoods in Chicago, San Francisco, and other cities, a “lyrical left” took shape that included discussion clubs, experimental theaters, and magazines, and which anticipated the emancipation of the human spirit from nineteenth-century prejudices. </a:t>
            </a:r>
          </a:p>
          <a:p>
            <a:r>
              <a:rPr lang="en-US" sz="2800" b="1" dirty="0" smtClean="0"/>
              <a:t>Isadora Duncan’s </a:t>
            </a:r>
            <a:r>
              <a:rPr lang="en-US" sz="2800" dirty="0" smtClean="0"/>
              <a:t>new expressive dance was one symbol of the era, as was New York’s Armory Show in 1913, showing cubist paintings by European artists like Pablo Picasso in America for the first time.</a:t>
            </a:r>
          </a:p>
          <a:p>
            <a:endParaRPr lang="en-US" sz="2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a:t>Art &amp; Literature:  </a:t>
            </a:r>
          </a:p>
        </p:txBody>
      </p:sp>
      <p:sp>
        <p:nvSpPr>
          <p:cNvPr id="3" name="Content Placeholder 2"/>
          <p:cNvSpPr>
            <a:spLocks noGrp="1"/>
          </p:cNvSpPr>
          <p:nvPr>
            <p:ph idx="1"/>
          </p:nvPr>
        </p:nvSpPr>
        <p:spPr>
          <a:xfrm>
            <a:off x="0" y="1609416"/>
            <a:ext cx="7696200" cy="5248584"/>
          </a:xfrm>
        </p:spPr>
        <p:txBody>
          <a:bodyPr>
            <a:normAutofit/>
          </a:bodyPr>
          <a:lstStyle/>
          <a:p>
            <a:r>
              <a:rPr lang="en-US" sz="2800" dirty="0" smtClean="0"/>
              <a:t>Cities </a:t>
            </a:r>
            <a:r>
              <a:rPr lang="en-US" sz="2800" dirty="0"/>
              <a:t>attracted writers and artists who captured its dynamism &amp; modernity.</a:t>
            </a:r>
            <a:endParaRPr lang="en-US" sz="1800" dirty="0"/>
          </a:p>
          <a:p>
            <a:r>
              <a:rPr lang="en-US" sz="2800" u="sng" dirty="0">
                <a:solidFill>
                  <a:srgbClr val="FF0000"/>
                </a:solidFill>
              </a:rPr>
              <a:t>ASHCAN School </a:t>
            </a:r>
            <a:r>
              <a:rPr lang="en-US" sz="2800" dirty="0"/>
              <a:t>was not an established school, but a style of art that focused on city life  </a:t>
            </a:r>
            <a:r>
              <a:rPr lang="en-US" sz="1800" dirty="0"/>
              <a:t>	</a:t>
            </a:r>
            <a:r>
              <a:rPr lang="en-US" sz="1000" dirty="0"/>
              <a:t> </a:t>
            </a:r>
            <a:r>
              <a:rPr lang="en-US" sz="1000" dirty="0" smtClean="0">
                <a:hlinkClick r:id="rId2"/>
              </a:rPr>
              <a:t>http</a:t>
            </a:r>
            <a:r>
              <a:rPr lang="en-US" sz="1000" dirty="0">
                <a:hlinkClick r:id="rId2"/>
              </a:rPr>
              <a:t>://www.kettererkunst.com/dict/ashcan-school-the-eight.shtml</a:t>
            </a:r>
            <a:endParaRPr lang="en-US" sz="1000" dirty="0"/>
          </a:p>
          <a:p>
            <a:r>
              <a:rPr lang="en-US" i="1" dirty="0">
                <a:latin typeface="Aharoni" panose="02010803020104030203" pitchFamily="2" charset="-79"/>
                <a:cs typeface="Aharoni" panose="02010803020104030203" pitchFamily="2" charset="-79"/>
              </a:rPr>
              <a:t>Although the Ashcan artists were not an organized “school” and espoused somewhat varied styles and subjects, they were all urban Realists who supported Henri’s credo—”art for life’s sake,” rather than “art for art’s sake</a:t>
            </a:r>
            <a:r>
              <a:rPr lang="en-US" i="1" dirty="0" smtClean="0">
                <a:latin typeface="Aharoni" panose="02010803020104030203" pitchFamily="2" charset="-79"/>
                <a:cs typeface="Aharoni" panose="02010803020104030203" pitchFamily="2" charset="-79"/>
              </a:rPr>
              <a:t>.” </a:t>
            </a:r>
            <a:r>
              <a:rPr lang="en-US" sz="1200" dirty="0">
                <a:hlinkClick r:id="rId3"/>
              </a:rPr>
              <a:t>http://www.metmuseum.org/toah/hd/ashc/hd_ashc.htm</a:t>
            </a:r>
            <a:r>
              <a:rPr lang="en-US" sz="1200" dirty="0"/>
              <a:t> </a:t>
            </a:r>
            <a:endParaRPr lang="en-US" sz="1200"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11860648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746760"/>
          </a:xfrm>
        </p:spPr>
        <p:txBody>
          <a:bodyPr>
            <a:normAutofit fontScale="90000"/>
          </a:bodyPr>
          <a:lstStyle/>
          <a:p>
            <a:r>
              <a:rPr lang="en-US" sz="3600" dirty="0" smtClean="0">
                <a:latin typeface="Book Antiqua" charset="0"/>
              </a:rPr>
              <a:t>The Rise of Personal Freedom</a:t>
            </a:r>
            <a:r>
              <a:rPr lang="en-US" sz="4000" dirty="0" smtClean="0">
                <a:latin typeface="Book Antiqua" charset="0"/>
              </a:rPr>
              <a:t/>
            </a:r>
            <a:br>
              <a:rPr lang="en-US" sz="4000" dirty="0" smtClean="0">
                <a:latin typeface="Book Antiqua" charset="0"/>
              </a:rPr>
            </a:br>
            <a:endParaRPr lang="en-US" dirty="0"/>
          </a:p>
        </p:txBody>
      </p:sp>
      <p:sp>
        <p:nvSpPr>
          <p:cNvPr id="3" name="Content Placeholder 2"/>
          <p:cNvSpPr>
            <a:spLocks noGrp="1"/>
          </p:cNvSpPr>
          <p:nvPr>
            <p:ph idx="1"/>
          </p:nvPr>
        </p:nvSpPr>
        <p:spPr>
          <a:xfrm>
            <a:off x="0" y="914400"/>
            <a:ext cx="8153400" cy="5943600"/>
          </a:xfrm>
        </p:spPr>
        <p:txBody>
          <a:bodyPr>
            <a:normAutofit/>
          </a:bodyPr>
          <a:lstStyle/>
          <a:p>
            <a:r>
              <a:rPr lang="en-US" sz="2400" dirty="0" smtClean="0"/>
              <a:t>Freedom was central to the lyrical left’s vision of society, but their individualist notion of freedom was quite different from other Progressives’ interest in order and efficiency. Yet sexual freedom came alive in this period. Sigmund Freud lectured in America in 1909 and found that Americans were familiar with his theories of infantile sexuality, repression, and the irrational.</a:t>
            </a:r>
          </a:p>
          <a:p>
            <a:r>
              <a:rPr lang="en-US" sz="2400" dirty="0" smtClean="0">
                <a:solidFill>
                  <a:srgbClr val="FF0000"/>
                </a:solidFill>
              </a:rPr>
              <a:t>Free sexual expression and reproductive choice became critical elements of women’s liberation</a:t>
            </a:r>
          </a:p>
          <a:p>
            <a:r>
              <a:rPr lang="en-US" sz="2400" dirty="0" smtClean="0"/>
              <a:t>New sexual attitudes spread beyond bohemia to many young, unmarried, and independent women, and the new tolerance for sexual freedom drew gay people to Greenwich Village for the first time.</a:t>
            </a:r>
            <a:endParaRPr lang="en-US"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2438400" cy="4023360"/>
          </a:xfrm>
        </p:spPr>
        <p:txBody>
          <a:bodyPr>
            <a:normAutofit/>
          </a:bodyPr>
          <a:lstStyle/>
          <a:p>
            <a:r>
              <a:rPr lang="en-US" sz="2000" dirty="0" smtClean="0">
                <a:latin typeface="Times New Roman" charset="0"/>
              </a:rPr>
              <a:t>A sheet music cover, with a modern woman erasing the word “obey” from marriage vows.</a:t>
            </a:r>
            <a:endParaRPr lang="en-US" sz="2000" dirty="0">
              <a:latin typeface="Times New Roman" charset="0"/>
            </a:endParaRPr>
          </a:p>
        </p:txBody>
      </p:sp>
      <p:pic>
        <p:nvPicPr>
          <p:cNvPr id="4" name="Picture 13" descr="ch18fig22"/>
          <p:cNvPicPr>
            <a:picLocks noGrp="1" noChangeAspect="1" noChangeArrowheads="1"/>
          </p:cNvPicPr>
          <p:nvPr>
            <p:ph idx="1"/>
          </p:nvPr>
        </p:nvPicPr>
        <p:blipFill>
          <a:blip r:embed="rId2" cstate="print"/>
          <a:srcRect/>
          <a:stretch>
            <a:fillRect/>
          </a:stretch>
        </p:blipFill>
        <p:spPr bwMode="auto">
          <a:xfrm>
            <a:off x="2743200" y="-19823"/>
            <a:ext cx="5422900" cy="6877824"/>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3200400" cy="4709160"/>
          </a:xfrm>
        </p:spPr>
        <p:txBody>
          <a:bodyPr>
            <a:noAutofit/>
          </a:bodyPr>
          <a:lstStyle/>
          <a:p>
            <a:r>
              <a:rPr lang="en-US" sz="1600" dirty="0" smtClean="0">
                <a:latin typeface="Times New Roman" charset="0"/>
              </a:rPr>
              <a:t>Isadora Duncan brought a new freedom to an old art form.  </a:t>
            </a:r>
            <a:br>
              <a:rPr lang="en-US" sz="1600" dirty="0" smtClean="0">
                <a:latin typeface="Times New Roman" charset="0"/>
              </a:rPr>
            </a:br>
            <a:r>
              <a:rPr lang="en-US" sz="1600" dirty="0" smtClean="0">
                <a:latin typeface="Times New Roman" charset="0"/>
              </a:rPr>
              <a:t>Expressive dance based on free movement of a body liberated from the </a:t>
            </a:r>
            <a:r>
              <a:rPr lang="en-US" sz="1600" dirty="0" err="1" smtClean="0">
                <a:latin typeface="Times New Roman" charset="0"/>
              </a:rPr>
              <a:t>constrants</a:t>
            </a:r>
            <a:r>
              <a:rPr lang="en-US" sz="1600" dirty="0" smtClean="0">
                <a:latin typeface="Times New Roman" charset="0"/>
              </a:rPr>
              <a:t> of traditional technique and costume.  This became a symbol of women breaking from tradition.</a:t>
            </a:r>
            <a:endParaRPr lang="en-US" sz="1600" dirty="0"/>
          </a:p>
        </p:txBody>
      </p:sp>
      <p:pic>
        <p:nvPicPr>
          <p:cNvPr id="4" name="Picture 15" descr="ch18fig23"/>
          <p:cNvPicPr>
            <a:picLocks noGrp="1" noChangeAspect="1" noChangeArrowheads="1"/>
          </p:cNvPicPr>
          <p:nvPr>
            <p:ph idx="1"/>
          </p:nvPr>
        </p:nvPicPr>
        <p:blipFill>
          <a:blip r:embed="rId2" cstate="print"/>
          <a:srcRect/>
          <a:stretch>
            <a:fillRect/>
          </a:stretch>
        </p:blipFill>
        <p:spPr bwMode="auto">
          <a:xfrm>
            <a:off x="3429000" y="-23487"/>
            <a:ext cx="4749800" cy="6881487"/>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441960"/>
          </a:xfrm>
        </p:spPr>
        <p:txBody>
          <a:bodyPr>
            <a:normAutofit fontScale="90000"/>
          </a:bodyPr>
          <a:lstStyle/>
          <a:p>
            <a:r>
              <a:rPr lang="en-US" sz="3200" dirty="0" smtClean="0">
                <a:latin typeface="Book Antiqua" charset="0"/>
              </a:rPr>
              <a:t>The Birth-Control Movement</a:t>
            </a:r>
            <a:endParaRPr lang="en-US" sz="3200" dirty="0"/>
          </a:p>
        </p:txBody>
      </p:sp>
      <p:sp>
        <p:nvSpPr>
          <p:cNvPr id="3" name="Content Placeholder 2"/>
          <p:cNvSpPr>
            <a:spLocks noGrp="1"/>
          </p:cNvSpPr>
          <p:nvPr>
            <p:ph idx="1"/>
          </p:nvPr>
        </p:nvSpPr>
        <p:spPr>
          <a:xfrm>
            <a:off x="0" y="1219200"/>
            <a:ext cx="8229600" cy="5638800"/>
          </a:xfrm>
        </p:spPr>
        <p:txBody>
          <a:bodyPr>
            <a:normAutofit fontScale="62500" lnSpcReduction="20000"/>
          </a:bodyPr>
          <a:lstStyle/>
          <a:p>
            <a:r>
              <a:rPr lang="en-US" sz="2800" dirty="0" smtClean="0"/>
              <a:t>Women’s growing presence in the labor market strengthened demands for birth control, giving political expression to changes in sexual behavior.</a:t>
            </a:r>
          </a:p>
          <a:p>
            <a:r>
              <a:rPr lang="en-US" sz="2800" dirty="0" smtClean="0"/>
              <a:t>In the nineteenth century, the right to “control one’s body” meant the ability to refuse sexual advances, including those of a husband, but now it meant enjoying an active sexual life without necessarily bearing children.</a:t>
            </a:r>
          </a:p>
          <a:p>
            <a:r>
              <a:rPr lang="en-US" sz="3200" b="1" dirty="0" smtClean="0"/>
              <a:t>Emma Goldman, an anarchist, regularly wrote and lectured about the right to birth control and various contraceptive devices, and was arrested often.</a:t>
            </a:r>
          </a:p>
          <a:p>
            <a:r>
              <a:rPr lang="en-US" sz="3200" b="1" dirty="0" smtClean="0">
                <a:solidFill>
                  <a:srgbClr val="FF0000"/>
                </a:solidFill>
              </a:rPr>
              <a:t>Margaret Sanger </a:t>
            </a:r>
            <a:r>
              <a:rPr lang="en-US" sz="3200" dirty="0" smtClean="0">
                <a:solidFill>
                  <a:srgbClr val="FF0000"/>
                </a:solidFill>
              </a:rPr>
              <a:t>placed birth control at the center of the new feminism</a:t>
            </a:r>
            <a:r>
              <a:rPr lang="en-US" sz="3200" dirty="0" smtClean="0"/>
              <a:t>. </a:t>
            </a:r>
          </a:p>
          <a:p>
            <a:pPr>
              <a:buNone/>
            </a:pPr>
            <a:r>
              <a:rPr lang="en-US" sz="1900" dirty="0" smtClean="0">
                <a:hlinkClick r:id="rId2"/>
              </a:rPr>
              <a:t>http://www.pbs.org/wgbh/amex/pill/peopleevents/p_sanger.html</a:t>
            </a:r>
            <a:endParaRPr lang="en-US" sz="1900" dirty="0" smtClean="0"/>
          </a:p>
          <a:p>
            <a:r>
              <a:rPr lang="en-US" sz="2800" dirty="0" smtClean="0"/>
              <a:t>By 1914, after facing censorship from the U.S. Post Office for writing about how to use birth control, she openly advertised birth-control devices in her journal, </a:t>
            </a:r>
            <a:r>
              <a:rPr lang="en-US" sz="2800" i="1" dirty="0" smtClean="0"/>
              <a:t>The Woman Rebel</a:t>
            </a:r>
            <a:r>
              <a:rPr lang="en-US" sz="2800" dirty="0" smtClean="0"/>
              <a:t>. </a:t>
            </a:r>
          </a:p>
          <a:p>
            <a:r>
              <a:rPr lang="en-US" sz="3200" b="1" dirty="0" smtClean="0"/>
              <a:t>She argued no woman could be free who did not control her own body and decisions about whether to become a mother. </a:t>
            </a:r>
          </a:p>
          <a:p>
            <a:r>
              <a:rPr lang="en-US" sz="3200" b="1" dirty="0" smtClean="0"/>
              <a:t>In 1916, when Sanger opened a clinic in a working-class area of Brooklyn and started giving contraceptive devices </a:t>
            </a:r>
            <a:r>
              <a:rPr lang="en-US" sz="2800" b="1" dirty="0" smtClean="0"/>
              <a:t>to poor Jewish and Italian women, she was jailed for a month. </a:t>
            </a:r>
          </a:p>
          <a:p>
            <a:r>
              <a:rPr lang="en-US" sz="2800" dirty="0" smtClean="0"/>
              <a:t>Labor radicals and cultural modernists, not just feminists, promoted Sanger and birth control.</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1356360"/>
          </a:xfrm>
        </p:spPr>
        <p:txBody>
          <a:bodyPr>
            <a:normAutofit fontScale="90000"/>
          </a:bodyPr>
          <a:lstStyle/>
          <a:p>
            <a:pPr algn="ctr"/>
            <a:r>
              <a:rPr lang="en-US" sz="1600" dirty="0" smtClean="0">
                <a:latin typeface="Times New Roman" charset="0"/>
              </a:rPr>
              <a:t>The much-beloved and much-feared Emma Goldman, with a poster advertising a series of her lectures, illustrating the remarkable variety of topics on which she spoke.  -  Goldman emigrated from Lithuania at 16 and toured the country lecturing on subjects from anarchism, homosexuality, and birth control.</a:t>
            </a:r>
            <a:r>
              <a:rPr lang="en-US" sz="4000" dirty="0" smtClean="0">
                <a:latin typeface="Times New Roman" charset="0"/>
              </a:rPr>
              <a:t/>
            </a:r>
            <a:br>
              <a:rPr lang="en-US" sz="4000" dirty="0" smtClean="0">
                <a:latin typeface="Times New Roman" charset="0"/>
              </a:rPr>
            </a:br>
            <a:endParaRPr lang="en-US" dirty="0"/>
          </a:p>
        </p:txBody>
      </p:sp>
      <p:pic>
        <p:nvPicPr>
          <p:cNvPr id="4" name="Picture 22" descr="ch18fig24a"/>
          <p:cNvPicPr>
            <a:picLocks noGrp="1" noChangeAspect="1" noChangeArrowheads="1"/>
          </p:cNvPicPr>
          <p:nvPr>
            <p:ph idx="1"/>
          </p:nvPr>
        </p:nvPicPr>
        <p:blipFill>
          <a:blip r:embed="rId2" cstate="print"/>
          <a:srcRect/>
          <a:stretch>
            <a:fillRect/>
          </a:stretch>
        </p:blipFill>
        <p:spPr bwMode="auto">
          <a:xfrm>
            <a:off x="-1" y="1219200"/>
            <a:ext cx="4191001" cy="5638800"/>
          </a:xfrm>
          <a:prstGeom prst="rect">
            <a:avLst/>
          </a:prstGeom>
          <a:noFill/>
          <a:ln w="9525">
            <a:noFill/>
            <a:miter lim="800000"/>
            <a:headEnd/>
            <a:tailEnd/>
          </a:ln>
        </p:spPr>
      </p:pic>
      <p:pic>
        <p:nvPicPr>
          <p:cNvPr id="5" name="Picture 21" descr="ch18fig24b"/>
          <p:cNvPicPr>
            <a:picLocks noChangeAspect="1" noChangeArrowheads="1"/>
          </p:cNvPicPr>
          <p:nvPr/>
        </p:nvPicPr>
        <p:blipFill>
          <a:blip r:embed="rId3" cstate="print"/>
          <a:srcRect/>
          <a:stretch>
            <a:fillRect/>
          </a:stretch>
        </p:blipFill>
        <p:spPr bwMode="auto">
          <a:xfrm>
            <a:off x="4572000" y="1170494"/>
            <a:ext cx="3613150" cy="5687506"/>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95400"/>
          </a:xfrm>
        </p:spPr>
        <p:txBody>
          <a:bodyPr>
            <a:normAutofit/>
          </a:bodyPr>
          <a:lstStyle/>
          <a:p>
            <a:r>
              <a:rPr lang="en-US" sz="1800" dirty="0" smtClean="0">
                <a:latin typeface="Times New Roman" charset="0"/>
              </a:rPr>
              <a:t>Mothers with baby carriages wait outside Margaret Sanger’s birth control clinic in Brownsville, Brooklyn, 1916</a:t>
            </a:r>
            <a:br>
              <a:rPr lang="en-US" sz="1800" dirty="0" smtClean="0">
                <a:latin typeface="Times New Roman" charset="0"/>
              </a:rPr>
            </a:br>
            <a:endParaRPr lang="en-US" sz="1800" dirty="0"/>
          </a:p>
        </p:txBody>
      </p:sp>
      <p:pic>
        <p:nvPicPr>
          <p:cNvPr id="4" name="Picture 16" descr="ch18fig25"/>
          <p:cNvPicPr>
            <a:picLocks noGrp="1" noChangeAspect="1" noChangeArrowheads="1"/>
          </p:cNvPicPr>
          <p:nvPr>
            <p:ph idx="1"/>
          </p:nvPr>
        </p:nvPicPr>
        <p:blipFill>
          <a:blip r:embed="rId2" cstate="print"/>
          <a:srcRect/>
          <a:stretch>
            <a:fillRect/>
          </a:stretch>
        </p:blipFill>
        <p:spPr bwMode="auto">
          <a:xfrm>
            <a:off x="0" y="1052689"/>
            <a:ext cx="8142514" cy="5805311"/>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924800" cy="594360"/>
          </a:xfrm>
        </p:spPr>
        <p:txBody>
          <a:bodyPr>
            <a:normAutofit fontScale="90000"/>
          </a:bodyPr>
          <a:lstStyle/>
          <a:p>
            <a:r>
              <a:rPr lang="en-US" sz="4000" dirty="0" smtClean="0">
                <a:solidFill>
                  <a:srgbClr val="FFC000"/>
                </a:solidFill>
              </a:rPr>
              <a:t>Society of American Indians</a:t>
            </a:r>
            <a:endParaRPr lang="en-US" dirty="0">
              <a:solidFill>
                <a:srgbClr val="FFC000"/>
              </a:solidFill>
            </a:endParaRPr>
          </a:p>
        </p:txBody>
      </p:sp>
      <p:sp>
        <p:nvSpPr>
          <p:cNvPr id="3" name="Content Placeholder 2"/>
          <p:cNvSpPr>
            <a:spLocks noGrp="1"/>
          </p:cNvSpPr>
          <p:nvPr>
            <p:ph idx="1"/>
          </p:nvPr>
        </p:nvSpPr>
        <p:spPr>
          <a:xfrm>
            <a:off x="0" y="914400"/>
            <a:ext cx="8153400" cy="5943600"/>
          </a:xfrm>
        </p:spPr>
        <p:txBody>
          <a:bodyPr>
            <a:normAutofit fontScale="85000" lnSpcReduction="20000"/>
          </a:bodyPr>
          <a:lstStyle/>
          <a:p>
            <a:r>
              <a:rPr lang="en-US" sz="2800" dirty="0" smtClean="0"/>
              <a:t>Even Native Americans shared the Progressive impulse. </a:t>
            </a:r>
          </a:p>
          <a:p>
            <a:endParaRPr lang="en-US" sz="2800" dirty="0" smtClean="0"/>
          </a:p>
          <a:p>
            <a:pPr>
              <a:buNone/>
            </a:pPr>
            <a:r>
              <a:rPr lang="en-US" sz="2800" b="1" dirty="0" smtClean="0">
                <a:solidFill>
                  <a:srgbClr val="FF0000"/>
                </a:solidFill>
              </a:rPr>
              <a:t>Society of American Indians, </a:t>
            </a:r>
            <a:r>
              <a:rPr lang="en-US" sz="2800" dirty="0" smtClean="0"/>
              <a:t>founded in 1911 by Carlos Montezuma, was a typical reform organization. </a:t>
            </a:r>
          </a:p>
          <a:p>
            <a:r>
              <a:rPr lang="en-US" sz="2800" dirty="0" smtClean="0"/>
              <a:t>It united Indian intellectuals around discussion of Native Americans’ problems and sought to arouse public awareness. It brought together Indians from many different backgrounds and created a pan-Indian public space free from white influence. </a:t>
            </a:r>
          </a:p>
          <a:p>
            <a:r>
              <a:rPr lang="en-US" sz="2800" dirty="0" smtClean="0"/>
              <a:t>Many in the Society shared the basic goals of federal Indian policy, including transforming communal lands on the reservations into family farms. </a:t>
            </a:r>
          </a:p>
          <a:p>
            <a:endParaRPr lang="en-US" sz="2800" dirty="0" smtClean="0"/>
          </a:p>
          <a:p>
            <a:pPr>
              <a:buNone/>
            </a:pPr>
            <a:r>
              <a:rPr lang="en-US" sz="2800" b="1" dirty="0" smtClean="0">
                <a:solidFill>
                  <a:srgbClr val="FF0000"/>
                </a:solidFill>
              </a:rPr>
              <a:t>Carlos Montezuma</a:t>
            </a:r>
            <a:r>
              <a:rPr lang="en-US" sz="2800" dirty="0" smtClean="0"/>
              <a:t>, became an avowed critic who condemned government paternalism and demanded the abolition of the Bureau of Indian Affairs.</a:t>
            </a:r>
          </a:p>
          <a:p>
            <a:r>
              <a:rPr lang="en-US" sz="2800" dirty="0" smtClean="0"/>
              <a:t> He called for self-determination and for Indians to be granted full citizenship – sought independence</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nationalism</a:t>
            </a:r>
            <a:endParaRPr lang="en-US" dirty="0"/>
          </a:p>
        </p:txBody>
      </p:sp>
      <p:sp>
        <p:nvSpPr>
          <p:cNvPr id="3" name="Content Placeholder 2"/>
          <p:cNvSpPr>
            <a:spLocks noGrp="1"/>
          </p:cNvSpPr>
          <p:nvPr>
            <p:ph idx="1"/>
          </p:nvPr>
        </p:nvSpPr>
        <p:spPr>
          <a:xfrm>
            <a:off x="0" y="990600"/>
            <a:ext cx="8153400" cy="5867400"/>
          </a:xfrm>
        </p:spPr>
        <p:txBody>
          <a:bodyPr>
            <a:normAutofit fontScale="70000" lnSpcReduction="20000"/>
          </a:bodyPr>
          <a:lstStyle/>
          <a:p>
            <a:pPr>
              <a:lnSpc>
                <a:spcPct val="90000"/>
              </a:lnSpc>
            </a:pPr>
            <a:r>
              <a:rPr lang="en-US" sz="2800" dirty="0" smtClean="0"/>
              <a:t>The most significant political development of early twentieth-century America was the rise of the national state.</a:t>
            </a:r>
          </a:p>
          <a:p>
            <a:pPr>
              <a:lnSpc>
                <a:spcPct val="90000"/>
              </a:lnSpc>
              <a:buNone/>
            </a:pPr>
            <a:r>
              <a:rPr lang="en-US" sz="2800" b="1" dirty="0" smtClean="0"/>
              <a:t>Nationalization</a:t>
            </a:r>
            <a:r>
              <a:rPr lang="en-US" sz="2800" dirty="0" smtClean="0"/>
              <a:t> was occurring everywhere: national corporations dominated the economy; national organizations like the American Medical Association began to raise the incomes and respect of professions. Even sports developed national leagues in this period.</a:t>
            </a:r>
          </a:p>
          <a:p>
            <a:pPr>
              <a:lnSpc>
                <a:spcPct val="90000"/>
              </a:lnSpc>
              <a:buNone/>
            </a:pPr>
            <a:r>
              <a:rPr lang="en-US" sz="2800" b="1" dirty="0" smtClean="0"/>
              <a:t>Stronger National Government</a:t>
            </a:r>
            <a:r>
              <a:rPr lang="en-US" sz="2800" dirty="0" smtClean="0"/>
              <a:t>:</a:t>
            </a:r>
          </a:p>
          <a:p>
            <a:pPr>
              <a:lnSpc>
                <a:spcPct val="90000"/>
              </a:lnSpc>
            </a:pPr>
            <a:r>
              <a:rPr lang="en-US" sz="2800" dirty="0" smtClean="0"/>
              <a:t> Progressives believed that only an energetic national government could establish the social conditions of freedom.</a:t>
            </a:r>
          </a:p>
          <a:p>
            <a:pPr>
              <a:lnSpc>
                <a:spcPct val="90000"/>
              </a:lnSpc>
            </a:pPr>
            <a:r>
              <a:rPr lang="en-US" sz="2800" dirty="0" smtClean="0"/>
              <a:t>Poverty, economic insecurity, and an absence of industrial democracy were national problems that could only be solved nationally.</a:t>
            </a:r>
          </a:p>
          <a:p>
            <a:pPr>
              <a:lnSpc>
                <a:spcPct val="90000"/>
              </a:lnSpc>
            </a:pPr>
            <a:r>
              <a:rPr lang="en-US" sz="2800" dirty="0" smtClean="0"/>
              <a:t>Herbert Croly, editor of the </a:t>
            </a:r>
            <a:r>
              <a:rPr lang="en-US" sz="2800" i="1" dirty="0" smtClean="0"/>
              <a:t>New Republic</a:t>
            </a:r>
            <a:r>
              <a:rPr lang="en-US" sz="2800" dirty="0" smtClean="0"/>
              <a:t>, argued that the democratic national state was an alternative to the forces that controlled Americans’ lives, whether the narrow interests that manipulated politics or corporations. Croly suggested that “Jeffersonian ends” of democratic self-determination and individual freedom could be secured only through the “Hamiltonian means” of government intervention in the economy. </a:t>
            </a:r>
            <a:br>
              <a:rPr lang="en-US" sz="2800" dirty="0" smtClean="0"/>
            </a:br>
            <a:r>
              <a:rPr lang="en-US" sz="2800" dirty="0" smtClean="0"/>
              <a:t> </a:t>
            </a:r>
            <a:r>
              <a:rPr lang="en-US" sz="2800" b="1" dirty="0" smtClean="0"/>
              <a:t>-  bigger and more involved government could benefit the people by regulating forces that cause social ills</a:t>
            </a:r>
          </a:p>
          <a:p>
            <a:pPr>
              <a:lnSpc>
                <a:spcPct val="90000"/>
              </a:lnSpc>
            </a:pPr>
            <a:r>
              <a:rPr lang="en-US" sz="2800" dirty="0" smtClean="0"/>
              <a:t>Theodore Roosevelt was the first of the Progressive-Era presidents to address this question. </a:t>
            </a:r>
          </a:p>
          <a:p>
            <a:pPr>
              <a:lnSpc>
                <a:spcPct val="90000"/>
              </a:lnSpc>
            </a:pPr>
            <a:endParaRPr lang="en-US" sz="2800" dirty="0" smtClean="0"/>
          </a:p>
          <a:p>
            <a:pPr>
              <a:lnSpc>
                <a:spcPct val="90000"/>
              </a:lnSpc>
            </a:pPr>
            <a:endParaRPr lang="en-US" sz="2000" dirty="0" smtClean="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2286000"/>
            <a:ext cx="5105400" cy="2868168"/>
          </a:xfrm>
        </p:spPr>
        <p:txBody>
          <a:bodyPr/>
          <a:lstStyle/>
          <a:p>
            <a:pPr algn="ctr"/>
            <a:r>
              <a:rPr lang="en-US" dirty="0" smtClean="0"/>
              <a:t>Labor unions</a:t>
            </a:r>
            <a:br>
              <a:rPr lang="en-US" dirty="0" smtClean="0"/>
            </a:br>
            <a:r>
              <a:rPr lang="en-US" dirty="0" smtClean="0"/>
              <a:t>&amp; </a:t>
            </a:r>
            <a:br>
              <a:rPr lang="en-US" dirty="0" smtClean="0"/>
            </a:br>
            <a:r>
              <a:rPr lang="en-US" dirty="0" smtClean="0"/>
              <a:t>strikes</a:t>
            </a:r>
            <a:br>
              <a:rPr lang="en-US" dirty="0" smtClean="0"/>
            </a:br>
            <a:endParaRPr lang="en-US" dirty="0"/>
          </a:p>
        </p:txBody>
      </p:sp>
      <p:sp>
        <p:nvSpPr>
          <p:cNvPr id="3" name="Subtitle 2"/>
          <p:cNvSpPr>
            <a:spLocks noGrp="1"/>
          </p:cNvSpPr>
          <p:nvPr>
            <p:ph type="subTitle" idx="1"/>
          </p:nvPr>
        </p:nvSpPr>
        <p:spPr>
          <a:xfrm>
            <a:off x="0" y="0"/>
            <a:ext cx="2667000" cy="6858000"/>
          </a:xfrm>
        </p:spPr>
        <p:txBody>
          <a:bodyPr>
            <a:normAutofit/>
          </a:bodyPr>
          <a:lstStyle/>
          <a:p>
            <a:pPr marL="514350" indent="-514350" algn="l"/>
            <a:endParaRPr lang="en-US" sz="2400" dirty="0" smtClean="0">
              <a:solidFill>
                <a:schemeClr val="tx1"/>
              </a:solidFill>
            </a:endParaRPr>
          </a:p>
          <a:p>
            <a:pPr marL="514350" indent="-514350" algn="l"/>
            <a:endParaRPr lang="en-US" sz="2400" dirty="0" smtClean="0">
              <a:solidFill>
                <a:schemeClr val="tx1"/>
              </a:solidFill>
            </a:endParaRPr>
          </a:p>
          <a:p>
            <a:endParaRPr lang="en-US" dirty="0"/>
          </a:p>
        </p:txBody>
      </p:sp>
      <p:sp>
        <p:nvSpPr>
          <p:cNvPr id="4" name="TextBox 3"/>
          <p:cNvSpPr txBox="1"/>
          <p:nvPr/>
        </p:nvSpPr>
        <p:spPr>
          <a:xfrm>
            <a:off x="0" y="228600"/>
            <a:ext cx="2667000" cy="646331"/>
          </a:xfrm>
          <a:prstGeom prst="rect">
            <a:avLst/>
          </a:prstGeom>
          <a:noFill/>
        </p:spPr>
        <p:txBody>
          <a:bodyPr wrap="square" rtlCol="0">
            <a:spAutoFit/>
          </a:bodyPr>
          <a:lstStyle/>
          <a:p>
            <a:r>
              <a:rPr lang="en-US" dirty="0" smtClean="0"/>
              <a:t>PROGRESSIVE ERA</a:t>
            </a:r>
          </a:p>
          <a:p>
            <a:r>
              <a:rPr lang="en-US" dirty="0" smtClean="0"/>
              <a:t>1890 - 1920</a:t>
            </a:r>
            <a:endParaRPr lang="en-US" dirty="0"/>
          </a:p>
        </p:txBody>
      </p:sp>
    </p:spTree>
    <p:extLst>
      <p:ext uri="{BB962C8B-B14F-4D97-AF65-F5344CB8AC3E}">
        <p14:creationId xmlns:p14="http://schemas.microsoft.com/office/powerpoint/2010/main" xmlns="" val="17081099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594360"/>
          </a:xfrm>
        </p:spPr>
        <p:txBody>
          <a:bodyPr/>
          <a:lstStyle/>
          <a:p>
            <a:r>
              <a:rPr lang="en-US" dirty="0" smtClean="0"/>
              <a:t>Labor unions - socialism</a:t>
            </a:r>
            <a:endParaRPr lang="en-US" dirty="0"/>
          </a:p>
        </p:txBody>
      </p:sp>
      <p:sp>
        <p:nvSpPr>
          <p:cNvPr id="3" name="Content Placeholder 2"/>
          <p:cNvSpPr>
            <a:spLocks noGrp="1"/>
          </p:cNvSpPr>
          <p:nvPr>
            <p:ph idx="1"/>
          </p:nvPr>
        </p:nvSpPr>
        <p:spPr>
          <a:xfrm>
            <a:off x="0" y="1066800"/>
            <a:ext cx="8229600" cy="5791200"/>
          </a:xfrm>
        </p:spPr>
        <p:txBody>
          <a:bodyPr>
            <a:normAutofit fontScale="70000" lnSpcReduction="20000"/>
          </a:bodyPr>
          <a:lstStyle/>
          <a:p>
            <a:pPr algn="ctr">
              <a:buNone/>
            </a:pPr>
            <a:r>
              <a:rPr lang="en-US" sz="4000" b="1" dirty="0" smtClean="0">
                <a:latin typeface="Book Antiqua" charset="0"/>
              </a:rPr>
              <a:t>The Socialist Presence</a:t>
            </a:r>
          </a:p>
          <a:p>
            <a:r>
              <a:rPr lang="en-US" dirty="0" smtClean="0"/>
              <a:t>Economic freedom was also the cry of American socialism, which reached its greatest influence in the Progressive era. </a:t>
            </a:r>
          </a:p>
          <a:p>
            <a:r>
              <a:rPr lang="en-US" dirty="0" smtClean="0"/>
              <a:t>The Socialist Party, founded in 1901, united late nineteenth-century radicals such as Populists and followers of Edward Bellamy with parts of the labor movement. </a:t>
            </a:r>
          </a:p>
          <a:p>
            <a:pPr algn="ctr">
              <a:buNone/>
            </a:pPr>
            <a:r>
              <a:rPr lang="en-US" sz="2300" dirty="0" smtClean="0">
                <a:hlinkClick r:id="rId2"/>
              </a:rPr>
              <a:t>http://www.britannica.com/EBchecked/topic/59737/Edward-Bellamy</a:t>
            </a:r>
            <a:endParaRPr lang="en-US" sz="2300" dirty="0" smtClean="0"/>
          </a:p>
          <a:p>
            <a:endParaRPr lang="en-US" sz="2800" b="1" dirty="0" smtClean="0">
              <a:solidFill>
                <a:srgbClr val="FF0000"/>
              </a:solidFill>
            </a:endParaRPr>
          </a:p>
          <a:p>
            <a:r>
              <a:rPr lang="en-US" sz="2800" b="1" dirty="0" smtClean="0">
                <a:solidFill>
                  <a:srgbClr val="FF0000"/>
                </a:solidFill>
              </a:rPr>
              <a:t>GOALS</a:t>
            </a:r>
            <a:r>
              <a:rPr lang="en-US" sz="2800" b="1" dirty="0" smtClean="0"/>
              <a:t>:  </a:t>
            </a:r>
            <a:r>
              <a:rPr lang="en-US" sz="2800" dirty="0" smtClean="0"/>
              <a:t>The party called for immediate reforms like free college, laws to improve working conditions, and it ultimately proposed democratic control over the economy through public ownership of railroads and factories.</a:t>
            </a:r>
          </a:p>
          <a:p>
            <a:r>
              <a:rPr lang="en-US" sz="2800" b="1" dirty="0" smtClean="0"/>
              <a:t>GROWTH: </a:t>
            </a:r>
            <a:r>
              <a:rPr lang="en-US" sz="2800" dirty="0" smtClean="0"/>
              <a:t>By 1912, the Socialist Party had 150,000 dues-paying members, published hundreds of newspapers, had significant support in the American Federation of Labor, and elected dozens of local officials. </a:t>
            </a:r>
          </a:p>
          <a:p>
            <a:r>
              <a:rPr lang="en-US" sz="2800" b="1" dirty="0" smtClean="0"/>
              <a:t>MEMBERS:  </a:t>
            </a:r>
            <a:r>
              <a:rPr lang="en-US" sz="2800" dirty="0" smtClean="0"/>
              <a:t>Socialism flourished in immigrant communities, such as among Jews in the Lower East Side in New York City and Germans in Milwaukee, and also gained support among farmers in old Populists states like Oklahoma and mining regions in Idaho and Montana.</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762000"/>
          </a:xfrm>
        </p:spPr>
        <p:txBody>
          <a:bodyPr>
            <a:normAutofit/>
          </a:bodyPr>
          <a:lstStyle/>
          <a:p>
            <a:r>
              <a:rPr lang="en-US" sz="1400" dirty="0">
                <a:latin typeface="Times New Roman" charset="0"/>
              </a:rPr>
              <a:t>In Hester Street, painted in 1905, George Luks, a member of the Ashcan School of urban artists, </a:t>
            </a:r>
            <a:br>
              <a:rPr lang="en-US" sz="1400" dirty="0">
                <a:latin typeface="Times New Roman" charset="0"/>
              </a:rPr>
            </a:br>
            <a:r>
              <a:rPr lang="en-US" sz="1400" dirty="0">
                <a:latin typeface="Times New Roman" charset="0"/>
              </a:rPr>
              <a:t>captures the colorful street life of an immigrant neighborhood in NYC</a:t>
            </a:r>
            <a:endParaRPr lang="en-US" sz="1400" dirty="0"/>
          </a:p>
        </p:txBody>
      </p:sp>
      <p:pic>
        <p:nvPicPr>
          <p:cNvPr id="4" name="Picture 13" descr="ch18fig10"/>
          <p:cNvPicPr>
            <a:picLocks noGrp="1" noChangeAspect="1" noChangeArrowheads="1"/>
          </p:cNvPicPr>
          <p:nvPr>
            <p:ph idx="1"/>
          </p:nvPr>
        </p:nvPicPr>
        <p:blipFill>
          <a:blip r:embed="rId2" cstate="print"/>
          <a:srcRect/>
          <a:stretch>
            <a:fillRect/>
          </a:stretch>
        </p:blipFill>
        <p:spPr bwMode="auto">
          <a:xfrm>
            <a:off x="0" y="987528"/>
            <a:ext cx="8153400" cy="5863402"/>
          </a:xfrm>
          <a:prstGeom prst="rect">
            <a:avLst/>
          </a:prstGeom>
          <a:noFill/>
          <a:ln w="9525">
            <a:noFill/>
            <a:miter lim="800000"/>
            <a:headEnd/>
            <a:tailEnd/>
          </a:ln>
        </p:spPr>
      </p:pic>
    </p:spTree>
    <p:extLst>
      <p:ext uri="{BB962C8B-B14F-4D97-AF65-F5344CB8AC3E}">
        <p14:creationId xmlns:p14="http://schemas.microsoft.com/office/powerpoint/2010/main" xmlns="" val="16006569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594360"/>
          </a:xfrm>
        </p:spPr>
        <p:txBody>
          <a:bodyPr>
            <a:normAutofit fontScale="90000"/>
          </a:bodyPr>
          <a:lstStyle/>
          <a:p>
            <a:r>
              <a:rPr lang="en-US" sz="4000" dirty="0" smtClean="0"/>
              <a:t>Socialism – Eugene V Debs</a:t>
            </a:r>
            <a:endParaRPr lang="en-US" dirty="0"/>
          </a:p>
        </p:txBody>
      </p:sp>
      <p:sp>
        <p:nvSpPr>
          <p:cNvPr id="3" name="Content Placeholder 2"/>
          <p:cNvSpPr>
            <a:spLocks noGrp="1"/>
          </p:cNvSpPr>
          <p:nvPr>
            <p:ph idx="1"/>
          </p:nvPr>
        </p:nvSpPr>
        <p:spPr>
          <a:xfrm>
            <a:off x="0" y="990600"/>
            <a:ext cx="8153400" cy="5867400"/>
          </a:xfrm>
        </p:spPr>
        <p:txBody>
          <a:bodyPr>
            <a:normAutofit fontScale="70000" lnSpcReduction="20000"/>
          </a:bodyPr>
          <a:lstStyle/>
          <a:p>
            <a:pPr algn="ctr">
              <a:buNone/>
            </a:pPr>
            <a:r>
              <a:rPr lang="en-US" sz="4000" b="1" dirty="0" smtClean="0">
                <a:latin typeface="Book Antiqua" charset="0"/>
              </a:rPr>
              <a:t>The Gospel of Debs</a:t>
            </a:r>
          </a:p>
          <a:p>
            <a:pPr algn="ctr">
              <a:buNone/>
            </a:pPr>
            <a:r>
              <a:rPr lang="en-US" sz="2000" dirty="0" smtClean="0">
                <a:latin typeface="Book Antiqua" charset="0"/>
                <a:hlinkClick r:id="rId2"/>
              </a:rPr>
              <a:t>http://www.pbs.org/wgbh/amex/wilson/peopleevents/p_debs.html</a:t>
            </a:r>
            <a:endParaRPr lang="en-US" sz="2000" dirty="0" smtClean="0">
              <a:latin typeface="Book Antiqua" charset="0"/>
            </a:endParaRPr>
          </a:p>
          <a:p>
            <a:pPr algn="ctr">
              <a:buNone/>
            </a:pPr>
            <a:endParaRPr lang="en-US" sz="2000" dirty="0" smtClean="0">
              <a:latin typeface="Book Antiqua" charset="0"/>
            </a:endParaRPr>
          </a:p>
          <a:p>
            <a:pPr algn="ctr">
              <a:buNone/>
            </a:pPr>
            <a:r>
              <a:rPr lang="en-US" sz="2000" b="1" dirty="0" smtClean="0"/>
              <a:t>He was the president and the organizer of the American Railway Union. He organized the Pullman Strike and helped organized the Social Democratic party. </a:t>
            </a:r>
          </a:p>
          <a:p>
            <a:pPr algn="ctr">
              <a:buNone/>
            </a:pPr>
            <a:endParaRPr lang="en-US" sz="2000" dirty="0" smtClean="0">
              <a:latin typeface="Book Antiqua" charset="0"/>
            </a:endParaRPr>
          </a:p>
          <a:p>
            <a:r>
              <a:rPr lang="en-US" sz="2800" dirty="0" smtClean="0"/>
              <a:t>Most important in spreading socialist ideas and linking socialism to American ideals of equality, self-government, and freedom was Eugene V. Debs, the former union leader jailed during the Pullman Strike of 1894. </a:t>
            </a:r>
          </a:p>
          <a:p>
            <a:r>
              <a:rPr lang="en-US" sz="2800" dirty="0" smtClean="0"/>
              <a:t>For two decades, Debs toured the nation, preaching that “political equality and economic freedom” could be won only by socialism’s democratic control of the economy. </a:t>
            </a:r>
          </a:p>
          <a:p>
            <a:r>
              <a:rPr lang="en-US" sz="2800" dirty="0" smtClean="0"/>
              <a:t>Debs united the disparate and often dueling factions of the party. </a:t>
            </a:r>
          </a:p>
          <a:p>
            <a:r>
              <a:rPr lang="en-US" sz="2800" dirty="0" smtClean="0"/>
              <a:t>As socialism gained in strength in Europe, particularly in Germany, France, and Scandinavia, Debs led socialism forward in America, too. </a:t>
            </a:r>
          </a:p>
          <a:p>
            <a:r>
              <a:rPr lang="en-US" sz="2800" dirty="0" smtClean="0"/>
              <a:t>In 1912, he received 900,000 votes for president, nearly 6 percent of the total, and the socialist newspaper, </a:t>
            </a:r>
            <a:r>
              <a:rPr lang="en-US" sz="2800" i="1" dirty="0" smtClean="0"/>
              <a:t>Appeal To Reason</a:t>
            </a:r>
            <a:r>
              <a:rPr lang="en-US" sz="2800" dirty="0" smtClean="0"/>
              <a:t>, had the largest weekly circulation in the nation</a:t>
            </a:r>
            <a:r>
              <a:rPr lang="en-US" dirty="0" smtClean="0"/>
              <a:t>.</a:t>
            </a:r>
          </a:p>
          <a:p>
            <a:endParaRPr lang="en-US" dirty="0"/>
          </a:p>
        </p:txBody>
      </p:sp>
      <p:sp>
        <p:nvSpPr>
          <p:cNvPr id="2050" name="AutoShape 2" descr="Image result for eugene deb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eugene deb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eugene debs.jpg"/>
          <p:cNvPicPr>
            <a:picLocks noGrp="1" noChangeAspect="1"/>
          </p:cNvPicPr>
          <p:nvPr>
            <p:ph idx="1"/>
          </p:nvPr>
        </p:nvPicPr>
        <p:blipFill>
          <a:blip r:embed="rId2" cstate="print"/>
          <a:stretch>
            <a:fillRect/>
          </a:stretch>
        </p:blipFill>
        <p:spPr>
          <a:xfrm>
            <a:off x="0" y="1905000"/>
            <a:ext cx="8218026" cy="4953000"/>
          </a:xfrm>
          <a:prstGeom prst="rect">
            <a:avLst/>
          </a:prstGeom>
        </p:spPr>
      </p:pic>
      <p:pic>
        <p:nvPicPr>
          <p:cNvPr id="1026" name="Picture 2" descr="Image result for eugene debs poster"/>
          <p:cNvPicPr>
            <a:picLocks noChangeAspect="1" noChangeArrowheads="1"/>
          </p:cNvPicPr>
          <p:nvPr/>
        </p:nvPicPr>
        <p:blipFill>
          <a:blip r:embed="rId3" cstate="print"/>
          <a:srcRect/>
          <a:stretch>
            <a:fillRect/>
          </a:stretch>
        </p:blipFill>
        <p:spPr bwMode="auto">
          <a:xfrm>
            <a:off x="6827520" y="0"/>
            <a:ext cx="2316480" cy="2895600"/>
          </a:xfrm>
          <a:prstGeom prst="rect">
            <a:avLst/>
          </a:prstGeom>
          <a:noFill/>
        </p:spPr>
      </p:pic>
      <p:pic>
        <p:nvPicPr>
          <p:cNvPr id="1028" name="Picture 4" descr="Image result for eugene debs"/>
          <p:cNvPicPr>
            <a:picLocks noChangeAspect="1" noChangeArrowheads="1"/>
          </p:cNvPicPr>
          <p:nvPr/>
        </p:nvPicPr>
        <p:blipFill>
          <a:blip r:embed="rId4" cstate="print"/>
          <a:srcRect/>
          <a:stretch>
            <a:fillRect/>
          </a:stretch>
        </p:blipFill>
        <p:spPr bwMode="auto">
          <a:xfrm>
            <a:off x="0" y="1"/>
            <a:ext cx="6858000" cy="1904999"/>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1356360"/>
          </a:xfrm>
        </p:spPr>
        <p:txBody>
          <a:bodyPr>
            <a:normAutofit fontScale="90000"/>
          </a:bodyPr>
          <a:lstStyle/>
          <a:p>
            <a:r>
              <a:rPr lang="en-US" sz="2000" dirty="0" smtClean="0">
                <a:latin typeface="Times New Roman" charset="0"/>
              </a:rPr>
              <a:t>Map 18.2 Socialist Town and Cities, 1900-1920 – Although the Socialist Party never won more than 6% of the vote nationally, it gained control of numerous small and medium-sized cities.</a:t>
            </a:r>
            <a:r>
              <a:rPr lang="en-US" sz="4000" dirty="0" smtClean="0">
                <a:latin typeface="Times New Roman" charset="0"/>
              </a:rPr>
              <a:t/>
            </a:r>
            <a:br>
              <a:rPr lang="en-US" sz="4000" dirty="0" smtClean="0">
                <a:latin typeface="Times New Roman" charset="0"/>
              </a:rPr>
            </a:br>
            <a:endParaRPr lang="en-US" dirty="0"/>
          </a:p>
        </p:txBody>
      </p:sp>
      <p:pic>
        <p:nvPicPr>
          <p:cNvPr id="4" name="Picture 15" descr="ch18m02"/>
          <p:cNvPicPr>
            <a:picLocks noGrp="1" noChangeAspect="1" noChangeArrowheads="1"/>
          </p:cNvPicPr>
          <p:nvPr>
            <p:ph idx="1"/>
          </p:nvPr>
        </p:nvPicPr>
        <p:blipFill>
          <a:blip r:embed="rId2" cstate="print"/>
          <a:srcRect/>
          <a:stretch>
            <a:fillRect/>
          </a:stretch>
        </p:blipFill>
        <p:spPr bwMode="auto">
          <a:xfrm>
            <a:off x="-8374" y="1143000"/>
            <a:ext cx="8161773" cy="57912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2209800" cy="6080760"/>
          </a:xfrm>
        </p:spPr>
        <p:txBody>
          <a:bodyPr>
            <a:normAutofit/>
          </a:bodyPr>
          <a:lstStyle/>
          <a:p>
            <a:r>
              <a:rPr lang="en-US" sz="2000" dirty="0" smtClean="0">
                <a:latin typeface="Times New Roman" charset="0"/>
              </a:rPr>
              <a:t>Roller skaters with socialist leaflets during a New York City strike in 1916.  A “scab” is a worker who crosses the picket line during a strike.</a:t>
            </a:r>
            <a:r>
              <a:rPr lang="en-US" sz="4000" dirty="0" smtClean="0">
                <a:latin typeface="Times New Roman" charset="0"/>
              </a:rPr>
              <a:t/>
            </a:r>
            <a:br>
              <a:rPr lang="en-US" sz="4000" dirty="0" smtClean="0">
                <a:latin typeface="Times New Roman" charset="0"/>
              </a:rPr>
            </a:br>
            <a:endParaRPr lang="en-US" dirty="0"/>
          </a:p>
        </p:txBody>
      </p:sp>
      <p:pic>
        <p:nvPicPr>
          <p:cNvPr id="4" name="Picture 5" descr="ch18fig18"/>
          <p:cNvPicPr>
            <a:picLocks noGrp="1" noChangeAspect="1" noChangeArrowheads="1"/>
          </p:cNvPicPr>
          <p:nvPr>
            <p:ph idx="1"/>
          </p:nvPr>
        </p:nvPicPr>
        <p:blipFill>
          <a:blip r:embed="rId2" cstate="print"/>
          <a:srcRect/>
          <a:stretch>
            <a:fillRect/>
          </a:stretch>
        </p:blipFill>
        <p:spPr bwMode="auto">
          <a:xfrm>
            <a:off x="2441294" y="1"/>
            <a:ext cx="5712106" cy="68580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3200400" cy="6004560"/>
          </a:xfrm>
        </p:spPr>
        <p:txBody>
          <a:bodyPr>
            <a:normAutofit fontScale="90000"/>
          </a:bodyPr>
          <a:lstStyle/>
          <a:p>
            <a:r>
              <a:rPr lang="en-US" sz="4000" dirty="0" smtClean="0">
                <a:latin typeface="Times New Roman" charset="0"/>
              </a:rPr>
              <a:t>One Big Union, the emblem of the Industrial</a:t>
            </a:r>
            <a:br>
              <a:rPr lang="en-US" sz="4000" dirty="0" smtClean="0">
                <a:latin typeface="Times New Roman" charset="0"/>
              </a:rPr>
            </a:br>
            <a:r>
              <a:rPr lang="en-US" sz="4000" dirty="0" smtClean="0">
                <a:latin typeface="Times New Roman" charset="0"/>
              </a:rPr>
              <a:t>Workers of the World.</a:t>
            </a:r>
            <a:br>
              <a:rPr lang="en-US" sz="4000" dirty="0" smtClean="0">
                <a:latin typeface="Times New Roman" charset="0"/>
              </a:rPr>
            </a:br>
            <a:endParaRPr lang="en-US" dirty="0"/>
          </a:p>
        </p:txBody>
      </p:sp>
      <p:pic>
        <p:nvPicPr>
          <p:cNvPr id="4" name="Picture 18" descr="ch18fig19"/>
          <p:cNvPicPr>
            <a:picLocks noGrp="1" noChangeAspect="1" noChangeArrowheads="1"/>
          </p:cNvPicPr>
          <p:nvPr>
            <p:ph idx="1"/>
          </p:nvPr>
        </p:nvPicPr>
        <p:blipFill>
          <a:blip r:embed="rId2" cstate="print"/>
          <a:srcRect/>
          <a:stretch>
            <a:fillRect/>
          </a:stretch>
        </p:blipFill>
        <p:spPr bwMode="auto">
          <a:xfrm>
            <a:off x="3505200" y="-11113"/>
            <a:ext cx="4643907" cy="6869113"/>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1143000"/>
          </a:xfrm>
        </p:spPr>
        <p:txBody>
          <a:bodyPr>
            <a:normAutofit fontScale="90000"/>
          </a:bodyPr>
          <a:lstStyle/>
          <a:p>
            <a:r>
              <a:rPr lang="en-US" sz="3100" dirty="0" smtClean="0">
                <a:latin typeface="Book Antiqua" charset="0"/>
              </a:rPr>
              <a:t>American Federation of Labor (AFL)</a:t>
            </a:r>
            <a:r>
              <a:rPr lang="en-US" sz="4000" dirty="0" smtClean="0">
                <a:latin typeface="Book Antiqua" charset="0"/>
              </a:rPr>
              <a:t/>
            </a:r>
            <a:br>
              <a:rPr lang="en-US" sz="4000" dirty="0" smtClean="0">
                <a:latin typeface="Book Antiqua" charset="0"/>
              </a:rPr>
            </a:br>
            <a:endParaRPr lang="en-US" dirty="0"/>
          </a:p>
        </p:txBody>
      </p:sp>
      <p:sp>
        <p:nvSpPr>
          <p:cNvPr id="3" name="Content Placeholder 2"/>
          <p:cNvSpPr>
            <a:spLocks noGrp="1"/>
          </p:cNvSpPr>
          <p:nvPr>
            <p:ph idx="1"/>
          </p:nvPr>
        </p:nvSpPr>
        <p:spPr>
          <a:xfrm>
            <a:off x="0" y="1143000"/>
            <a:ext cx="8153400" cy="5715000"/>
          </a:xfrm>
        </p:spPr>
        <p:txBody>
          <a:bodyPr>
            <a:normAutofit fontScale="77500" lnSpcReduction="20000"/>
          </a:bodyPr>
          <a:lstStyle/>
          <a:p>
            <a:pPr algn="ctr">
              <a:buNone/>
            </a:pPr>
            <a:r>
              <a:rPr lang="en-US" sz="1800" dirty="0" smtClean="0">
                <a:latin typeface="Book Antiqua" charset="0"/>
                <a:hlinkClick r:id="rId2"/>
              </a:rPr>
              <a:t>http://railroadswag.weebly.com/american-federation-of-labor.html</a:t>
            </a:r>
            <a:endParaRPr lang="en-US" sz="1800" dirty="0" smtClean="0">
              <a:latin typeface="Book Antiqua" charset="0"/>
            </a:endParaRPr>
          </a:p>
          <a:p>
            <a:endParaRPr lang="en-US" sz="2800" dirty="0" smtClean="0"/>
          </a:p>
          <a:p>
            <a:r>
              <a:rPr lang="en-US" sz="2800" b="1" dirty="0" smtClean="0"/>
              <a:t>Founded1886</a:t>
            </a:r>
            <a:r>
              <a:rPr lang="en-US" sz="2800" dirty="0" smtClean="0"/>
              <a:t>, made up of 25 craft unions (skilled labor)</a:t>
            </a:r>
          </a:p>
          <a:p>
            <a:r>
              <a:rPr lang="en-US" sz="2800" b="1" dirty="0" smtClean="0"/>
              <a:t>Membership</a:t>
            </a:r>
            <a:r>
              <a:rPr lang="en-US" sz="2800" dirty="0" smtClean="0"/>
              <a:t> tripled to 1.6 million between 1900 and 1904</a:t>
            </a:r>
          </a:p>
          <a:p>
            <a:r>
              <a:rPr lang="en-US" sz="2800" dirty="0" smtClean="0"/>
              <a:t>Leaders forged </a:t>
            </a:r>
            <a:r>
              <a:rPr lang="en-US" sz="2800" b="1" dirty="0" smtClean="0"/>
              <a:t>closer ties with corporate leaders </a:t>
            </a:r>
            <a:r>
              <a:rPr lang="en-US" sz="2800" dirty="0" smtClean="0"/>
              <a:t>willing to deal with unions as a means to stabilizing labor relations. </a:t>
            </a:r>
          </a:p>
          <a:p>
            <a:r>
              <a:rPr lang="en-US" sz="2800" dirty="0" smtClean="0"/>
              <a:t>AFL President </a:t>
            </a:r>
            <a:r>
              <a:rPr lang="en-US" sz="2800" b="1" u="sng" dirty="0" smtClean="0"/>
              <a:t>Samuel Gompers</a:t>
            </a:r>
            <a:r>
              <a:rPr lang="en-US" sz="2800" b="1" dirty="0" smtClean="0"/>
              <a:t> </a:t>
            </a:r>
            <a:r>
              <a:rPr lang="en-US" sz="2800" dirty="0" smtClean="0"/>
              <a:t>joined with large capitalists in the </a:t>
            </a:r>
            <a:r>
              <a:rPr lang="en-US" sz="2800" u="sng" dirty="0" smtClean="0"/>
              <a:t>National Civic Federation</a:t>
            </a:r>
            <a:r>
              <a:rPr lang="en-US" sz="2800" dirty="0" smtClean="0"/>
              <a:t>, which accepted workers’ right to collective bargaining in “responsible” unions. </a:t>
            </a:r>
            <a:br>
              <a:rPr lang="en-US" sz="2800" dirty="0" smtClean="0"/>
            </a:br>
            <a:r>
              <a:rPr lang="en-US" sz="2800" dirty="0" smtClean="0"/>
              <a:t>(bridge between union and corporations)</a:t>
            </a:r>
          </a:p>
          <a:p>
            <a:r>
              <a:rPr lang="en-US" sz="2800" b="1" dirty="0" smtClean="0"/>
              <a:t>National Civic Federation </a:t>
            </a:r>
            <a:r>
              <a:rPr lang="en-US" sz="2800" dirty="0" smtClean="0"/>
              <a:t>(NCF) helped settle hundreds of industrial disputes, improved safety and created pensions plans for long-term workers; but most employers still adamantly opposed unions.</a:t>
            </a:r>
          </a:p>
          <a:p>
            <a:r>
              <a:rPr lang="en-US" sz="2800" b="1" dirty="0" smtClean="0"/>
              <a:t>Membership</a:t>
            </a:r>
            <a:r>
              <a:rPr lang="en-US" sz="2800" dirty="0" smtClean="0"/>
              <a:t>:  The AFL mostly represented America’s most privileged workers</a:t>
            </a:r>
            <a:r>
              <a:rPr lang="en-US" sz="2800" dirty="0" smtClean="0">
                <a:cs typeface="Arial" charset="0"/>
              </a:rPr>
              <a:t>—</a:t>
            </a:r>
            <a:r>
              <a:rPr lang="en-US" sz="2800" dirty="0" smtClean="0"/>
              <a:t>skilled industrial and craft labor, mostly all white, male, and native-born. </a:t>
            </a:r>
          </a:p>
          <a:p>
            <a:endParaRPr lang="en-US" dirty="0" smtClean="0">
              <a:latin typeface="Book Antiqua" charset="0"/>
            </a:endParaRP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594360"/>
          </a:xfrm>
        </p:spPr>
        <p:txBody>
          <a:bodyPr>
            <a:normAutofit fontScale="90000"/>
          </a:bodyPr>
          <a:lstStyle/>
          <a:p>
            <a:r>
              <a:rPr lang="en-US" sz="2700" dirty="0" smtClean="0">
                <a:latin typeface="Book Antiqua" charset="0"/>
              </a:rPr>
              <a:t>Industrial Workers of the World (IWW)</a:t>
            </a:r>
            <a:r>
              <a:rPr lang="en-US" sz="4000" dirty="0" smtClean="0">
                <a:latin typeface="Book Antiqua" charset="0"/>
              </a:rPr>
              <a:t/>
            </a:r>
            <a:br>
              <a:rPr lang="en-US" sz="4000" dirty="0" smtClean="0">
                <a:latin typeface="Book Antiqua" charset="0"/>
              </a:rPr>
            </a:br>
            <a:endParaRPr lang="en-US" dirty="0"/>
          </a:p>
        </p:txBody>
      </p:sp>
      <p:sp>
        <p:nvSpPr>
          <p:cNvPr id="3" name="Content Placeholder 2"/>
          <p:cNvSpPr>
            <a:spLocks noGrp="1"/>
          </p:cNvSpPr>
          <p:nvPr>
            <p:ph idx="1"/>
          </p:nvPr>
        </p:nvSpPr>
        <p:spPr>
          <a:xfrm>
            <a:off x="0" y="533400"/>
            <a:ext cx="8153400" cy="6324600"/>
          </a:xfrm>
        </p:spPr>
        <p:txBody>
          <a:bodyPr>
            <a:normAutofit fontScale="92500" lnSpcReduction="20000"/>
          </a:bodyPr>
          <a:lstStyle/>
          <a:p>
            <a:pPr algn="ctr">
              <a:buNone/>
            </a:pPr>
            <a:r>
              <a:rPr lang="en-US" sz="1100" b="1" dirty="0" smtClean="0">
                <a:hlinkClick r:id="rId2"/>
              </a:rPr>
              <a:t>http://www.britannica.com/EBchecked/topic/287195/Industrial-Workers-of-the-World-IWW</a:t>
            </a:r>
            <a:endParaRPr lang="en-US" sz="1100" b="1" dirty="0" smtClean="0"/>
          </a:p>
          <a:p>
            <a:pPr algn="ctr">
              <a:buNone/>
            </a:pPr>
            <a:endParaRPr lang="en-US" sz="2800" b="1" dirty="0" smtClean="0"/>
          </a:p>
          <a:p>
            <a:r>
              <a:rPr lang="en-US" sz="2800" dirty="0" smtClean="0"/>
              <a:t>1905, unionists rejecting the AFL’s exclusionist approach formed the Industrial Workers of the World (IWW)</a:t>
            </a:r>
          </a:p>
          <a:p>
            <a:r>
              <a:rPr lang="en-US" sz="2800" dirty="0" smtClean="0"/>
              <a:t>The IWW was both a union and a revolutionary organization </a:t>
            </a:r>
            <a:r>
              <a:rPr lang="en-US" sz="2800" b="1" dirty="0" smtClean="0"/>
              <a:t>dedicated to seizing the means of production and abolishing the state</a:t>
            </a:r>
          </a:p>
          <a:p>
            <a:r>
              <a:rPr lang="en-US" sz="2800" b="1" dirty="0" smtClean="0"/>
              <a:t>Solidarity their guiding principle </a:t>
            </a:r>
            <a:r>
              <a:rPr lang="en-US" sz="2800" dirty="0" smtClean="0"/>
              <a:t>– printed leaflets, banners, and posters in multiple languages and persuaded local religious leaders, shopkeepers, and officeholders to support strikes</a:t>
            </a:r>
          </a:p>
          <a:p>
            <a:r>
              <a:rPr lang="en-US" sz="2800" b="1" dirty="0" smtClean="0"/>
              <a:t>Inclusive Membership</a:t>
            </a:r>
            <a:r>
              <a:rPr lang="en-US" sz="2800" dirty="0" smtClean="0"/>
              <a:t>:   It sought to organize all workers excluded from the AFL: immigrant factory workers, migrant timber and agricultural workers, women, blacks, and even the Chinese.</a:t>
            </a:r>
          </a:p>
          <a:p>
            <a:r>
              <a:rPr lang="en-US" sz="2800" b="1" dirty="0" smtClean="0"/>
              <a:t>Leaders:  </a:t>
            </a:r>
            <a:r>
              <a:rPr lang="en-US" sz="2800" dirty="0" smtClean="0"/>
              <a:t>Bill Haywood , Eugene V. Debs</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1143000"/>
          </a:xfrm>
        </p:spPr>
        <p:txBody>
          <a:bodyPr>
            <a:normAutofit fontScale="90000"/>
          </a:bodyPr>
          <a:lstStyle/>
          <a:p>
            <a:r>
              <a:rPr lang="en-US" sz="3600" dirty="0" smtClean="0">
                <a:latin typeface="Book Antiqua" charset="0"/>
              </a:rPr>
              <a:t>The New Immigrants on Strike</a:t>
            </a:r>
            <a:r>
              <a:rPr lang="en-US" sz="4000" dirty="0" smtClean="0">
                <a:latin typeface="Book Antiqua" charset="0"/>
              </a:rPr>
              <a:t/>
            </a:r>
            <a:br>
              <a:rPr lang="en-US" sz="4000" dirty="0" smtClean="0">
                <a:latin typeface="Book Antiqua" charset="0"/>
              </a:rPr>
            </a:br>
            <a:endParaRPr lang="en-US" dirty="0"/>
          </a:p>
        </p:txBody>
      </p:sp>
      <p:sp>
        <p:nvSpPr>
          <p:cNvPr id="3" name="Content Placeholder 2"/>
          <p:cNvSpPr>
            <a:spLocks noGrp="1"/>
          </p:cNvSpPr>
          <p:nvPr>
            <p:ph idx="1"/>
          </p:nvPr>
        </p:nvSpPr>
        <p:spPr>
          <a:xfrm>
            <a:off x="0" y="1066800"/>
            <a:ext cx="8153400" cy="5791200"/>
          </a:xfrm>
        </p:spPr>
        <p:txBody>
          <a:bodyPr>
            <a:normAutofit lnSpcReduction="10000"/>
          </a:bodyPr>
          <a:lstStyle/>
          <a:p>
            <a:pPr>
              <a:lnSpc>
                <a:spcPct val="90000"/>
              </a:lnSpc>
            </a:pPr>
            <a:r>
              <a:rPr lang="en-US" sz="3200" dirty="0" smtClean="0"/>
              <a:t>Mass strikes by immigrant workers placed workers’ demand to bargain collectively with employers at the front of Progressive reform. </a:t>
            </a:r>
          </a:p>
          <a:p>
            <a:pPr>
              <a:lnSpc>
                <a:spcPct val="90000"/>
              </a:lnSpc>
            </a:pPr>
            <a:r>
              <a:rPr lang="en-US" sz="3200" dirty="0" smtClean="0"/>
              <a:t>The strikes showed that ethnic divisions might impede labor solidarity, but that ethnic cohesiveness could be a basis of unity, if strikes were organized democratically. </a:t>
            </a:r>
          </a:p>
          <a:p>
            <a:pPr>
              <a:lnSpc>
                <a:spcPct val="90000"/>
              </a:lnSpc>
            </a:pPr>
            <a:r>
              <a:rPr lang="en-US" sz="3200" dirty="0" smtClean="0"/>
              <a:t>The IWW was often called to run these strikes, which started spontaneously, and it insisted that each ethnic group have representation on strike committees. </a:t>
            </a:r>
          </a:p>
          <a:p>
            <a:pPr>
              <a:lnSpc>
                <a:spcPct val="90000"/>
              </a:lnSpc>
            </a:pPr>
            <a:endParaRPr lang="en-US" sz="1600"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strikes</a:t>
            </a:r>
            <a:endParaRPr lang="en-US" dirty="0"/>
          </a:p>
        </p:txBody>
      </p:sp>
      <p:sp>
        <p:nvSpPr>
          <p:cNvPr id="3" name="Content Placeholder 2"/>
          <p:cNvSpPr>
            <a:spLocks noGrp="1"/>
          </p:cNvSpPr>
          <p:nvPr>
            <p:ph idx="1"/>
          </p:nvPr>
        </p:nvSpPr>
        <p:spPr>
          <a:xfrm>
            <a:off x="0" y="1066800"/>
            <a:ext cx="8153400" cy="5791200"/>
          </a:xfrm>
        </p:spPr>
        <p:txBody>
          <a:bodyPr>
            <a:normAutofit lnSpcReduction="10000"/>
          </a:bodyPr>
          <a:lstStyle/>
          <a:p>
            <a:pPr>
              <a:lnSpc>
                <a:spcPct val="90000"/>
              </a:lnSpc>
            </a:pPr>
            <a:r>
              <a:rPr lang="en-US" sz="2000" b="1" dirty="0" smtClean="0"/>
              <a:t>1912 in Lawrence, Massachusetts   - Bread and Roses Strike:</a:t>
            </a:r>
            <a:r>
              <a:rPr lang="en-US" sz="1800" dirty="0" smtClean="0"/>
              <a:t/>
            </a:r>
            <a:br>
              <a:rPr lang="en-US" sz="1800" dirty="0" smtClean="0"/>
            </a:br>
            <a:endParaRPr lang="en-US" sz="1200" dirty="0" smtClean="0"/>
          </a:p>
          <a:p>
            <a:pPr lvl="1">
              <a:lnSpc>
                <a:spcPct val="90000"/>
              </a:lnSpc>
            </a:pPr>
            <a:r>
              <a:rPr lang="en-US" sz="2400" dirty="0" smtClean="0"/>
              <a:t>Issue: men, women, and child workers went on strike against pay cuts</a:t>
            </a:r>
          </a:p>
          <a:p>
            <a:pPr lvl="1">
              <a:lnSpc>
                <a:spcPct val="90000"/>
              </a:lnSpc>
            </a:pPr>
            <a:r>
              <a:rPr lang="en-US" sz="2400" dirty="0" smtClean="0"/>
              <a:t>IWW forged the strikers into a united group, survived militia and police attacks, and won the strike on the unions’ terms. </a:t>
            </a:r>
          </a:p>
          <a:p>
            <a:pPr lvl="1">
              <a:lnSpc>
                <a:spcPct val="90000"/>
              </a:lnSpc>
            </a:pPr>
            <a:r>
              <a:rPr lang="en-US" sz="2400" dirty="0" smtClean="0"/>
              <a:t>Woolen mills, 32,000 employees, 25 nationalities</a:t>
            </a:r>
          </a:p>
          <a:p>
            <a:pPr lvl="1">
              <a:lnSpc>
                <a:spcPct val="90000"/>
              </a:lnSpc>
            </a:pPr>
            <a:r>
              <a:rPr lang="en-US" sz="2400" dirty="0" smtClean="0"/>
              <a:t>IWW help organize diverse workers  </a:t>
            </a:r>
            <a:r>
              <a:rPr lang="en-US" sz="2400" dirty="0" smtClean="0">
                <a:sym typeface="Wingdings" pitchFamily="2" charset="2"/>
              </a:rPr>
              <a:t>  </a:t>
            </a:r>
            <a:r>
              <a:rPr lang="en-US" sz="2400" dirty="0" smtClean="0"/>
              <a:t>“Big Bill” Haywood (leader) sent strikers’ children to Socialist families in NYC</a:t>
            </a:r>
          </a:p>
          <a:p>
            <a:pPr lvl="1">
              <a:lnSpc>
                <a:spcPct val="90000"/>
              </a:lnSpc>
            </a:pPr>
            <a:r>
              <a:rPr lang="en-US" sz="2400" dirty="0" smtClean="0"/>
              <a:t>Lawrence children were a sad sight to New Yorkers </a:t>
            </a:r>
            <a:r>
              <a:rPr lang="en-US" sz="2400" dirty="0" smtClean="0">
                <a:sym typeface="Wingdings" pitchFamily="2" charset="2"/>
              </a:rPr>
              <a:t> pale, malnourished </a:t>
            </a:r>
            <a:endParaRPr lang="en-US" sz="2400" dirty="0" smtClean="0"/>
          </a:p>
          <a:p>
            <a:pPr lvl="1">
              <a:lnSpc>
                <a:spcPct val="90000"/>
              </a:lnSpc>
            </a:pPr>
            <a:r>
              <a:rPr lang="en-US" sz="2400" b="1" i="1" dirty="0" smtClean="0"/>
              <a:t>“We want bread and roses too” </a:t>
            </a:r>
            <a:r>
              <a:rPr lang="en-US" sz="2400" dirty="0" smtClean="0"/>
              <a:t>– demand for better pay and a better standard of living</a:t>
            </a:r>
          </a:p>
          <a:p>
            <a:pPr marL="404813" indent="-115888">
              <a:buNone/>
            </a:pPr>
            <a:r>
              <a:rPr lang="en-US" sz="4000" dirty="0" smtClean="0"/>
              <a:t> </a:t>
            </a:r>
            <a:r>
              <a:rPr lang="en-US" sz="1700" dirty="0" smtClean="0">
                <a:hlinkClick r:id="rId2"/>
              </a:rPr>
              <a:t>http://libcom.org/history/articles/lawrence-textile-strike-1912</a:t>
            </a:r>
            <a:r>
              <a:rPr lang="en-US" sz="1700" dirty="0" smtClean="0"/>
              <a:t>          </a:t>
            </a:r>
            <a:r>
              <a:rPr lang="en-US" sz="1700" dirty="0" smtClean="0">
                <a:hlinkClick r:id="rId3"/>
              </a:rPr>
              <a:t>http://dp.la/exhibitions/exhibits/show/breadandroses</a:t>
            </a:r>
            <a:endParaRPr lang="en-US" sz="1700" dirty="0" smtClean="0"/>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strikes</a:t>
            </a:r>
            <a:endParaRPr lang="en-US" dirty="0"/>
          </a:p>
        </p:txBody>
      </p:sp>
      <p:sp>
        <p:nvSpPr>
          <p:cNvPr id="3" name="Content Placeholder 2"/>
          <p:cNvSpPr>
            <a:spLocks noGrp="1"/>
          </p:cNvSpPr>
          <p:nvPr>
            <p:ph idx="1"/>
          </p:nvPr>
        </p:nvSpPr>
        <p:spPr>
          <a:xfrm>
            <a:off x="0" y="990600"/>
            <a:ext cx="8153400" cy="5867400"/>
          </a:xfrm>
        </p:spPr>
        <p:txBody>
          <a:bodyPr>
            <a:normAutofit fontScale="92500"/>
          </a:bodyPr>
          <a:lstStyle/>
          <a:p>
            <a:pPr>
              <a:lnSpc>
                <a:spcPct val="90000"/>
              </a:lnSpc>
            </a:pPr>
            <a:r>
              <a:rPr lang="en-US" sz="2400" b="1" dirty="0" smtClean="0"/>
              <a:t>1907 New Orleans dockworkers strike</a:t>
            </a:r>
          </a:p>
          <a:p>
            <a:pPr lvl="1">
              <a:lnSpc>
                <a:spcPct val="90000"/>
              </a:lnSpc>
            </a:pPr>
            <a:r>
              <a:rPr lang="en-US" sz="2400" dirty="0" smtClean="0"/>
              <a:t>black and white workers made an uncommon cross-racial alliance to resist pay cuts and attacks on their unions. </a:t>
            </a:r>
          </a:p>
          <a:p>
            <a:pPr lvl="1">
              <a:lnSpc>
                <a:spcPct val="90000"/>
              </a:lnSpc>
            </a:pPr>
            <a:endParaRPr lang="en-US" sz="2400" dirty="0" smtClean="0"/>
          </a:p>
          <a:p>
            <a:pPr>
              <a:lnSpc>
                <a:spcPct val="90000"/>
              </a:lnSpc>
            </a:pPr>
            <a:r>
              <a:rPr lang="en-US" sz="2400" b="1" dirty="0" smtClean="0"/>
              <a:t>1914 Ludlow, Massacre  (Colorado Mine workers vs. militia)</a:t>
            </a:r>
          </a:p>
          <a:p>
            <a:pPr lvl="1">
              <a:lnSpc>
                <a:spcPct val="90000"/>
              </a:lnSpc>
            </a:pPr>
            <a:r>
              <a:rPr lang="en-US" sz="2400" dirty="0" smtClean="0"/>
              <a:t>the strike by the United Mine Workers against the Rockefeller-owned Colorado Fuel and Iron Company </a:t>
            </a:r>
          </a:p>
          <a:p>
            <a:pPr lvl="1">
              <a:lnSpc>
                <a:spcPct val="90000"/>
              </a:lnSpc>
            </a:pPr>
            <a:r>
              <a:rPr lang="en-US" sz="2400" dirty="0" smtClean="0"/>
              <a:t>Strike for union recognition, wage increases, an eight-hour day, and the right to live and shop in places not owned by the company. </a:t>
            </a:r>
          </a:p>
          <a:p>
            <a:pPr lvl="1">
              <a:lnSpc>
                <a:spcPct val="90000"/>
              </a:lnSpc>
            </a:pPr>
            <a:r>
              <a:rPr lang="en-US" sz="2400" dirty="0" smtClean="0"/>
              <a:t>The owners responded to the strike by evicting strikers from their houses, and after armed militias surrounded a tent colony erected by the strikers, they attacked the tent city in April 1914, killing up to thirty men, women, and children in what became known as the Ludlow Massacre.</a:t>
            </a:r>
          </a:p>
          <a:p>
            <a:pPr>
              <a:buNone/>
            </a:pPr>
            <a:r>
              <a:rPr lang="en-US" sz="1400" dirty="0" smtClean="0">
                <a:hlinkClick r:id="rId2"/>
              </a:rPr>
              <a:t>http://www.pbs.org/wgbh/americanexperience/features/primary-resources/rockefellers-ludlow/</a:t>
            </a:r>
            <a:endParaRPr lang="en-US" sz="1400" dirty="0" smtClean="0"/>
          </a:p>
          <a:p>
            <a:pPr>
              <a:buNone/>
            </a:pPr>
            <a:r>
              <a:rPr lang="en-US" sz="1400" dirty="0" smtClean="0"/>
              <a:t>Video:  </a:t>
            </a:r>
            <a:r>
              <a:rPr lang="en-US" sz="1400" dirty="0" smtClean="0">
                <a:hlinkClick r:id="rId3"/>
              </a:rPr>
              <a:t>http://www.youtube.com/watch?v=6qIHN68YNXw</a:t>
            </a:r>
            <a:endParaRPr lang="en-US" sz="14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40700" cy="1143000"/>
          </a:xfrm>
        </p:spPr>
        <p:txBody>
          <a:bodyPr>
            <a:normAutofit fontScale="90000"/>
          </a:bodyPr>
          <a:lstStyle/>
          <a:p>
            <a:r>
              <a:rPr lang="en-US" sz="1600" dirty="0">
                <a:latin typeface="Times New Roman" charset="0"/>
              </a:rPr>
              <a:t>Six </a:t>
            </a:r>
            <a:r>
              <a:rPr lang="en-US" sz="1600" dirty="0" err="1">
                <a:latin typeface="Times New Roman" charset="0"/>
              </a:rPr>
              <a:t>O’Clock</a:t>
            </a:r>
            <a:r>
              <a:rPr lang="en-US" sz="1600" dirty="0">
                <a:latin typeface="Times New Roman" charset="0"/>
              </a:rPr>
              <a:t>, Winter, a 1912 painting by John Sloan, depicts a busy city street with an elevated railroad overhead.   Sloan was on of a group of painters dubbed the Ashcan School because of their focus on everyday city life.</a:t>
            </a:r>
            <a:r>
              <a:rPr lang="en-US" i="1" dirty="0"/>
              <a:t/>
            </a:r>
            <a:br>
              <a:rPr lang="en-US" i="1" dirty="0"/>
            </a:br>
            <a:endParaRPr lang="en-US" dirty="0"/>
          </a:p>
        </p:txBody>
      </p:sp>
      <p:pic>
        <p:nvPicPr>
          <p:cNvPr id="4" name="Picture 5" descr="ch18fig04"/>
          <p:cNvPicPr>
            <a:picLocks noGrp="1" noChangeAspect="1" noChangeArrowheads="1"/>
          </p:cNvPicPr>
          <p:nvPr>
            <p:ph idx="1"/>
          </p:nvPr>
        </p:nvPicPr>
        <p:blipFill>
          <a:blip r:embed="rId2" cstate="print"/>
          <a:srcRect/>
          <a:stretch>
            <a:fillRect/>
          </a:stretch>
        </p:blipFill>
        <p:spPr bwMode="auto">
          <a:xfrm>
            <a:off x="0" y="609879"/>
            <a:ext cx="8140700" cy="6248121"/>
          </a:xfrm>
          <a:prstGeom prst="rect">
            <a:avLst/>
          </a:prstGeom>
          <a:noFill/>
          <a:ln w="9525">
            <a:noFill/>
            <a:miter lim="800000"/>
            <a:headEnd/>
            <a:tailEnd/>
          </a:ln>
        </p:spPr>
      </p:pic>
    </p:spTree>
    <p:extLst>
      <p:ext uri="{BB962C8B-B14F-4D97-AF65-F5344CB8AC3E}">
        <p14:creationId xmlns:p14="http://schemas.microsoft.com/office/powerpoint/2010/main" xmlns="" val="6745728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441960"/>
          </a:xfrm>
        </p:spPr>
        <p:txBody>
          <a:bodyPr>
            <a:normAutofit/>
          </a:bodyPr>
          <a:lstStyle/>
          <a:p>
            <a:r>
              <a:rPr lang="en-US" sz="2800" dirty="0" smtClean="0">
                <a:latin typeface="Book Antiqua" charset="0"/>
              </a:rPr>
              <a:t>Labor and Civil Liberties - Free Speech</a:t>
            </a:r>
            <a:endParaRPr lang="en-US" sz="2800" dirty="0"/>
          </a:p>
        </p:txBody>
      </p:sp>
      <p:sp>
        <p:nvSpPr>
          <p:cNvPr id="3" name="Content Placeholder 2"/>
          <p:cNvSpPr>
            <a:spLocks noGrp="1"/>
          </p:cNvSpPr>
          <p:nvPr>
            <p:ph idx="1"/>
          </p:nvPr>
        </p:nvSpPr>
        <p:spPr>
          <a:xfrm>
            <a:off x="0" y="1143000"/>
            <a:ext cx="8153400" cy="5715000"/>
          </a:xfrm>
        </p:spPr>
        <p:txBody>
          <a:bodyPr>
            <a:normAutofit fontScale="85000" lnSpcReduction="20000"/>
          </a:bodyPr>
          <a:lstStyle/>
          <a:p>
            <a:pPr algn="ctr">
              <a:lnSpc>
                <a:spcPct val="90000"/>
              </a:lnSpc>
              <a:buNone/>
            </a:pPr>
            <a:r>
              <a:rPr lang="en-US" sz="2800" b="1" dirty="0" smtClean="0"/>
              <a:t>Union struggles put free speech at the center of Progressive reform. </a:t>
            </a:r>
          </a:p>
          <a:p>
            <a:pPr>
              <a:lnSpc>
                <a:spcPct val="90000"/>
              </a:lnSpc>
            </a:pPr>
            <a:r>
              <a:rPr lang="en-US" sz="2800" dirty="0" smtClean="0"/>
              <a:t>Even while courts rejected union’s claims to be exercising First Amendment rights, labor struggles created the modern demands of civil liberties so critical in the twentieth century. </a:t>
            </a:r>
          </a:p>
          <a:p>
            <a:pPr>
              <a:lnSpc>
                <a:spcPct val="90000"/>
              </a:lnSpc>
            </a:pPr>
            <a:r>
              <a:rPr lang="en-US" sz="2800" dirty="0" smtClean="0"/>
              <a:t>In many areas, especially “company towns” dominated by an employer, workers were not free to speak out without being fired, or worse. </a:t>
            </a:r>
          </a:p>
          <a:p>
            <a:pPr>
              <a:lnSpc>
                <a:spcPct val="90000"/>
              </a:lnSpc>
              <a:buNone/>
            </a:pPr>
            <a:endParaRPr lang="en-US" sz="2800" b="1" u="sng" dirty="0" smtClean="0"/>
          </a:p>
          <a:p>
            <a:pPr>
              <a:lnSpc>
                <a:spcPct val="90000"/>
              </a:lnSpc>
              <a:buNone/>
            </a:pPr>
            <a:r>
              <a:rPr lang="en-US" sz="2800" b="1" u="sng" dirty="0" smtClean="0"/>
              <a:t>IWW – Free Speech movement</a:t>
            </a:r>
          </a:p>
          <a:p>
            <a:pPr>
              <a:lnSpc>
                <a:spcPct val="90000"/>
              </a:lnSpc>
            </a:pPr>
            <a:r>
              <a:rPr lang="en-US" sz="2800" dirty="0" smtClean="0"/>
              <a:t>The IWW in particular waged a series of “free speech” fights as a means for organizing unions in the West. </a:t>
            </a:r>
          </a:p>
          <a:p>
            <a:pPr>
              <a:lnSpc>
                <a:spcPct val="90000"/>
              </a:lnSpc>
            </a:pPr>
            <a:r>
              <a:rPr lang="en-US" sz="2800" dirty="0" smtClean="0"/>
              <a:t>When IWW members were arrested and jailed for speaking in public, the union would send hundreds and thousands more members to speak, forcing local governments to arrest them all. </a:t>
            </a:r>
          </a:p>
          <a:p>
            <a:pPr>
              <a:lnSpc>
                <a:spcPct val="90000"/>
              </a:lnSpc>
            </a:pPr>
            <a:r>
              <a:rPr lang="en-US" sz="2800" dirty="0" smtClean="0"/>
              <a:t>Eventually, local officials would become overwhelmed and would allow IWW members to speak</a:t>
            </a:r>
            <a:r>
              <a:rPr lang="en-US" dirty="0" smtClean="0"/>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219200"/>
          </a:xfrm>
        </p:spPr>
        <p:txBody>
          <a:bodyPr>
            <a:normAutofit/>
          </a:bodyPr>
          <a:lstStyle/>
          <a:p>
            <a:r>
              <a:rPr lang="en-US" sz="1600" dirty="0" smtClean="0">
                <a:latin typeface="Times New Roman" charset="0"/>
              </a:rPr>
              <a:t>Striking New York City garment workers carrying signs in multiple languages, 1913</a:t>
            </a:r>
            <a:r>
              <a:rPr lang="en-US" sz="4000" dirty="0" smtClean="0">
                <a:latin typeface="Times New Roman" charset="0"/>
              </a:rPr>
              <a:t/>
            </a:r>
            <a:br>
              <a:rPr lang="en-US" sz="4000" dirty="0" smtClean="0">
                <a:latin typeface="Times New Roman" charset="0"/>
              </a:rPr>
            </a:br>
            <a:endParaRPr lang="en-US" dirty="0"/>
          </a:p>
        </p:txBody>
      </p:sp>
      <p:pic>
        <p:nvPicPr>
          <p:cNvPr id="4" name="Picture 14" descr="ch18fig20"/>
          <p:cNvPicPr>
            <a:picLocks noGrp="1" noChangeAspect="1" noChangeArrowheads="1"/>
          </p:cNvPicPr>
          <p:nvPr>
            <p:ph idx="1"/>
          </p:nvPr>
        </p:nvPicPr>
        <p:blipFill>
          <a:blip r:embed="rId2" cstate="print"/>
          <a:srcRect/>
          <a:stretch>
            <a:fillRect/>
          </a:stretch>
        </p:blipFill>
        <p:spPr bwMode="auto">
          <a:xfrm>
            <a:off x="1" y="635115"/>
            <a:ext cx="8153400" cy="6603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371600"/>
          </a:xfrm>
        </p:spPr>
        <p:txBody>
          <a:bodyPr>
            <a:normAutofit fontScale="90000"/>
          </a:bodyPr>
          <a:lstStyle/>
          <a:p>
            <a:r>
              <a:rPr lang="en-US" sz="2000" dirty="0" smtClean="0">
                <a:latin typeface="Times New Roman" charset="0"/>
              </a:rPr>
              <a:t>The New York shirtwaist strike of 1909 inspired</a:t>
            </a:r>
            <a:br>
              <a:rPr lang="en-US" sz="2000" dirty="0" smtClean="0">
                <a:latin typeface="Times New Roman" charset="0"/>
              </a:rPr>
            </a:br>
            <a:r>
              <a:rPr lang="en-US" sz="2000" dirty="0" smtClean="0">
                <a:latin typeface="Times New Roman" charset="0"/>
              </a:rPr>
              <a:t>workers in other cities.  Here women in Rochester, NY, boldly hold aloft a strike banner.</a:t>
            </a:r>
            <a:r>
              <a:rPr lang="en-US" sz="4000" dirty="0" smtClean="0">
                <a:latin typeface="Times New Roman" charset="0"/>
              </a:rPr>
              <a:t/>
            </a:r>
            <a:br>
              <a:rPr lang="en-US" sz="4000" dirty="0" smtClean="0">
                <a:latin typeface="Times New Roman" charset="0"/>
              </a:rPr>
            </a:br>
            <a:endParaRPr lang="en-US" dirty="0"/>
          </a:p>
        </p:txBody>
      </p:sp>
      <p:pic>
        <p:nvPicPr>
          <p:cNvPr id="4" name="Picture 17" descr="ch18fig21"/>
          <p:cNvPicPr>
            <a:picLocks noGrp="1" noChangeAspect="1" noChangeArrowheads="1"/>
          </p:cNvPicPr>
          <p:nvPr>
            <p:ph idx="1"/>
          </p:nvPr>
        </p:nvPicPr>
        <p:blipFill>
          <a:blip r:embed="rId2" cstate="print"/>
          <a:srcRect/>
          <a:stretch>
            <a:fillRect/>
          </a:stretch>
        </p:blipFill>
        <p:spPr bwMode="auto">
          <a:xfrm>
            <a:off x="-85417" y="838200"/>
            <a:ext cx="8238818" cy="6054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914400"/>
            <a:ext cx="6172200" cy="4239768"/>
          </a:xfrm>
        </p:spPr>
        <p:txBody>
          <a:bodyPr/>
          <a:lstStyle/>
          <a:p>
            <a:pPr algn="ctr"/>
            <a:r>
              <a:rPr lang="en-US" dirty="0" smtClean="0"/>
              <a:t>Progressive presidents:</a:t>
            </a:r>
            <a:br>
              <a:rPr lang="en-US" dirty="0" smtClean="0"/>
            </a:br>
            <a:r>
              <a:rPr lang="en-US" dirty="0" smtClean="0"/>
              <a:t/>
            </a:r>
            <a:br>
              <a:rPr lang="en-US" dirty="0" smtClean="0"/>
            </a:br>
            <a:r>
              <a:rPr lang="en-US" dirty="0" smtClean="0"/>
              <a:t>Theodore Roosevelt</a:t>
            </a:r>
            <a:br>
              <a:rPr lang="en-US" dirty="0" smtClean="0"/>
            </a:br>
            <a:r>
              <a:rPr lang="en-US" dirty="0" err="1" smtClean="0"/>
              <a:t>william</a:t>
            </a:r>
            <a:r>
              <a:rPr lang="en-US" dirty="0" smtClean="0"/>
              <a:t> Howard Taft</a:t>
            </a:r>
            <a:br>
              <a:rPr lang="en-US" dirty="0" smtClean="0"/>
            </a:br>
            <a:r>
              <a:rPr lang="en-US" dirty="0" smtClean="0"/>
              <a:t>Woodrow </a:t>
            </a:r>
            <a:r>
              <a:rPr lang="en-US" dirty="0" err="1" smtClean="0"/>
              <a:t>wilson</a:t>
            </a:r>
            <a:r>
              <a:rPr lang="en-US" dirty="0" smtClean="0"/>
              <a:t/>
            </a:r>
            <a:br>
              <a:rPr lang="en-US" dirty="0" smtClean="0"/>
            </a:br>
            <a:endParaRPr lang="en-US" dirty="0"/>
          </a:p>
        </p:txBody>
      </p:sp>
      <p:sp>
        <p:nvSpPr>
          <p:cNvPr id="3" name="Subtitle 2"/>
          <p:cNvSpPr>
            <a:spLocks noGrp="1"/>
          </p:cNvSpPr>
          <p:nvPr>
            <p:ph type="subTitle" idx="1"/>
          </p:nvPr>
        </p:nvSpPr>
        <p:spPr>
          <a:xfrm>
            <a:off x="0" y="0"/>
            <a:ext cx="2667000" cy="6858000"/>
          </a:xfrm>
        </p:spPr>
        <p:txBody>
          <a:bodyPr>
            <a:normAutofit/>
          </a:bodyPr>
          <a:lstStyle/>
          <a:p>
            <a:pPr marL="514350" indent="-514350" algn="l"/>
            <a:endParaRPr lang="en-US" sz="2400" dirty="0" smtClean="0">
              <a:solidFill>
                <a:schemeClr val="tx1"/>
              </a:solidFill>
            </a:endParaRPr>
          </a:p>
          <a:p>
            <a:pPr marL="514350" indent="-514350" algn="l"/>
            <a:endParaRPr lang="en-US" sz="2400" dirty="0" smtClean="0">
              <a:solidFill>
                <a:schemeClr val="tx1"/>
              </a:solidFill>
            </a:endParaRPr>
          </a:p>
          <a:p>
            <a:endParaRPr lang="en-US" dirty="0"/>
          </a:p>
        </p:txBody>
      </p:sp>
      <p:sp>
        <p:nvSpPr>
          <p:cNvPr id="4" name="TextBox 3"/>
          <p:cNvSpPr txBox="1"/>
          <p:nvPr/>
        </p:nvSpPr>
        <p:spPr>
          <a:xfrm>
            <a:off x="0" y="228600"/>
            <a:ext cx="2667000" cy="3970318"/>
          </a:xfrm>
          <a:prstGeom prst="rect">
            <a:avLst/>
          </a:prstGeom>
          <a:noFill/>
        </p:spPr>
        <p:txBody>
          <a:bodyPr wrap="square" rtlCol="0">
            <a:spAutoFit/>
          </a:bodyPr>
          <a:lstStyle/>
          <a:p>
            <a:r>
              <a:rPr lang="en-US" dirty="0" smtClean="0"/>
              <a:t>PROGRESSIVE ERA</a:t>
            </a:r>
          </a:p>
          <a:p>
            <a:r>
              <a:rPr lang="en-US" dirty="0" smtClean="0"/>
              <a:t>1890 – 1920</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1901 – 1909</a:t>
            </a:r>
          </a:p>
          <a:p>
            <a:endParaRPr lang="en-US" dirty="0" smtClean="0"/>
          </a:p>
          <a:p>
            <a:r>
              <a:rPr lang="en-US" dirty="0" smtClean="0"/>
              <a:t>1909 – 1913</a:t>
            </a:r>
          </a:p>
          <a:p>
            <a:endParaRPr lang="en-US" dirty="0" smtClean="0"/>
          </a:p>
          <a:p>
            <a:r>
              <a:rPr lang="en-US" dirty="0" smtClean="0"/>
              <a:t>1913 - 1921</a:t>
            </a:r>
            <a:endParaRPr lang="en-US" dirty="0"/>
          </a:p>
        </p:txBody>
      </p:sp>
    </p:spTree>
    <p:extLst>
      <p:ext uri="{BB962C8B-B14F-4D97-AF65-F5344CB8AC3E}">
        <p14:creationId xmlns:p14="http://schemas.microsoft.com/office/powerpoint/2010/main" xmlns="" val="17081099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38200"/>
          </a:xfrm>
        </p:spPr>
        <p:txBody>
          <a:bodyPr>
            <a:normAutofit/>
          </a:bodyPr>
          <a:lstStyle/>
          <a:p>
            <a:r>
              <a:rPr lang="en-US" sz="4000" dirty="0" smtClean="0">
                <a:latin typeface="Book Antiqua" charset="0"/>
                <a:hlinkClick r:id="rId2"/>
              </a:rPr>
              <a:t>Theodore Roosevelt</a:t>
            </a:r>
            <a:endParaRPr lang="en-US" dirty="0"/>
          </a:p>
        </p:txBody>
      </p:sp>
      <p:sp>
        <p:nvSpPr>
          <p:cNvPr id="3" name="Content Placeholder 2"/>
          <p:cNvSpPr>
            <a:spLocks noGrp="1"/>
          </p:cNvSpPr>
          <p:nvPr>
            <p:ph idx="1"/>
          </p:nvPr>
        </p:nvSpPr>
        <p:spPr>
          <a:xfrm>
            <a:off x="0" y="914400"/>
            <a:ext cx="8153400" cy="5943600"/>
          </a:xfrm>
        </p:spPr>
        <p:txBody>
          <a:bodyPr>
            <a:normAutofit lnSpcReduction="10000"/>
          </a:bodyPr>
          <a:lstStyle/>
          <a:p>
            <a:pPr>
              <a:lnSpc>
                <a:spcPct val="90000"/>
              </a:lnSpc>
              <a:buNone/>
            </a:pPr>
            <a:r>
              <a:rPr lang="en-US" sz="2800" b="1" dirty="0" smtClean="0"/>
              <a:t>1897 – 1901 McKinley </a:t>
            </a:r>
            <a:r>
              <a:rPr lang="en-US" sz="2800" dirty="0" smtClean="0"/>
              <a:t>served a full term and started a second before Teddy Roosevelt resumed the Presidency due to his death</a:t>
            </a:r>
          </a:p>
          <a:p>
            <a:pPr>
              <a:lnSpc>
                <a:spcPct val="90000"/>
              </a:lnSpc>
              <a:buNone/>
            </a:pPr>
            <a:r>
              <a:rPr lang="en-US" sz="2800" b="1" dirty="0" smtClean="0"/>
              <a:t>Presidential Succession:  </a:t>
            </a:r>
          </a:p>
          <a:p>
            <a:pPr>
              <a:lnSpc>
                <a:spcPct val="90000"/>
              </a:lnSpc>
            </a:pPr>
            <a:r>
              <a:rPr lang="en-US" sz="2800" dirty="0" smtClean="0"/>
              <a:t>As vice-president, he became the youngest president ever to hold office after an anarchist assassinated William McKinley in 1901</a:t>
            </a:r>
            <a:r>
              <a:rPr lang="en-US" sz="1400" dirty="0" smtClean="0"/>
              <a:t>. </a:t>
            </a:r>
            <a:r>
              <a:rPr lang="en-US" sz="1400" dirty="0" smtClean="0">
                <a:hlinkClick r:id="rId3"/>
              </a:rPr>
              <a:t>http://www.eyewitnesstohistory.com/mckinley.htm</a:t>
            </a:r>
            <a:r>
              <a:rPr lang="en-US" sz="1400" dirty="0" smtClean="0"/>
              <a:t>    </a:t>
            </a:r>
          </a:p>
          <a:p>
            <a:pPr marL="273050" indent="15875">
              <a:lnSpc>
                <a:spcPct val="90000"/>
              </a:lnSpc>
              <a:buNone/>
            </a:pPr>
            <a:r>
              <a:rPr lang="en-US" sz="1400" dirty="0" smtClean="0">
                <a:hlinkClick r:id="rId4"/>
              </a:rPr>
              <a:t>http://www.history.com/this-day-in-history/president-william-mckinley-is-shot</a:t>
            </a:r>
            <a:endParaRPr lang="en-US" sz="1400" dirty="0" smtClean="0"/>
          </a:p>
          <a:p>
            <a:pPr>
              <a:lnSpc>
                <a:spcPct val="90000"/>
              </a:lnSpc>
              <a:buNone/>
            </a:pPr>
            <a:r>
              <a:rPr lang="en-US" sz="2800" b="1" dirty="0" smtClean="0"/>
              <a:t>Background:  </a:t>
            </a:r>
          </a:p>
          <a:p>
            <a:pPr>
              <a:lnSpc>
                <a:spcPct val="90000"/>
              </a:lnSpc>
            </a:pPr>
            <a:r>
              <a:rPr lang="en-US" sz="2800" dirty="0" smtClean="0"/>
              <a:t>He was an impetuous and energetic man who celebrated the “strenuous life” of manly adventure and daring, and he became the model for the twentieth-century president, actively and continuously involved in domestic and foreign policy and setting the political agenda.</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975360"/>
          </a:xfrm>
        </p:spPr>
        <p:txBody>
          <a:bodyPr>
            <a:normAutofit fontScale="90000"/>
          </a:bodyPr>
          <a:lstStyle/>
          <a:p>
            <a:r>
              <a:rPr lang="en-US" dirty="0" smtClean="0"/>
              <a:t>Square deal – </a:t>
            </a:r>
            <a:br>
              <a:rPr lang="en-US" dirty="0" smtClean="0"/>
            </a:br>
            <a:r>
              <a:rPr lang="en-US" dirty="0" smtClean="0"/>
              <a:t>teddy </a:t>
            </a:r>
            <a:r>
              <a:rPr lang="en-US" sz="3600" dirty="0" smtClean="0">
                <a:latin typeface="Book Antiqua" charset="0"/>
              </a:rPr>
              <a:t>Roosevelt</a:t>
            </a:r>
            <a:endParaRPr lang="en-US" dirty="0"/>
          </a:p>
        </p:txBody>
      </p:sp>
      <p:sp>
        <p:nvSpPr>
          <p:cNvPr id="3" name="Content Placeholder 2"/>
          <p:cNvSpPr>
            <a:spLocks noGrp="1"/>
          </p:cNvSpPr>
          <p:nvPr>
            <p:ph idx="1"/>
          </p:nvPr>
        </p:nvSpPr>
        <p:spPr>
          <a:xfrm>
            <a:off x="0" y="1524000"/>
            <a:ext cx="8153400" cy="5334000"/>
          </a:xfrm>
        </p:spPr>
        <p:txBody>
          <a:bodyPr>
            <a:normAutofit fontScale="92500" lnSpcReduction="10000"/>
          </a:bodyPr>
          <a:lstStyle/>
          <a:p>
            <a:pPr>
              <a:lnSpc>
                <a:spcPct val="90000"/>
              </a:lnSpc>
              <a:buNone/>
            </a:pPr>
            <a:r>
              <a:rPr lang="en-US" sz="1800" b="1" dirty="0" smtClean="0">
                <a:hlinkClick r:id="rId2"/>
              </a:rPr>
              <a:t>http://millercenter.org/president/roosevelt/essays/biography/4</a:t>
            </a:r>
            <a:endParaRPr lang="en-US" sz="1800" b="1" dirty="0" smtClean="0"/>
          </a:p>
          <a:p>
            <a:pPr>
              <a:lnSpc>
                <a:spcPct val="90000"/>
              </a:lnSpc>
              <a:buNone/>
            </a:pPr>
            <a:r>
              <a:rPr lang="en-US" sz="1800" b="1" dirty="0" smtClean="0"/>
              <a:t>VIDEO  -  </a:t>
            </a:r>
            <a:r>
              <a:rPr lang="en-US" sz="1800" b="1" dirty="0" smtClean="0">
                <a:hlinkClick r:id="rId3"/>
              </a:rPr>
              <a:t>http://www.youtube.com/watch?v=_Bu2a3nYTmc</a:t>
            </a:r>
            <a:endParaRPr lang="en-US" sz="1800" b="1" dirty="0" smtClean="0"/>
          </a:p>
          <a:p>
            <a:pPr>
              <a:lnSpc>
                <a:spcPct val="90000"/>
              </a:lnSpc>
            </a:pPr>
            <a:r>
              <a:rPr lang="en-US" sz="3200" dirty="0" smtClean="0"/>
              <a:t>Addressed problems of economic consolidation by distinguishing between “good” and “bad” corporations.  - Consumer Protection, Regulate Big Business</a:t>
            </a:r>
          </a:p>
          <a:p>
            <a:pPr>
              <a:lnSpc>
                <a:spcPct val="90000"/>
              </a:lnSpc>
            </a:pPr>
            <a:r>
              <a:rPr lang="en-US" sz="2800" dirty="0" smtClean="0"/>
              <a:t>Soon after taking office, Roosevelt shocked the business world by prosecuting the Northern Securities Company, a “holding” company created by financier J.P. Morgan to run three western railroads that monopolized rail transport between the Great Lakes and the Pacific. </a:t>
            </a:r>
          </a:p>
          <a:p>
            <a:pPr>
              <a:lnSpc>
                <a:spcPct val="90000"/>
              </a:lnSpc>
            </a:pPr>
            <a:r>
              <a:rPr lang="en-US" sz="2800" dirty="0" smtClean="0"/>
              <a:t>In 1904, the Supreme Court handed the anti-trust movement a significant victory by ordering Northern Securities dissolved.</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sz="4000" dirty="0" smtClean="0">
                <a:latin typeface="Book Antiqua" charset="0"/>
              </a:rPr>
              <a:t>Roosevelt and Economic Regulation</a:t>
            </a:r>
            <a:br>
              <a:rPr lang="en-US" sz="4000" dirty="0" smtClean="0">
                <a:latin typeface="Book Antiqua" charset="0"/>
              </a:rPr>
            </a:br>
            <a:endParaRPr lang="en-US" dirty="0"/>
          </a:p>
        </p:txBody>
      </p:sp>
      <p:sp>
        <p:nvSpPr>
          <p:cNvPr id="3" name="Content Placeholder 2"/>
          <p:cNvSpPr>
            <a:spLocks noGrp="1"/>
          </p:cNvSpPr>
          <p:nvPr>
            <p:ph idx="1"/>
          </p:nvPr>
        </p:nvSpPr>
        <p:spPr>
          <a:xfrm>
            <a:off x="0" y="1295400"/>
            <a:ext cx="8153400" cy="5562600"/>
          </a:xfrm>
        </p:spPr>
        <p:txBody>
          <a:bodyPr>
            <a:normAutofit fontScale="62500" lnSpcReduction="20000"/>
          </a:bodyPr>
          <a:lstStyle/>
          <a:p>
            <a:pPr>
              <a:buNone/>
            </a:pPr>
            <a:r>
              <a:rPr lang="en-US" sz="2800" b="1" dirty="0" smtClean="0"/>
              <a:t>Labor Dispute Moderator:  </a:t>
            </a:r>
          </a:p>
          <a:p>
            <a:r>
              <a:rPr lang="en-US" sz="2800" dirty="0" smtClean="0"/>
              <a:t>Roosevelt also believed the president should help settle labor disputes as a neutral third-party, and not simply act in favor of business, as had previous presidents.</a:t>
            </a:r>
          </a:p>
          <a:p>
            <a:r>
              <a:rPr lang="en-US" sz="2800" dirty="0" smtClean="0"/>
              <a:t> In 1902, when a strike paralyzed the coal industry, he brought union leaders and managers to the White House and settled the strike by appointing a commission. </a:t>
            </a:r>
          </a:p>
          <a:p>
            <a:pPr>
              <a:buNone/>
            </a:pPr>
            <a:r>
              <a:rPr lang="en-US" sz="2800" b="1" dirty="0" smtClean="0"/>
              <a:t>Regulating Industry:  </a:t>
            </a:r>
          </a:p>
          <a:p>
            <a:r>
              <a:rPr lang="en-US" sz="2800" dirty="0" smtClean="0"/>
              <a:t>Re-elected in 1904, Roosevelt advocated more direct economic regulations, including reinforcing the Interstate Commerce Commission, whose powers had been restricted by the Supreme Court.</a:t>
            </a:r>
          </a:p>
          <a:p>
            <a:r>
              <a:rPr lang="en-US" sz="2800" dirty="0" smtClean="0"/>
              <a:t> In 1906, public opinion had shifted in support of Roosevelt, and Congress passed the</a:t>
            </a:r>
          </a:p>
          <a:p>
            <a:pPr>
              <a:buNone/>
            </a:pPr>
            <a:r>
              <a:rPr lang="en-US" sz="2800" dirty="0" smtClean="0"/>
              <a:t>	 </a:t>
            </a:r>
            <a:r>
              <a:rPr lang="en-US" sz="2800" u="sng" dirty="0" smtClean="0"/>
              <a:t>Hepburn Act</a:t>
            </a:r>
            <a:r>
              <a:rPr lang="en-US" sz="2800" dirty="0" smtClean="0"/>
              <a:t> - giving the Interstate Commerce Commission (ICC) power to set railroad rates, an important step in giving the federal government regulatory power. </a:t>
            </a:r>
          </a:p>
          <a:p>
            <a:r>
              <a:rPr lang="en-US" sz="2800" dirty="0" smtClean="0"/>
              <a:t>While many businessmen supported the creation of new federal agencies to improve consumer product safety, they were alarmed by Roosevelt’s calls for federal inheritance and income taxes and interstate business regulation.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smtClean="0"/>
              <a:t>The conservation movement</a:t>
            </a:r>
            <a:endParaRPr lang="en-US" dirty="0"/>
          </a:p>
        </p:txBody>
      </p:sp>
      <p:sp>
        <p:nvSpPr>
          <p:cNvPr id="3" name="Content Placeholder 2"/>
          <p:cNvSpPr>
            <a:spLocks noGrp="1"/>
          </p:cNvSpPr>
          <p:nvPr>
            <p:ph idx="1"/>
          </p:nvPr>
        </p:nvSpPr>
        <p:spPr>
          <a:xfrm>
            <a:off x="0" y="1295400"/>
            <a:ext cx="8153400" cy="5562600"/>
          </a:xfrm>
        </p:spPr>
        <p:txBody>
          <a:bodyPr>
            <a:normAutofit fontScale="92500" lnSpcReduction="10000"/>
          </a:bodyPr>
          <a:lstStyle/>
          <a:p>
            <a:pPr algn="ctr">
              <a:buNone/>
            </a:pPr>
            <a:r>
              <a:rPr lang="en-US" sz="2000" dirty="0" smtClean="0">
                <a:solidFill>
                  <a:srgbClr val="FF0000"/>
                </a:solidFill>
                <a:latin typeface="Book Antiqua" charset="0"/>
                <a:hlinkClick r:id="rId2"/>
              </a:rPr>
              <a:t>http://www.nps.gov/thro/historyculture/theodore-roosevelt-and-conservation.htm</a:t>
            </a:r>
            <a:endParaRPr lang="en-US" sz="2000" dirty="0" smtClean="0">
              <a:solidFill>
                <a:srgbClr val="FF0000"/>
              </a:solidFill>
              <a:latin typeface="Book Antiqua" charset="0"/>
            </a:endParaRPr>
          </a:p>
          <a:p>
            <a:r>
              <a:rPr lang="en-US" sz="2400" dirty="0" smtClean="0"/>
              <a:t>Roosevelt was also an avid outdoorsman. While the United States led the world in conserving wilderness areas, having established the first national park at Yellowstone in 1872, it had no national conservation policy until Roosevelt’s administration. </a:t>
            </a:r>
          </a:p>
          <a:p>
            <a:r>
              <a:rPr lang="en-US" sz="2400" dirty="0" smtClean="0"/>
              <a:t>He ordered that millions of acres be set aside as wildlife preserves and urged creation of new national parks. Conservation was typically Progressive in some ways. Experts would help the government serve the public good while preventing “special interests” from damaging the environment. But conservation also served efficiency and control, as conservation aimed to control the exploitation of minerals and forests on national lands, not prevent it. In the West, water was especially scarce and required regulation in order to conserve and distribute it fairly.</a:t>
            </a:r>
          </a:p>
          <a:p>
            <a:endParaRPr lang="en-US" dirty="0" smtClean="0"/>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295400"/>
          </a:xfrm>
        </p:spPr>
        <p:txBody>
          <a:bodyPr>
            <a:normAutofit/>
          </a:bodyPr>
          <a:lstStyle/>
          <a:p>
            <a:r>
              <a:rPr lang="en-US" sz="2400" dirty="0" smtClean="0"/>
              <a:t>How was T. Roosevelt a Progressive President?</a:t>
            </a:r>
            <a:r>
              <a:rPr lang="en-US" dirty="0" smtClean="0"/>
              <a:t/>
            </a:r>
            <a:br>
              <a:rPr lang="en-US" dirty="0" smtClean="0"/>
            </a:br>
            <a:endParaRPr lang="en-US" dirty="0"/>
          </a:p>
        </p:txBody>
      </p:sp>
      <p:sp>
        <p:nvSpPr>
          <p:cNvPr id="3" name="Content Placeholder 2"/>
          <p:cNvSpPr>
            <a:spLocks noGrp="1"/>
          </p:cNvSpPr>
          <p:nvPr>
            <p:ph idx="1"/>
          </p:nvPr>
        </p:nvSpPr>
        <p:spPr>
          <a:xfrm>
            <a:off x="0" y="1066800"/>
            <a:ext cx="8153400" cy="5791200"/>
          </a:xfrm>
        </p:spPr>
        <p:txBody>
          <a:bodyPr>
            <a:normAutofit fontScale="92500" lnSpcReduction="10000"/>
          </a:bodyPr>
          <a:lstStyle/>
          <a:p>
            <a:pPr>
              <a:buNone/>
            </a:pPr>
            <a:r>
              <a:rPr lang="en-US" b="1" dirty="0" smtClean="0">
                <a:hlinkClick r:id="rId2"/>
              </a:rPr>
              <a:t>The </a:t>
            </a:r>
            <a:r>
              <a:rPr lang="en-US" b="1" dirty="0" smtClean="0">
                <a:hlinkClick r:id="rId2"/>
              </a:rPr>
              <a:t>Square Deal</a:t>
            </a:r>
            <a:endParaRPr lang="en-US" b="1" dirty="0" smtClean="0"/>
          </a:p>
          <a:p>
            <a:r>
              <a:rPr lang="en-US" dirty="0" smtClean="0"/>
              <a:t>T</a:t>
            </a:r>
            <a:r>
              <a:rPr lang="en-US" dirty="0" smtClean="0"/>
              <a:t>. Roosevelt promised a “square deal” between business and labor</a:t>
            </a:r>
          </a:p>
          <a:p>
            <a:r>
              <a:rPr lang="en-US" dirty="0" smtClean="0"/>
              <a:t>Government </a:t>
            </a:r>
            <a:r>
              <a:rPr lang="en-US" dirty="0" smtClean="0"/>
              <a:t>as tool to protect people from big business</a:t>
            </a:r>
          </a:p>
          <a:p>
            <a:pPr>
              <a:buNone/>
            </a:pPr>
            <a:r>
              <a:rPr lang="en-US" b="1" dirty="0" smtClean="0">
                <a:hlinkClick r:id="rId3"/>
              </a:rPr>
              <a:t>Coal </a:t>
            </a:r>
            <a:r>
              <a:rPr lang="en-US" b="1" dirty="0" smtClean="0">
                <a:hlinkClick r:id="rId3"/>
              </a:rPr>
              <a:t>strike of 1902</a:t>
            </a:r>
            <a:endParaRPr lang="en-US" b="1" dirty="0" smtClean="0"/>
          </a:p>
          <a:p>
            <a:r>
              <a:rPr lang="en-US" dirty="0" smtClean="0"/>
              <a:t> </a:t>
            </a:r>
            <a:r>
              <a:rPr lang="en-US" dirty="0" smtClean="0"/>
              <a:t>A coal strike threatened to leave Americans without coal to heat there homes in the winter</a:t>
            </a:r>
          </a:p>
          <a:p>
            <a:r>
              <a:rPr lang="en-US" dirty="0" smtClean="0"/>
              <a:t>T</a:t>
            </a:r>
            <a:r>
              <a:rPr lang="en-US" dirty="0" smtClean="0"/>
              <a:t>. Roosevelt called union leaders and mine owners to the White House for mediation</a:t>
            </a:r>
          </a:p>
          <a:p>
            <a:r>
              <a:rPr lang="en-US" dirty="0" smtClean="0"/>
              <a:t>When </a:t>
            </a:r>
            <a:r>
              <a:rPr lang="en-US" dirty="0" smtClean="0"/>
              <a:t>mine owners refused to attend, T. Roosevelt threatened to take over the mines with federal troops</a:t>
            </a:r>
          </a:p>
          <a:p>
            <a:r>
              <a:rPr lang="en-US" dirty="0" smtClean="0"/>
              <a:t>Owners </a:t>
            </a:r>
            <a:r>
              <a:rPr lang="en-US" dirty="0" smtClean="0"/>
              <a:t>agreed to meet and accepted term of </a:t>
            </a:r>
            <a:r>
              <a:rPr lang="en-US" dirty="0" smtClean="0"/>
              <a:t>mediation</a:t>
            </a:r>
          </a:p>
          <a:p>
            <a:pPr lvl="1"/>
            <a:r>
              <a:rPr lang="en-US" dirty="0" smtClean="0"/>
              <a:t>10</a:t>
            </a:r>
            <a:r>
              <a:rPr lang="en-US" dirty="0" smtClean="0"/>
              <a:t>% wage </a:t>
            </a:r>
            <a:r>
              <a:rPr lang="en-US" dirty="0" smtClean="0"/>
              <a:t>increase</a:t>
            </a:r>
          </a:p>
          <a:p>
            <a:pPr lvl="1"/>
            <a:r>
              <a:rPr lang="en-US" dirty="0" smtClean="0"/>
              <a:t> </a:t>
            </a:r>
            <a:r>
              <a:rPr lang="en-US" dirty="0" smtClean="0"/>
              <a:t>Nine hour </a:t>
            </a:r>
            <a:r>
              <a:rPr lang="en-US" dirty="0" smtClean="0"/>
              <a:t>workday</a:t>
            </a:r>
            <a:endParaRPr lang="en-US" dirty="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1143000"/>
          </a:xfrm>
        </p:spPr>
        <p:txBody>
          <a:bodyPr>
            <a:normAutofit fontScale="90000"/>
          </a:bodyPr>
          <a:lstStyle/>
          <a:p>
            <a:r>
              <a:rPr lang="en-US" sz="2700" dirty="0" smtClean="0"/>
              <a:t>How was T. Roosevelt a Progressive President?</a:t>
            </a:r>
            <a:r>
              <a:rPr lang="en-US" dirty="0" smtClean="0"/>
              <a:t/>
            </a:r>
            <a:br>
              <a:rPr lang="en-US" dirty="0" smtClean="0"/>
            </a:br>
            <a:endParaRPr lang="en-US" dirty="0"/>
          </a:p>
        </p:txBody>
      </p:sp>
      <p:sp>
        <p:nvSpPr>
          <p:cNvPr id="3" name="Content Placeholder 2"/>
          <p:cNvSpPr>
            <a:spLocks noGrp="1"/>
          </p:cNvSpPr>
          <p:nvPr>
            <p:ph idx="1"/>
          </p:nvPr>
        </p:nvSpPr>
        <p:spPr>
          <a:xfrm>
            <a:off x="0" y="1219200"/>
            <a:ext cx="8153400" cy="5638800"/>
          </a:xfrm>
        </p:spPr>
        <p:txBody>
          <a:bodyPr>
            <a:normAutofit fontScale="85000" lnSpcReduction="20000"/>
          </a:bodyPr>
          <a:lstStyle/>
          <a:p>
            <a:pPr>
              <a:buNone/>
            </a:pPr>
            <a:r>
              <a:rPr lang="en-US" b="1" dirty="0" smtClean="0"/>
              <a:t> Trust-busting</a:t>
            </a:r>
          </a:p>
          <a:p>
            <a:r>
              <a:rPr lang="en-US" dirty="0" smtClean="0"/>
              <a:t>T. Roosevelt was the first president to enforce the </a:t>
            </a:r>
            <a:r>
              <a:rPr lang="en-US" dirty="0" smtClean="0"/>
              <a:t/>
            </a:r>
            <a:br>
              <a:rPr lang="en-US" dirty="0" smtClean="0"/>
            </a:br>
            <a:r>
              <a:rPr lang="en-US" dirty="0" smtClean="0">
                <a:hlinkClick r:id="rId2"/>
              </a:rPr>
              <a:t>Sherman </a:t>
            </a:r>
            <a:r>
              <a:rPr lang="en-US" dirty="0" smtClean="0">
                <a:hlinkClick r:id="rId2"/>
              </a:rPr>
              <a:t>Anti-Trust Act</a:t>
            </a:r>
            <a:endParaRPr lang="en-US" dirty="0" smtClean="0"/>
          </a:p>
          <a:p>
            <a:r>
              <a:rPr lang="en-US" dirty="0" smtClean="0"/>
              <a:t>In 1904 the Supreme court upheld T. Roosevelt’s use of the act to break up the Northern Securities Company, a railroad monopoly</a:t>
            </a:r>
          </a:p>
          <a:p>
            <a:r>
              <a:rPr lang="en-US" dirty="0" smtClean="0"/>
              <a:t>Made a distinction between “good trusts” and “bad trusts” </a:t>
            </a:r>
          </a:p>
          <a:p>
            <a:r>
              <a:rPr lang="en-US" dirty="0" smtClean="0"/>
              <a:t>Bad trusts: harmed consumers by raising prices and stifling competition</a:t>
            </a:r>
          </a:p>
          <a:p>
            <a:r>
              <a:rPr lang="en-US" dirty="0" smtClean="0"/>
              <a:t>Good trusts: dominated the market through efficiency and low prices</a:t>
            </a:r>
          </a:p>
          <a:p>
            <a:pPr>
              <a:buNone/>
            </a:pPr>
            <a:r>
              <a:rPr lang="en-US" b="1" dirty="0" smtClean="0"/>
              <a:t>Railroad regulation</a:t>
            </a:r>
          </a:p>
          <a:p>
            <a:r>
              <a:rPr lang="en-US" dirty="0" smtClean="0"/>
              <a:t>Convinced Congress to pass two laws that strengthened the Interstate Commerce Commission (ICC)</a:t>
            </a:r>
          </a:p>
          <a:p>
            <a:r>
              <a:rPr lang="en-US" dirty="0" smtClean="0"/>
              <a:t>The Elkins Act (1903): strengthened the regulatory power of the ICC </a:t>
            </a:r>
          </a:p>
          <a:p>
            <a:r>
              <a:rPr lang="en-US" dirty="0" smtClean="0"/>
              <a:t>The </a:t>
            </a:r>
            <a:r>
              <a:rPr lang="en-US" dirty="0" smtClean="0">
                <a:hlinkClick r:id="rId3"/>
              </a:rPr>
              <a:t>Hepburn Act </a:t>
            </a:r>
            <a:r>
              <a:rPr lang="en-US" dirty="0" smtClean="0"/>
              <a:t>(1906): allowed the ICC to fix “just and reasonable” railroad rates</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1107</TotalTime>
  <Words>7258</Words>
  <Application>Microsoft Office PowerPoint</Application>
  <PresentationFormat>On-screen Show (4:3)</PresentationFormat>
  <Paragraphs>587</Paragraphs>
  <Slides>114</Slides>
  <Notes>0</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Opulent</vt:lpstr>
      <vt:lpstr>Urbanization, consumerism  &amp;  Immigration </vt:lpstr>
      <vt:lpstr>Urbanization –  cities: Economic Inequality</vt:lpstr>
      <vt:lpstr>City of Ambition, 1910, by photographer Alfred Stieglitz,  captures the start beauty of NYC’s new skyscrapers </vt:lpstr>
      <vt:lpstr>Table 18.1 Rise Of The City, 1880–1920 </vt:lpstr>
      <vt:lpstr>The mansion of Cornelius Vanderbilt II on New York City’s Fifth Avenue, in a 1920 photograph.   </vt:lpstr>
      <vt:lpstr>A rare color photograph from around 1900, Mulberry St. NYC’s Lower East Side </vt:lpstr>
      <vt:lpstr>Art &amp; Literature:  </vt:lpstr>
      <vt:lpstr>In Hester Street, painted in 1905, George Luks, a member of the Ashcan School of urban artists,  captures the colorful street life of an immigrant neighborhood in NYC</vt:lpstr>
      <vt:lpstr>Six O’Clock, Winter, a 1912 painting by John Sloan, depicts a busy city street with an elevated railroad overhead.   Sloan was on of a group of painters dubbed the Ashcan School because of their focus on everyday city life. </vt:lpstr>
      <vt:lpstr>Mass Consumption</vt:lpstr>
      <vt:lpstr>Mass Consumption</vt:lpstr>
      <vt:lpstr>One of the numerous advertisements of the early 20th century that invoked the Statue of Liberty to market consumer goods, in this case a brand of crackers. </vt:lpstr>
      <vt:lpstr>the Promise of Abundance –Consumerism Grows</vt:lpstr>
      <vt:lpstr>An American Standard of Living </vt:lpstr>
      <vt:lpstr>Women </vt:lpstr>
      <vt:lpstr>Slide 16</vt:lpstr>
      <vt:lpstr>The Return from Toil, a drawing by John Sloan for the radical magazine, The Masses, pictures working women not as downtrodden but as independent-minded, stylish, and self-confident. </vt:lpstr>
      <vt:lpstr>Entertainment</vt:lpstr>
      <vt:lpstr>Slide 19</vt:lpstr>
      <vt:lpstr>Grand theater in buffalo ny, around 1900             nickelodeons</vt:lpstr>
      <vt:lpstr>Movie, 5 Cents. - Nickelodeons </vt:lpstr>
      <vt:lpstr>The Rise of Fordism Henry Ford – Assembly Line </vt:lpstr>
      <vt:lpstr>The Rise of Fordism –  HENRY FORD: LAOBR AND CONSUMERISM</vt:lpstr>
      <vt:lpstr>The assembly line at the Ford Motor Company factory in Highland Park, Michigan, around 1915 </vt:lpstr>
      <vt:lpstr>One day’s output of Model T Fords, in a 1913 photograph.   The assembly line made mass production like this possible. </vt:lpstr>
      <vt:lpstr>Slide 26</vt:lpstr>
      <vt:lpstr>Scientific management</vt:lpstr>
      <vt:lpstr>Immigration –  “Old Immigrants” v “new immigrants”</vt:lpstr>
      <vt:lpstr>Immigration –  “Old Immigrants” v “new immigrants”</vt:lpstr>
      <vt:lpstr>A community settlement map for Chicago in 1900, illustrates the immigration and racial neighborhoods in the nation’s 2nd largest city. </vt:lpstr>
      <vt:lpstr>new immigrants –  reasons for settlement</vt:lpstr>
      <vt:lpstr>Slide 32</vt:lpstr>
      <vt:lpstr>Slide 33</vt:lpstr>
      <vt:lpstr>Statue of Liberty</vt:lpstr>
      <vt:lpstr>Ellis Island </vt:lpstr>
      <vt:lpstr>Italian Family on Ferry Boat, Leaving Ellis Island, a 1905 photograph by Lewis Hine.  The family of immigrants has just passed through the inspection process at the gateway to the U.S. </vt:lpstr>
      <vt:lpstr>Angel Island  “Ellis Island of the west”</vt:lpstr>
      <vt:lpstr>Slide 38</vt:lpstr>
      <vt:lpstr>Immigration - El Paso,texas</vt:lpstr>
      <vt:lpstr>An immigrant from Mexico, arriving around 1912 in a cart drawn by a donkey</vt:lpstr>
      <vt:lpstr>Birds of Passage</vt:lpstr>
      <vt:lpstr> Immigrant Populations   </vt:lpstr>
      <vt:lpstr>An illustration in the 1912 publication.  The New Immigration depicts the various “types” entering the United States. </vt:lpstr>
      <vt:lpstr>Progressives:  Social Reforms </vt:lpstr>
      <vt:lpstr>Progressive ideals</vt:lpstr>
      <vt:lpstr>ISSUES – Work Safety TRIANGLE SHIRTWASTE FACTORY</vt:lpstr>
      <vt:lpstr>Policemen stare up as the Triangle fire of 1911 rages </vt:lpstr>
      <vt:lpstr>ISSUES –  Child Labor </vt:lpstr>
      <vt:lpstr>ISSUES –  Housing</vt:lpstr>
      <vt:lpstr>muckrakers</vt:lpstr>
      <vt:lpstr>muckrakers</vt:lpstr>
      <vt:lpstr>Jacob a Riis –  how the other half lives</vt:lpstr>
      <vt:lpstr>Politics of progressivism </vt:lpstr>
      <vt:lpstr>Politics of progressivism – Urban progressive reforms</vt:lpstr>
      <vt:lpstr>Politics of progressivism –  Urban progressive reforms</vt:lpstr>
      <vt:lpstr>Politics of progressivism - Urban progressive reforms</vt:lpstr>
      <vt:lpstr>Government by Expert </vt:lpstr>
      <vt:lpstr>Children at play at the Hudson-Bank Gymnasium, built in 1898 in a New York immigrant neighborhood by the Outdoor Recreation League, one of many Progressive era groups that sought to improve life in urban centers.</vt:lpstr>
      <vt:lpstr>Jane Addams and Hull House </vt:lpstr>
      <vt:lpstr>A staff member greets an immigrant family at Hull House, the settlement house established in Chicago by Jane Addams. </vt:lpstr>
      <vt:lpstr>Visiting nurse on a New York City rooftop, 1908.   Efforts to uplift the immigrant poor offered new opportunities for professional employment to many women during the Progressive Era. </vt:lpstr>
      <vt:lpstr>Progressive reforms: women</vt:lpstr>
      <vt:lpstr>The Campaign for Woman Suffrage </vt:lpstr>
      <vt:lpstr>In this 1912 woman suffrage parade in New York City, a mother wheels a baby carriage to counteract the charge that allowing women to vote would undermine the family. </vt:lpstr>
      <vt:lpstr>Maternalist Reform </vt:lpstr>
      <vt:lpstr>Maternalist Reform</vt:lpstr>
      <vt:lpstr>The Idea of Economic Citizenship </vt:lpstr>
      <vt:lpstr>Louis D. Brandeis, Progressive reformer and advocate of the labor movement, was appointed to the Supreme Court in 1916 by President Woodrow Wilson.</vt:lpstr>
      <vt:lpstr>The New Feminism </vt:lpstr>
      <vt:lpstr>The Rise of Personal Freedom </vt:lpstr>
      <vt:lpstr>A sheet music cover, with a modern woman erasing the word “obey” from marriage vows.</vt:lpstr>
      <vt:lpstr>Isadora Duncan brought a new freedom to an old art form.   Expressive dance based on free movement of a body liberated from the constrants of traditional technique and costume.  This became a symbol of women breaking from tradition.</vt:lpstr>
      <vt:lpstr>The Birth-Control Movement</vt:lpstr>
      <vt:lpstr>The much-beloved and much-feared Emma Goldman, with a poster advertising a series of her lectures, illustrating the remarkable variety of topics on which she spoke.  -  Goldman emigrated from Lithuania at 16 and toured the country lecturing on subjects from anarchism, homosexuality, and birth control. </vt:lpstr>
      <vt:lpstr>Mothers with baby carriages wait outside Margaret Sanger’s birth control clinic in Brownsville, Brooklyn, 1916 </vt:lpstr>
      <vt:lpstr>Society of American Indians</vt:lpstr>
      <vt:lpstr>nationalism</vt:lpstr>
      <vt:lpstr>Labor unions &amp;  strikes </vt:lpstr>
      <vt:lpstr>Labor unions - socialism</vt:lpstr>
      <vt:lpstr>Socialism – Eugene V Debs</vt:lpstr>
      <vt:lpstr>Slide 81</vt:lpstr>
      <vt:lpstr>Map 18.2 Socialist Town and Cities, 1900-1920 – Although the Socialist Party never won more than 6% of the vote nationally, it gained control of numerous small and medium-sized cities. </vt:lpstr>
      <vt:lpstr>Roller skaters with socialist leaflets during a New York City strike in 1916.  A “scab” is a worker who crosses the picket line during a strike. </vt:lpstr>
      <vt:lpstr>One Big Union, the emblem of the Industrial Workers of the World. </vt:lpstr>
      <vt:lpstr>American Federation of Labor (AFL) </vt:lpstr>
      <vt:lpstr>Industrial Workers of the World (IWW) </vt:lpstr>
      <vt:lpstr>The New Immigrants on Strike </vt:lpstr>
      <vt:lpstr>strikes</vt:lpstr>
      <vt:lpstr>strikes</vt:lpstr>
      <vt:lpstr>Labor and Civil Liberties - Free Speech</vt:lpstr>
      <vt:lpstr>Striking New York City garment workers carrying signs in multiple languages, 1913 </vt:lpstr>
      <vt:lpstr>The New York shirtwaist strike of 1909 inspired workers in other cities.  Here women in Rochester, NY, boldly hold aloft a strike banner. </vt:lpstr>
      <vt:lpstr>Progressive presidents:  Theodore Roosevelt william Howard Taft Woodrow wilson </vt:lpstr>
      <vt:lpstr>Theodore Roosevelt</vt:lpstr>
      <vt:lpstr>Square deal –  teddy Roosevelt</vt:lpstr>
      <vt:lpstr>Roosevelt and Economic Regulation </vt:lpstr>
      <vt:lpstr>The conservation movement</vt:lpstr>
      <vt:lpstr>How was T. Roosevelt a Progressive President? </vt:lpstr>
      <vt:lpstr>How was T. Roosevelt a Progressive President? </vt:lpstr>
      <vt:lpstr>How was T. Roosevelt a Progressive President? </vt:lpstr>
      <vt:lpstr>President Theodore Roosevelt addressing a crowd in Evanston, Illinois, in 1902. </vt:lpstr>
      <vt:lpstr>Putting the Screws on Him, a 1904 cartoon, depicts President Theodore Roosevelt squeezing ill-gotten gains out of the trusts. </vt:lpstr>
      <vt:lpstr>Theodore Roosevelt and the conservationist John Muir at Glacier Point, Yosemite Valley,  California, in 1906.  Yosemite was set aside as a national park in 1890.  </vt:lpstr>
      <vt:lpstr>Taft in office</vt:lpstr>
      <vt:lpstr>The Election of 1912 </vt:lpstr>
      <vt:lpstr>How were political parties crazy in the election of 1912? </vt:lpstr>
      <vt:lpstr>How did Wilson &amp; Roosevelt differ as candidates? </vt:lpstr>
      <vt:lpstr>New freedom and new nationalism    Wilson  -     Roosevelt</vt:lpstr>
      <vt:lpstr>What was the outcome of the election of 1912? </vt:lpstr>
      <vt:lpstr>Philadelphia inquirer, oct. 31, 1912</vt:lpstr>
      <vt:lpstr>Eugene V. Debs, the Socialist Party candidate, speaking in Chicago during the 1912 presidential campaign. </vt:lpstr>
      <vt:lpstr>Wilson’s First Term</vt:lpstr>
      <vt:lpstr>The Expanding Role of Government </vt:lpstr>
      <vt:lpstr>Map 18.3 The Presidential Election of 1912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Progressives:  Social Reforms</dc:title>
  <dc:creator>Andrea</dc:creator>
  <cp:lastModifiedBy>Andrea</cp:lastModifiedBy>
  <cp:revision>59</cp:revision>
  <dcterms:created xsi:type="dcterms:W3CDTF">2017-01-31T22:53:03Z</dcterms:created>
  <dcterms:modified xsi:type="dcterms:W3CDTF">2017-02-08T22:56:37Z</dcterms:modified>
</cp:coreProperties>
</file>