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7" r:id="rId4"/>
    <p:sldId id="259" r:id="rId5"/>
    <p:sldId id="257" r:id="rId6"/>
    <p:sldId id="279" r:id="rId7"/>
    <p:sldId id="261" r:id="rId8"/>
    <p:sldId id="260" r:id="rId9"/>
    <p:sldId id="263" r:id="rId10"/>
    <p:sldId id="277" r:id="rId11"/>
    <p:sldId id="274" r:id="rId12"/>
    <p:sldId id="262" r:id="rId13"/>
    <p:sldId id="281" r:id="rId14"/>
    <p:sldId id="264" r:id="rId15"/>
    <p:sldId id="266" r:id="rId16"/>
    <p:sldId id="272" r:id="rId17"/>
    <p:sldId id="273" r:id="rId18"/>
    <p:sldId id="276" r:id="rId19"/>
    <p:sldId id="265" r:id="rId20"/>
    <p:sldId id="278" r:id="rId21"/>
    <p:sldId id="282" r:id="rId22"/>
    <p:sldId id="280" r:id="rId23"/>
    <p:sldId id="268" r:id="rId24"/>
    <p:sldId id="267" r:id="rId25"/>
    <p:sldId id="269" r:id="rId26"/>
    <p:sldId id="283" r:id="rId27"/>
    <p:sldId id="284" r:id="rId28"/>
    <p:sldId id="286" r:id="rId29"/>
    <p:sldId id="294" r:id="rId30"/>
    <p:sldId id="290" r:id="rId31"/>
    <p:sldId id="296" r:id="rId32"/>
    <p:sldId id="291" r:id="rId33"/>
    <p:sldId id="293" r:id="rId34"/>
    <p:sldId id="270" r:id="rId35"/>
    <p:sldId id="297" r:id="rId36"/>
    <p:sldId id="289"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444EF7B-2684-4021-838D-5B3BEFEAC939}" type="datetimeFigureOut">
              <a:rPr lang="en-US" smtClean="0"/>
              <a:pPr/>
              <a:t>8/13/2017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E170449-F0E6-46DC-B000-3B31C67B07E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44EF7B-2684-4021-838D-5B3BEFEAC939}" type="datetimeFigureOut">
              <a:rPr lang="en-US" smtClean="0"/>
              <a:pPr/>
              <a:t>8/13/2017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E170449-F0E6-46DC-B000-3B31C67B07E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44EF7B-2684-4021-838D-5B3BEFEAC939}" type="datetimeFigureOut">
              <a:rPr lang="en-US" smtClean="0"/>
              <a:pPr/>
              <a:t>8/13/2017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E170449-F0E6-46DC-B000-3B31C67B07E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444EF7B-2684-4021-838D-5B3BEFEAC939}" type="datetimeFigureOut">
              <a:rPr lang="en-US" smtClean="0"/>
              <a:pPr/>
              <a:t>8/13/2017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E170449-F0E6-46DC-B000-3B31C67B07E8}"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444EF7B-2684-4021-838D-5B3BEFEAC939}" type="datetimeFigureOut">
              <a:rPr lang="en-US" smtClean="0"/>
              <a:pPr/>
              <a:t>8/13/2017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E170449-F0E6-46DC-B000-3B31C67B07E8}"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444EF7B-2684-4021-838D-5B3BEFEAC939}" type="datetimeFigureOut">
              <a:rPr lang="en-US" smtClean="0"/>
              <a:pPr/>
              <a:t>8/13/2017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E170449-F0E6-46DC-B000-3B31C67B07E8}"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444EF7B-2684-4021-838D-5B3BEFEAC939}" type="datetimeFigureOut">
              <a:rPr lang="en-US" smtClean="0"/>
              <a:pPr/>
              <a:t>8/13/2017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CE170449-F0E6-46DC-B000-3B31C67B07E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444EF7B-2684-4021-838D-5B3BEFEAC939}" type="datetimeFigureOut">
              <a:rPr lang="en-US" smtClean="0"/>
              <a:pPr/>
              <a:t>8/13/2017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CE170449-F0E6-46DC-B000-3B31C67B07E8}"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444EF7B-2684-4021-838D-5B3BEFEAC939}" type="datetimeFigureOut">
              <a:rPr lang="en-US" smtClean="0"/>
              <a:pPr/>
              <a:t>8/13/2017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CE170449-F0E6-46DC-B000-3B31C67B07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444EF7B-2684-4021-838D-5B3BEFEAC939}" type="datetimeFigureOut">
              <a:rPr lang="en-US" smtClean="0"/>
              <a:pPr/>
              <a:t>8/13/2017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E170449-F0E6-46DC-B000-3B31C67B07E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444EF7B-2684-4021-838D-5B3BEFEAC939}" type="datetimeFigureOut">
              <a:rPr lang="en-US" smtClean="0"/>
              <a:pPr/>
              <a:t>8/13/2017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E170449-F0E6-46DC-B000-3B31C67B07E8}"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44EF7B-2684-4021-838D-5B3BEFEAC939}" type="datetimeFigureOut">
              <a:rPr lang="en-US" smtClean="0"/>
              <a:pPr/>
              <a:t>8/13/2017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E170449-F0E6-46DC-B000-3B31C67B07E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g9ZXvulMQE" TargetMode="External"/><Relationship Id="rId2" Type="http://schemas.openxmlformats.org/officeDocument/2006/relationships/hyperlink" Target="https://www.cabrillo.edu/~crsmith/mississ.html" TargetMode="External"/><Relationship Id="rId1" Type="http://schemas.openxmlformats.org/officeDocument/2006/relationships/slideLayout" Target="../slideLayouts/slideLayout2.xml"/><Relationship Id="rId4" Type="http://schemas.openxmlformats.org/officeDocument/2006/relationships/hyperlink" Target="http://whc.unesco.org/en/list/19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cahokiamounds.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etmuseum.org/toah/ht/08/na.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istorycentral.com/Indians/Before.html" TargetMode="External"/><Relationship Id="rId2" Type="http://schemas.openxmlformats.org/officeDocument/2006/relationships/hyperlink" Target="https://www.youtube.com/watch?v=6J5YahZqoZ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crowcanyon.org/EducationProducts/pueblo_history_kids/introduction.asp"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hyperlink" Target="https://secure-media.collegeboard.org/digitalServices/pdf/ap/ap-united-states-history-course-framework.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americanhistory.si.edu/buffalo/map.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hyperlink" Target="http://salinasprojects.weebly.com/northwest-indians.html" TargetMode="Externa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push-heading.weebly.com/assignments.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uGtIHZMr0vQ"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nydailynews.com/news/world/christopher-columbus-lost-ship-found-article-1.178961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n.wikipedia.org/wiki/Christopher_Columb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apush-heading.weebly.com/assignment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_nS6MpVbB_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RkicPYuEv2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hc.unesco.org/en/list/35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hacoarchive.org/cra/chaco-sites/pueblo-bonit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hc.unesco.org/en/list/2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Americans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4818" name="Picture 2" descr="Image result for Pueblo People of the Southwest, map"/>
          <p:cNvPicPr>
            <a:picLocks noChangeAspect="1" noChangeArrowheads="1"/>
          </p:cNvPicPr>
          <p:nvPr/>
        </p:nvPicPr>
        <p:blipFill>
          <a:blip r:embed="rId2" cstate="print"/>
          <a:srcRect/>
          <a:stretch>
            <a:fillRect/>
          </a:stretch>
        </p:blipFill>
        <p:spPr bwMode="auto">
          <a:xfrm>
            <a:off x="3810000" y="-22606"/>
            <a:ext cx="5334000" cy="6880606"/>
          </a:xfrm>
          <a:prstGeom prst="rect">
            <a:avLst/>
          </a:prstGeom>
          <a:noFill/>
        </p:spPr>
      </p:pic>
      <p:pic>
        <p:nvPicPr>
          <p:cNvPr id="34822" name="Picture 6" descr="Related image"/>
          <p:cNvPicPr>
            <a:picLocks noChangeAspect="1" noChangeArrowheads="1"/>
          </p:cNvPicPr>
          <p:nvPr/>
        </p:nvPicPr>
        <p:blipFill>
          <a:blip r:embed="rId3" cstate="print"/>
          <a:srcRect/>
          <a:stretch>
            <a:fillRect/>
          </a:stretch>
        </p:blipFill>
        <p:spPr bwMode="auto">
          <a:xfrm>
            <a:off x="0" y="0"/>
            <a:ext cx="3810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2530" name="Picture 2" descr="Image result for Pueblo People of the Southwest, map"/>
          <p:cNvPicPr>
            <a:picLocks noChangeAspect="1" noChangeArrowheads="1"/>
          </p:cNvPicPr>
          <p:nvPr/>
        </p:nvPicPr>
        <p:blipFill>
          <a:blip r:embed="rId2" cstate="print"/>
          <a:srcRect/>
          <a:stretch>
            <a:fillRect/>
          </a:stretch>
        </p:blipFill>
        <p:spPr bwMode="auto">
          <a:xfrm>
            <a:off x="-1" y="0"/>
            <a:ext cx="9267565"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5400"/>
            <a:ext cx="8229600" cy="5410200"/>
          </a:xfrm>
        </p:spPr>
        <p:txBody>
          <a:bodyPr>
            <a:normAutofit lnSpcReduction="10000"/>
          </a:bodyPr>
          <a:lstStyle/>
          <a:p>
            <a:pPr algn="ctr">
              <a:buNone/>
            </a:pPr>
            <a:r>
              <a:rPr lang="en-US" b="1" dirty="0" smtClean="0"/>
              <a:t>900 - 1350</a:t>
            </a:r>
          </a:p>
          <a:p>
            <a:r>
              <a:rPr lang="en-US" dirty="0" smtClean="0">
                <a:hlinkClick r:id="rId2"/>
              </a:rPr>
              <a:t>Mississippi Valley </a:t>
            </a:r>
            <a:r>
              <a:rPr lang="en-US" dirty="0" smtClean="0"/>
              <a:t>– Illinois</a:t>
            </a:r>
          </a:p>
          <a:p>
            <a:r>
              <a:rPr lang="en-US" dirty="0" smtClean="0"/>
              <a:t>Crops:  squash, corn, beans</a:t>
            </a:r>
          </a:p>
          <a:p>
            <a:r>
              <a:rPr lang="en-US" dirty="0" smtClean="0"/>
              <a:t>Mississippian Culture spread across region: </a:t>
            </a:r>
            <a:br>
              <a:rPr lang="en-US" dirty="0" smtClean="0"/>
            </a:br>
            <a:r>
              <a:rPr lang="en-US" sz="2400" dirty="0" smtClean="0"/>
              <a:t>Great Lakes to Florida</a:t>
            </a:r>
          </a:p>
          <a:p>
            <a:r>
              <a:rPr lang="en-US" dirty="0" smtClean="0"/>
              <a:t>Largest pre-Columbian settlement north of Mexico</a:t>
            </a:r>
          </a:p>
          <a:p>
            <a:r>
              <a:rPr lang="en-US" u="sng" dirty="0" smtClean="0"/>
              <a:t>City of Cahokia</a:t>
            </a:r>
            <a:r>
              <a:rPr lang="en-US" dirty="0" smtClean="0"/>
              <a:t>:</a:t>
            </a:r>
          </a:p>
          <a:p>
            <a:pPr lvl="1"/>
            <a:r>
              <a:rPr lang="en-US" dirty="0" smtClean="0"/>
              <a:t>Surrounded by wooden walls</a:t>
            </a:r>
          </a:p>
          <a:p>
            <a:pPr lvl="1"/>
            <a:r>
              <a:rPr lang="en-US" dirty="0" smtClean="0"/>
              <a:t>Thatched covered houses</a:t>
            </a:r>
          </a:p>
          <a:p>
            <a:pPr lvl="1"/>
            <a:r>
              <a:rPr lang="en-US" dirty="0" smtClean="0"/>
              <a:t>10,000 – 20,000 residents</a:t>
            </a:r>
          </a:p>
          <a:p>
            <a:pPr lvl="1"/>
            <a:r>
              <a:rPr lang="en-US" dirty="0" smtClean="0"/>
              <a:t>Mounds up to 100 feet high</a:t>
            </a:r>
          </a:p>
          <a:p>
            <a:pPr lvl="1"/>
            <a:r>
              <a:rPr lang="en-US" dirty="0" smtClean="0"/>
              <a:t>People:  priests, chiefs, </a:t>
            </a:r>
            <a:r>
              <a:rPr lang="en-US" dirty="0" err="1" smtClean="0"/>
              <a:t>moundbuilders</a:t>
            </a:r>
            <a:r>
              <a:rPr lang="en-US" dirty="0" smtClean="0"/>
              <a:t>, farmers</a:t>
            </a:r>
          </a:p>
          <a:p>
            <a:pPr lvl="3">
              <a:buNone/>
            </a:pPr>
            <a:r>
              <a:rPr lang="en-US" dirty="0" smtClean="0"/>
              <a:t>                                      </a:t>
            </a:r>
            <a:r>
              <a:rPr lang="en-US" sz="900" dirty="0" smtClean="0"/>
              <a:t>Video (4:56)  </a:t>
            </a:r>
            <a:r>
              <a:rPr lang="en-US" sz="900" u="sng" dirty="0" smtClean="0">
                <a:hlinkClick r:id="rId3"/>
              </a:rPr>
              <a:t>https://www.youtube.com/watch?v=Yg9ZXvulMQE</a:t>
            </a:r>
            <a:endParaRPr lang="en-US" sz="900"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hlinkClick r:id="rId4"/>
              </a:rPr>
              <a:t>Cahokia</a:t>
            </a:r>
            <a:r>
              <a:rPr lang="en-US" dirty="0" smtClean="0"/>
              <a:t> - </a:t>
            </a:r>
            <a:r>
              <a:rPr lang="en-US" dirty="0" err="1" smtClean="0"/>
              <a:t>Moundbuilders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8914" name="Picture 2" descr="Image result for Moundbuilders"/>
          <p:cNvPicPr>
            <a:picLocks noChangeAspect="1" noChangeArrowheads="1"/>
          </p:cNvPicPr>
          <p:nvPr/>
        </p:nvPicPr>
        <p:blipFill>
          <a:blip r:embed="rId2" cstate="print"/>
          <a:srcRect/>
          <a:stretch>
            <a:fillRect/>
          </a:stretch>
        </p:blipFill>
        <p:spPr bwMode="auto">
          <a:xfrm>
            <a:off x="0" y="21617"/>
            <a:ext cx="9144000" cy="683638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hlinkClick r:id="rId2"/>
              </a:rPr>
              <a:t>Cahokia</a:t>
            </a:r>
            <a:r>
              <a:rPr lang="en-US" dirty="0" smtClean="0"/>
              <a:t> - </a:t>
            </a:r>
            <a:endParaRPr lang="en-US" dirty="0"/>
          </a:p>
        </p:txBody>
      </p:sp>
      <p:pic>
        <p:nvPicPr>
          <p:cNvPr id="21506" name="Picture 2" descr="5 The Cahokia Mounds1"/>
          <p:cNvPicPr>
            <a:picLocks noChangeAspect="1" noChangeArrowheads="1"/>
          </p:cNvPicPr>
          <p:nvPr/>
        </p:nvPicPr>
        <p:blipFill>
          <a:blip r:embed="rId3" cstate="print"/>
          <a:srcRect/>
          <a:stretch>
            <a:fillRect/>
          </a:stretch>
        </p:blipFill>
        <p:spPr bwMode="auto">
          <a:xfrm>
            <a:off x="0" y="838200"/>
            <a:ext cx="9144000" cy="6019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995672"/>
          </a:xfrm>
        </p:spPr>
        <p:txBody>
          <a:bodyPr>
            <a:normAutofit fontScale="85000" lnSpcReduction="10000"/>
          </a:bodyPr>
          <a:lstStyle/>
          <a:p>
            <a:pPr>
              <a:buNone/>
            </a:pPr>
            <a:r>
              <a:rPr lang="en-US" b="1" dirty="0" smtClean="0"/>
              <a:t>Complex societies</a:t>
            </a:r>
          </a:p>
          <a:p>
            <a:r>
              <a:rPr lang="en-US" dirty="0" smtClean="0"/>
              <a:t>Environment / Climate shaped societies</a:t>
            </a:r>
          </a:p>
          <a:p>
            <a:r>
              <a:rPr lang="en-US" dirty="0" smtClean="0"/>
              <a:t>Trade connected societies</a:t>
            </a:r>
          </a:p>
          <a:p>
            <a:r>
              <a:rPr lang="en-US" dirty="0" smtClean="0"/>
              <a:t>Spoke many languages</a:t>
            </a:r>
          </a:p>
          <a:p>
            <a:r>
              <a:rPr lang="en-US" dirty="0" smtClean="0"/>
              <a:t>500 – 600 independent societies</a:t>
            </a:r>
          </a:p>
          <a:p>
            <a:r>
              <a:rPr lang="en-US" u="sng" dirty="0" smtClean="0"/>
              <a:t>Varied</a:t>
            </a:r>
            <a:r>
              <a:rPr lang="en-US" dirty="0" smtClean="0"/>
              <a:t>:  creation stories, approaches to hunting/farming, social structure, religion</a:t>
            </a:r>
          </a:p>
          <a:p>
            <a:r>
              <a:rPr lang="en-US" u="sng" dirty="0" smtClean="0"/>
              <a:t>Shared</a:t>
            </a:r>
            <a:r>
              <a:rPr lang="en-US" dirty="0" smtClean="0"/>
              <a:t>:  close to nature, shamans/priests, community over individual, rituals evolve around crops, animism</a:t>
            </a:r>
          </a:p>
          <a:p>
            <a:r>
              <a:rPr lang="en-US" u="sng" dirty="0" smtClean="0"/>
              <a:t>Lack Collective Identity</a:t>
            </a:r>
            <a:r>
              <a:rPr lang="en-US" dirty="0" smtClean="0"/>
              <a:t>:  American Indians, although aware of each other, were diverse and were independent of each other. They saw themselves as Seneca, Aztec, Hopi . . . Some fought over land encroachments,</a:t>
            </a:r>
            <a:br>
              <a:rPr lang="en-US" dirty="0" smtClean="0"/>
            </a:br>
            <a:r>
              <a:rPr lang="en-US" dirty="0" smtClean="0"/>
              <a:t>              resources, and trade.  </a:t>
            </a:r>
          </a:p>
          <a:p>
            <a:endParaRPr lang="en-US" dirty="0"/>
          </a:p>
        </p:txBody>
      </p:sp>
      <p:sp>
        <p:nvSpPr>
          <p:cNvPr id="3" name="Title 2"/>
          <p:cNvSpPr>
            <a:spLocks noGrp="1"/>
          </p:cNvSpPr>
          <p:nvPr>
            <p:ph type="title"/>
          </p:nvPr>
        </p:nvSpPr>
        <p:spPr/>
        <p:txBody>
          <a:bodyPr>
            <a:normAutofit fontScale="90000"/>
          </a:bodyPr>
          <a:lstStyle/>
          <a:p>
            <a:r>
              <a:rPr lang="en-US" dirty="0" smtClean="0"/>
              <a:t>North America, 1400 – 1500</a:t>
            </a:r>
            <a:br>
              <a:rPr lang="en-US" dirty="0" smtClean="0"/>
            </a:br>
            <a:r>
              <a:rPr lang="en-US" dirty="0" smtClean="0">
                <a:hlinkClick r:id="rId2"/>
              </a:rPr>
              <a:t>Timeline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763000" cy="4876800"/>
          </a:xfrm>
        </p:spPr>
        <p:txBody>
          <a:bodyPr>
            <a:normAutofit lnSpcReduction="10000"/>
          </a:bodyPr>
          <a:lstStyle/>
          <a:p>
            <a:r>
              <a:rPr lang="en-US" b="1" dirty="0" smtClean="0"/>
              <a:t>Native Americans Before the Arrival of Europeans </a:t>
            </a:r>
            <a:r>
              <a:rPr lang="en-US" dirty="0" smtClean="0">
                <a:hlinkClick r:id="rId2"/>
              </a:rPr>
              <a:t>Video</a:t>
            </a:r>
            <a:r>
              <a:rPr lang="en-US" dirty="0" smtClean="0"/>
              <a:t> (2:17)  </a:t>
            </a:r>
          </a:p>
          <a:p>
            <a:endParaRPr lang="en-US" dirty="0" smtClean="0"/>
          </a:p>
          <a:p>
            <a:r>
              <a:rPr lang="en-US" u="sng" dirty="0" smtClean="0"/>
              <a:t>Southwest</a:t>
            </a:r>
            <a:r>
              <a:rPr lang="en-US" dirty="0" smtClean="0"/>
              <a:t> – Pueblo People (AZ, NM)</a:t>
            </a:r>
          </a:p>
          <a:p>
            <a:r>
              <a:rPr lang="en-US" u="sng" dirty="0" smtClean="0"/>
              <a:t>Plains</a:t>
            </a:r>
            <a:r>
              <a:rPr lang="en-US" dirty="0" smtClean="0"/>
              <a:t> – Miss. River to Rocky Mts.</a:t>
            </a:r>
          </a:p>
          <a:p>
            <a:r>
              <a:rPr lang="en-US" u="sng" dirty="0" smtClean="0"/>
              <a:t>Pacific Coast </a:t>
            </a:r>
            <a:r>
              <a:rPr lang="en-US" dirty="0" smtClean="0"/>
              <a:t>– Northwest Coast/ California</a:t>
            </a:r>
          </a:p>
          <a:p>
            <a:r>
              <a:rPr lang="en-US" u="sng" dirty="0" smtClean="0"/>
              <a:t>Plateau</a:t>
            </a:r>
            <a:r>
              <a:rPr lang="en-US" dirty="0" smtClean="0"/>
              <a:t> – Cascade &amp; Rocky Mountains</a:t>
            </a:r>
          </a:p>
          <a:p>
            <a:r>
              <a:rPr lang="en-US" u="sng" dirty="0" smtClean="0"/>
              <a:t>Great Basin </a:t>
            </a:r>
            <a:r>
              <a:rPr lang="en-US" dirty="0" smtClean="0"/>
              <a:t>–  Shoshone </a:t>
            </a:r>
            <a:br>
              <a:rPr lang="en-US" dirty="0" smtClean="0"/>
            </a:br>
            <a:r>
              <a:rPr lang="en-US" dirty="0" smtClean="0"/>
              <a:t>(Nevada, Utah, western Colorado)</a:t>
            </a:r>
          </a:p>
          <a:p>
            <a:r>
              <a:rPr lang="en-US" u="sng" dirty="0" smtClean="0"/>
              <a:t>Southeast</a:t>
            </a:r>
            <a:r>
              <a:rPr lang="en-US" dirty="0" smtClean="0"/>
              <a:t> – Seminole, Creek</a:t>
            </a:r>
          </a:p>
          <a:p>
            <a:r>
              <a:rPr lang="en-US" u="sng" dirty="0" smtClean="0"/>
              <a:t>Northeast</a:t>
            </a:r>
            <a:r>
              <a:rPr lang="en-US" dirty="0" smtClean="0"/>
              <a:t> – Iroquois, Algonquin</a:t>
            </a:r>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hlinkClick r:id="rId3"/>
              </a:rPr>
              <a:t>Native Americans prior to 1492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13" descr="AAIPQHM0.jpg"/>
          <p:cNvPicPr>
            <a:picLocks noChangeAspect="1"/>
          </p:cNvPicPr>
          <p:nvPr/>
        </p:nvPicPr>
        <p:blipFill>
          <a:blip r:embed="rId2" cstate="print"/>
          <a:srcRect/>
          <a:stretch>
            <a:fillRect/>
          </a:stretch>
        </p:blipFill>
        <p:spPr bwMode="auto">
          <a:xfrm>
            <a:off x="-152400" y="0"/>
            <a:ext cx="9448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3794" name="Picture 2" descr="Image result for Pueblo People of the Southwest, map"/>
          <p:cNvPicPr>
            <a:picLocks noChangeAspect="1" noChangeArrowheads="1"/>
          </p:cNvPicPr>
          <p:nvPr/>
        </p:nvPicPr>
        <p:blipFill>
          <a:blip r:embed="rId2" cstate="print"/>
          <a:srcRect/>
          <a:stretch>
            <a:fillRect/>
          </a:stretch>
        </p:blipFill>
        <p:spPr bwMode="auto">
          <a:xfrm>
            <a:off x="0" y="-269281"/>
            <a:ext cx="9144000" cy="712728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47800"/>
            <a:ext cx="3810000" cy="2971800"/>
          </a:xfrm>
        </p:spPr>
        <p:txBody>
          <a:bodyPr>
            <a:normAutofit/>
          </a:bodyPr>
          <a:lstStyle/>
          <a:p>
            <a:r>
              <a:rPr lang="en-US" dirty="0" smtClean="0"/>
              <a:t>New Mexico, Arizona</a:t>
            </a:r>
          </a:p>
          <a:p>
            <a:r>
              <a:rPr lang="en-US" b="1" u="sng" dirty="0" smtClean="0"/>
              <a:t>Pueblo People</a:t>
            </a:r>
            <a:r>
              <a:rPr lang="en-US" u="sng" dirty="0" smtClean="0"/>
              <a:t>: </a:t>
            </a:r>
            <a:r>
              <a:rPr lang="en-US" dirty="0" err="1" smtClean="0"/>
              <a:t>Zuni,Hopi</a:t>
            </a:r>
            <a:endParaRPr lang="en-US" dirty="0" smtClean="0"/>
          </a:p>
          <a:p>
            <a:pPr lvl="1"/>
            <a:r>
              <a:rPr lang="en-US" dirty="0" smtClean="0"/>
              <a:t>Apache &amp; Navajo arrive 1500 </a:t>
            </a:r>
            <a:br>
              <a:rPr lang="en-US" dirty="0" smtClean="0"/>
            </a:br>
            <a:r>
              <a:rPr lang="en-US" dirty="0" smtClean="0"/>
              <a:t>(hunter-gatherers)</a:t>
            </a:r>
          </a:p>
          <a:p>
            <a:endParaRPr lang="en-US" dirty="0"/>
          </a:p>
        </p:txBody>
      </p:sp>
      <p:sp>
        <p:nvSpPr>
          <p:cNvPr id="3" name="Title 2"/>
          <p:cNvSpPr>
            <a:spLocks noGrp="1"/>
          </p:cNvSpPr>
          <p:nvPr>
            <p:ph type="title"/>
          </p:nvPr>
        </p:nvSpPr>
        <p:spPr>
          <a:xfrm>
            <a:off x="0" y="0"/>
            <a:ext cx="3886200" cy="1828800"/>
          </a:xfrm>
        </p:spPr>
        <p:txBody>
          <a:bodyPr>
            <a:normAutofit/>
          </a:bodyPr>
          <a:lstStyle/>
          <a:p>
            <a:r>
              <a:rPr lang="en-US" sz="2400" dirty="0" smtClean="0"/>
              <a:t>Americas in the 1400’s</a:t>
            </a:r>
            <a:r>
              <a:rPr lang="en-US" dirty="0" smtClean="0"/>
              <a:t/>
            </a:r>
            <a:br>
              <a:rPr lang="en-US" dirty="0" smtClean="0"/>
            </a:br>
            <a:r>
              <a:rPr lang="en-US" dirty="0" smtClean="0">
                <a:hlinkClick r:id="rId2"/>
              </a:rPr>
              <a:t>Southwest</a:t>
            </a:r>
            <a:endParaRPr lang="en-US" dirty="0"/>
          </a:p>
        </p:txBody>
      </p:sp>
      <p:pic>
        <p:nvPicPr>
          <p:cNvPr id="31746" name="Picture 2" descr="Acoma Pueblo (New Mexico), one of many Pueblo Indian communities occupied by the Spanish during the early colonial period."/>
          <p:cNvPicPr>
            <a:picLocks noChangeAspect="1" noChangeArrowheads="1"/>
          </p:cNvPicPr>
          <p:nvPr/>
        </p:nvPicPr>
        <p:blipFill>
          <a:blip r:embed="rId3" cstate="print"/>
          <a:srcRect/>
          <a:stretch>
            <a:fillRect/>
          </a:stretch>
        </p:blipFill>
        <p:spPr bwMode="auto">
          <a:xfrm>
            <a:off x="3505199" y="-1"/>
            <a:ext cx="5638801" cy="4038601"/>
          </a:xfrm>
          <a:prstGeom prst="rect">
            <a:avLst/>
          </a:prstGeom>
          <a:noFill/>
        </p:spPr>
      </p:pic>
      <p:sp>
        <p:nvSpPr>
          <p:cNvPr id="6" name="TextBox 5"/>
          <p:cNvSpPr txBox="1"/>
          <p:nvPr/>
        </p:nvSpPr>
        <p:spPr>
          <a:xfrm>
            <a:off x="381000" y="4495800"/>
            <a:ext cx="8763000" cy="1600438"/>
          </a:xfrm>
          <a:prstGeom prst="rect">
            <a:avLst/>
          </a:prstGeom>
          <a:noFill/>
        </p:spPr>
        <p:txBody>
          <a:bodyPr wrap="square" rtlCol="0">
            <a:spAutoFit/>
          </a:bodyPr>
          <a:lstStyle/>
          <a:p>
            <a:r>
              <a:rPr lang="en-US" sz="2000" b="1" u="sng" dirty="0" smtClean="0"/>
              <a:t>Dry Climate</a:t>
            </a:r>
            <a:r>
              <a:rPr lang="en-US" sz="2000" dirty="0" smtClean="0"/>
              <a:t>:  complex canals, dams, terracing support agriculture</a:t>
            </a:r>
          </a:p>
          <a:p>
            <a:r>
              <a:rPr lang="en-US" sz="2000" b="1" u="sng" dirty="0" smtClean="0"/>
              <a:t>Food</a:t>
            </a:r>
            <a:r>
              <a:rPr lang="en-US" sz="2000" dirty="0" smtClean="0"/>
              <a:t>:  Maize, beans, squash, turkey</a:t>
            </a:r>
          </a:p>
          <a:p>
            <a:r>
              <a:rPr lang="en-US" sz="2000" dirty="0" smtClean="0"/>
              <a:t>Some hunter-gatherers, others skilled farmers</a:t>
            </a:r>
          </a:p>
          <a:p>
            <a:r>
              <a:rPr lang="en-US" sz="2000" b="1" u="sng" dirty="0" smtClean="0"/>
              <a:t>Religion</a:t>
            </a:r>
            <a:r>
              <a:rPr lang="en-US" sz="2000" dirty="0" smtClean="0"/>
              <a:t>:  </a:t>
            </a:r>
            <a:r>
              <a:rPr lang="en-US" sz="2000" dirty="0" err="1" smtClean="0"/>
              <a:t>kachinas</a:t>
            </a:r>
            <a:r>
              <a:rPr lang="en-US" sz="2000" dirty="0" smtClean="0"/>
              <a:t> (ritual masks), dances to support good crops</a:t>
            </a:r>
          </a:p>
          <a:p>
            <a:endParaRPr lang="en-US" dirty="0"/>
          </a:p>
        </p:txBody>
      </p:sp>
      <p:pic>
        <p:nvPicPr>
          <p:cNvPr id="31748" name="Picture 4" descr="http://salinasprojects.weebly.com/uploads/1/1/9/7/1197712/8227393.jpg"/>
          <p:cNvPicPr>
            <a:picLocks noChangeAspect="1" noChangeArrowheads="1"/>
          </p:cNvPicPr>
          <p:nvPr/>
        </p:nvPicPr>
        <p:blipFill>
          <a:blip r:embed="rId4" cstate="print"/>
          <a:srcRect/>
          <a:stretch>
            <a:fillRect/>
          </a:stretch>
        </p:blipFill>
        <p:spPr bwMode="auto">
          <a:xfrm>
            <a:off x="7239000" y="5767637"/>
            <a:ext cx="1905000" cy="10903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362200"/>
            <a:ext cx="8763000" cy="4495800"/>
          </a:xfrm>
        </p:spPr>
        <p:txBody>
          <a:bodyPr/>
          <a:lstStyle/>
          <a:p>
            <a:pPr>
              <a:buNone/>
            </a:pPr>
            <a:r>
              <a:rPr lang="en-US" dirty="0" smtClean="0"/>
              <a:t>(Theme: Geography &amp; Environment)</a:t>
            </a:r>
          </a:p>
          <a:p>
            <a:endParaRPr lang="en-US" dirty="0" smtClean="0"/>
          </a:p>
          <a:p>
            <a:pPr marL="624078" indent="-514350">
              <a:buFont typeface="+mj-lt"/>
              <a:buAutoNum type="arabicPeriod"/>
            </a:pPr>
            <a:r>
              <a:rPr lang="en-US" dirty="0" smtClean="0"/>
              <a:t>How did geographic and environmental factors shape the development of various communities?</a:t>
            </a:r>
          </a:p>
          <a:p>
            <a:pPr marL="624078" indent="-514350">
              <a:buFont typeface="+mj-lt"/>
              <a:buAutoNum type="arabicPeriod"/>
            </a:pPr>
            <a:endParaRPr lang="en-US" dirty="0" smtClean="0"/>
          </a:p>
          <a:p>
            <a:pPr marL="624078" indent="-514350">
              <a:buFont typeface="+mj-lt"/>
              <a:buAutoNum type="arabicPeriod"/>
            </a:pPr>
            <a:r>
              <a:rPr lang="en-US" dirty="0" smtClean="0"/>
              <a:t>How did competition for natural resources affect both interactions among different groups and the development of government policies?</a:t>
            </a:r>
            <a:endParaRPr lang="en-US" dirty="0"/>
          </a:p>
        </p:txBody>
      </p:sp>
      <p:sp>
        <p:nvSpPr>
          <p:cNvPr id="3" name="Title 2"/>
          <p:cNvSpPr>
            <a:spLocks noGrp="1"/>
          </p:cNvSpPr>
          <p:nvPr>
            <p:ph type="title"/>
          </p:nvPr>
        </p:nvSpPr>
        <p:spPr>
          <a:xfrm>
            <a:off x="457200" y="274638"/>
            <a:ext cx="8229600" cy="2011362"/>
          </a:xfrm>
        </p:spPr>
        <p:txBody>
          <a:bodyPr>
            <a:normAutofit/>
          </a:bodyPr>
          <a:lstStyle/>
          <a:p>
            <a:r>
              <a:rPr lang="en-US" sz="2800" dirty="0" smtClean="0">
                <a:hlinkClick r:id="rId2"/>
              </a:rPr>
              <a:t>Key Concept 1.1</a:t>
            </a:r>
            <a:r>
              <a:rPr lang="en-US" dirty="0" smtClean="0"/>
              <a:t/>
            </a:r>
            <a:br>
              <a:rPr lang="en-US" dirty="0" smtClean="0"/>
            </a:br>
            <a:r>
              <a:rPr lang="en-US" sz="2000" dirty="0" smtClean="0"/>
              <a:t>As native populations migrated and settled across the vast expanse of North America over time, they developed distinct and increasingly complex societies by adapting to and transforming their diverse environments.</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4419600" cy="4559491"/>
          </a:xfrm>
        </p:spPr>
        <p:txBody>
          <a:bodyPr/>
          <a:lstStyle/>
          <a:p>
            <a:r>
              <a:rPr lang="en-US" dirty="0" smtClean="0"/>
              <a:t>Miss. River to Rocky Mountains</a:t>
            </a:r>
          </a:p>
          <a:p>
            <a:r>
              <a:rPr lang="en-US" u="sng" dirty="0" smtClean="0"/>
              <a:t>Food/Resources</a:t>
            </a:r>
            <a:r>
              <a:rPr lang="en-US" dirty="0" smtClean="0"/>
              <a:t>:  Buffalo herds, antelope</a:t>
            </a:r>
          </a:p>
          <a:p>
            <a:r>
              <a:rPr lang="en-US" dirty="0" smtClean="0"/>
              <a:t>Sioux, Pawnee, Crow, Cheyenne, Comanche</a:t>
            </a:r>
            <a:endParaRPr lang="en-US" dirty="0"/>
          </a:p>
        </p:txBody>
      </p:sp>
      <p:sp>
        <p:nvSpPr>
          <p:cNvPr id="3" name="Title 2"/>
          <p:cNvSpPr>
            <a:spLocks noGrp="1"/>
          </p:cNvSpPr>
          <p:nvPr>
            <p:ph type="title"/>
          </p:nvPr>
        </p:nvSpPr>
        <p:spPr>
          <a:xfrm>
            <a:off x="0" y="274638"/>
            <a:ext cx="8686800" cy="1143000"/>
          </a:xfrm>
        </p:spPr>
        <p:txBody>
          <a:bodyPr>
            <a:normAutofit fontScale="90000"/>
          </a:bodyPr>
          <a:lstStyle/>
          <a:p>
            <a:r>
              <a:rPr lang="en-US" sz="3100" dirty="0" smtClean="0"/>
              <a:t>Americas in the 1400’s</a:t>
            </a:r>
            <a:r>
              <a:rPr lang="en-US" dirty="0" smtClean="0"/>
              <a:t/>
            </a:r>
            <a:br>
              <a:rPr lang="en-US" dirty="0" smtClean="0"/>
            </a:br>
            <a:r>
              <a:rPr lang="en-US" u="sng" dirty="0" smtClean="0"/>
              <a:t>Great Plains</a:t>
            </a:r>
            <a:endParaRPr lang="en-US" u="sng" dirty="0"/>
          </a:p>
        </p:txBody>
      </p:sp>
      <p:pic>
        <p:nvPicPr>
          <p:cNvPr id="35842" name="Picture 2" descr="Image result for Plains indians, map"/>
          <p:cNvPicPr>
            <a:picLocks noChangeAspect="1" noChangeArrowheads="1"/>
          </p:cNvPicPr>
          <p:nvPr/>
        </p:nvPicPr>
        <p:blipFill>
          <a:blip r:embed="rId2" cstate="print"/>
          <a:srcRect/>
          <a:stretch>
            <a:fillRect/>
          </a:stretch>
        </p:blipFill>
        <p:spPr bwMode="auto">
          <a:xfrm>
            <a:off x="0" y="4035845"/>
            <a:ext cx="4038600" cy="2822156"/>
          </a:xfrm>
          <a:prstGeom prst="rect">
            <a:avLst/>
          </a:prstGeom>
          <a:noFill/>
        </p:spPr>
      </p:pic>
      <p:pic>
        <p:nvPicPr>
          <p:cNvPr id="35844" name="Picture 4" descr="Image result for Plains indians, map"/>
          <p:cNvPicPr>
            <a:picLocks noChangeAspect="1" noChangeArrowheads="1"/>
          </p:cNvPicPr>
          <p:nvPr/>
        </p:nvPicPr>
        <p:blipFill>
          <a:blip r:embed="rId3" cstate="print"/>
          <a:srcRect/>
          <a:stretch>
            <a:fillRect/>
          </a:stretch>
        </p:blipFill>
        <p:spPr bwMode="auto">
          <a:xfrm>
            <a:off x="4480560" y="0"/>
            <a:ext cx="466344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4638"/>
            <a:ext cx="8229600" cy="715962"/>
          </a:xfrm>
        </p:spPr>
        <p:txBody>
          <a:bodyPr>
            <a:normAutofit fontScale="90000"/>
          </a:bodyPr>
          <a:lstStyle/>
          <a:p>
            <a:r>
              <a:rPr lang="en-US" dirty="0" smtClean="0">
                <a:hlinkClick r:id="rId2"/>
              </a:rPr>
              <a:t>Great Plains Indians</a:t>
            </a:r>
            <a:endParaRPr lang="en-US" dirty="0"/>
          </a:p>
        </p:txBody>
      </p:sp>
      <p:pic>
        <p:nvPicPr>
          <p:cNvPr id="39938" name="Picture 2" descr="Image result for Plains indians, map"/>
          <p:cNvPicPr>
            <a:picLocks noChangeAspect="1" noChangeArrowheads="1"/>
          </p:cNvPicPr>
          <p:nvPr/>
        </p:nvPicPr>
        <p:blipFill>
          <a:blip r:embed="rId3" cstate="print"/>
          <a:srcRect/>
          <a:stretch>
            <a:fillRect/>
          </a:stretch>
        </p:blipFill>
        <p:spPr bwMode="auto">
          <a:xfrm>
            <a:off x="0" y="914399"/>
            <a:ext cx="9144000" cy="59436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1371600" cy="4407091"/>
          </a:xfrm>
        </p:spPr>
        <p:txBody>
          <a:bodyPr/>
          <a:lstStyle/>
          <a:p>
            <a:pPr>
              <a:buNone/>
            </a:pPr>
            <a:endParaRPr lang="en-US" dirty="0"/>
          </a:p>
        </p:txBody>
      </p:sp>
      <p:sp>
        <p:nvSpPr>
          <p:cNvPr id="3" name="Title 2"/>
          <p:cNvSpPr>
            <a:spLocks noGrp="1"/>
          </p:cNvSpPr>
          <p:nvPr>
            <p:ph type="title"/>
          </p:nvPr>
        </p:nvSpPr>
        <p:spPr/>
        <p:txBody>
          <a:bodyPr/>
          <a:lstStyle/>
          <a:p>
            <a:endParaRPr lang="en-US"/>
          </a:p>
        </p:txBody>
      </p:sp>
      <p:pic>
        <p:nvPicPr>
          <p:cNvPr id="37890" name="Picture 2" descr="Image result for American Indian cultures in North america, with states"/>
          <p:cNvPicPr>
            <a:picLocks noChangeAspect="1" noChangeArrowheads="1"/>
          </p:cNvPicPr>
          <p:nvPr/>
        </p:nvPicPr>
        <p:blipFill>
          <a:blip r:embed="rId2" cstate="print"/>
          <a:srcRect/>
          <a:stretch>
            <a:fillRect/>
          </a:stretch>
        </p:blipFill>
        <p:spPr bwMode="auto">
          <a:xfrm>
            <a:off x="0" y="-26954"/>
            <a:ext cx="9144000" cy="688495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5867400" cy="4995672"/>
          </a:xfrm>
        </p:spPr>
        <p:txBody>
          <a:bodyPr>
            <a:normAutofit fontScale="77500" lnSpcReduction="20000"/>
          </a:bodyPr>
          <a:lstStyle/>
          <a:p>
            <a:r>
              <a:rPr lang="en-US" b="1" dirty="0" smtClean="0"/>
              <a:t>Northwest Coast </a:t>
            </a:r>
            <a:r>
              <a:rPr lang="en-US" dirty="0" smtClean="0"/>
              <a:t>– </a:t>
            </a:r>
          </a:p>
          <a:p>
            <a:pPr lvl="1"/>
            <a:r>
              <a:rPr lang="en-US" dirty="0" smtClean="0"/>
              <a:t>Food provided by </a:t>
            </a:r>
            <a:br>
              <a:rPr lang="en-US" dirty="0" smtClean="0"/>
            </a:br>
            <a:r>
              <a:rPr lang="en-US" dirty="0" smtClean="0"/>
              <a:t>forests &amp; sea  </a:t>
            </a:r>
            <a:br>
              <a:rPr lang="en-US" dirty="0" smtClean="0"/>
            </a:br>
            <a:r>
              <a:rPr lang="en-US" dirty="0" smtClean="0"/>
              <a:t>(no need to farm)</a:t>
            </a:r>
          </a:p>
          <a:p>
            <a:pPr lvl="1"/>
            <a:r>
              <a:rPr lang="en-US" dirty="0" smtClean="0"/>
              <a:t>Villages located near the Ocean</a:t>
            </a:r>
          </a:p>
          <a:p>
            <a:pPr lvl="1"/>
            <a:r>
              <a:rPr lang="en-US" dirty="0" smtClean="0"/>
              <a:t>Large Homes built w/ vast resource of wood </a:t>
            </a:r>
          </a:p>
          <a:p>
            <a:pPr lvl="1"/>
            <a:r>
              <a:rPr lang="en-US" dirty="0" smtClean="0"/>
              <a:t>Built large canoes that could hold 50 people </a:t>
            </a:r>
            <a:br>
              <a:rPr lang="en-US" dirty="0" smtClean="0"/>
            </a:br>
            <a:r>
              <a:rPr lang="en-US" dirty="0" smtClean="0"/>
              <a:t>(used giant redwoods)</a:t>
            </a:r>
          </a:p>
          <a:p>
            <a:endParaRPr lang="en-US" b="1" dirty="0" smtClean="0"/>
          </a:p>
          <a:p>
            <a:r>
              <a:rPr lang="en-US" b="1" dirty="0" smtClean="0"/>
              <a:t>California – </a:t>
            </a:r>
          </a:p>
          <a:p>
            <a:pPr lvl="1"/>
            <a:r>
              <a:rPr lang="en-US" dirty="0" smtClean="0"/>
              <a:t>Over 100 Native American groups</a:t>
            </a:r>
          </a:p>
          <a:p>
            <a:pPr lvl="1"/>
            <a:r>
              <a:rPr lang="en-US" dirty="0" smtClean="0"/>
              <a:t>Clans with extended family</a:t>
            </a:r>
          </a:p>
          <a:p>
            <a:pPr lvl="1"/>
            <a:r>
              <a:rPr lang="en-US" dirty="0" smtClean="0"/>
              <a:t>Some lived by the sea - live off fishing and native plant life. </a:t>
            </a:r>
          </a:p>
          <a:p>
            <a:pPr lvl="1"/>
            <a:r>
              <a:rPr lang="en-US" dirty="0" smtClean="0"/>
              <a:t>Some lived inland (Pomo) -  hunted small game</a:t>
            </a:r>
          </a:p>
          <a:p>
            <a:pPr lvl="1"/>
            <a:r>
              <a:rPr lang="en-US" dirty="0" smtClean="0"/>
              <a:t>Gathered acorns and pound them into mush to eat</a:t>
            </a:r>
            <a:endParaRPr lang="en-US" dirty="0"/>
          </a:p>
        </p:txBody>
      </p:sp>
      <p:sp>
        <p:nvSpPr>
          <p:cNvPr id="3" name="Title 2"/>
          <p:cNvSpPr>
            <a:spLocks noGrp="1"/>
          </p:cNvSpPr>
          <p:nvPr>
            <p:ph type="title"/>
          </p:nvPr>
        </p:nvSpPr>
        <p:spPr>
          <a:xfrm>
            <a:off x="152400" y="274638"/>
            <a:ext cx="8534400" cy="1143000"/>
          </a:xfrm>
        </p:spPr>
        <p:txBody>
          <a:bodyPr>
            <a:normAutofit fontScale="90000"/>
          </a:bodyPr>
          <a:lstStyle/>
          <a:p>
            <a:r>
              <a:rPr lang="en-US" dirty="0" smtClean="0"/>
              <a:t>Americas in the 1400’s</a:t>
            </a:r>
            <a:br>
              <a:rPr lang="en-US" dirty="0" smtClean="0"/>
            </a:br>
            <a:r>
              <a:rPr lang="en-US" dirty="0" smtClean="0">
                <a:hlinkClick r:id="rId2"/>
              </a:rPr>
              <a:t>Pacific Coast</a:t>
            </a:r>
            <a:endParaRPr lang="en-US" dirty="0"/>
          </a:p>
        </p:txBody>
      </p:sp>
      <p:pic>
        <p:nvPicPr>
          <p:cNvPr id="28674" name="Picture 2" descr="http://salinasprojects.weebly.com/uploads/1/1/9/7/1197712/3967657.jpg?370x210"/>
          <p:cNvPicPr>
            <a:picLocks noChangeAspect="1" noChangeArrowheads="1"/>
          </p:cNvPicPr>
          <p:nvPr/>
        </p:nvPicPr>
        <p:blipFill>
          <a:blip r:embed="rId3" cstate="print"/>
          <a:srcRect/>
          <a:stretch>
            <a:fillRect/>
          </a:stretch>
        </p:blipFill>
        <p:spPr bwMode="auto">
          <a:xfrm>
            <a:off x="5619750" y="2133600"/>
            <a:ext cx="3524250" cy="2009776"/>
          </a:xfrm>
          <a:prstGeom prst="rect">
            <a:avLst/>
          </a:prstGeom>
          <a:noFill/>
        </p:spPr>
      </p:pic>
      <p:pic>
        <p:nvPicPr>
          <p:cNvPr id="28676" name="Picture 4" descr="http://salinasprojects.weebly.com/uploads/1/1/9/7/1197712/7888393.jpg?323x224"/>
          <p:cNvPicPr>
            <a:picLocks noChangeAspect="1" noChangeArrowheads="1"/>
          </p:cNvPicPr>
          <p:nvPr/>
        </p:nvPicPr>
        <p:blipFill>
          <a:blip r:embed="rId4" cstate="print"/>
          <a:srcRect/>
          <a:stretch>
            <a:fillRect/>
          </a:stretch>
        </p:blipFill>
        <p:spPr bwMode="auto">
          <a:xfrm>
            <a:off x="6067425" y="0"/>
            <a:ext cx="3076575" cy="2152650"/>
          </a:xfrm>
          <a:prstGeom prst="rect">
            <a:avLst/>
          </a:prstGeom>
          <a:noFill/>
        </p:spPr>
      </p:pic>
      <p:pic>
        <p:nvPicPr>
          <p:cNvPr id="28678" name="Picture 6" descr="http://salinasprojects.weebly.com/uploads/1/1/9/7/1197712/5823656.jpg?260x119"/>
          <p:cNvPicPr>
            <a:picLocks noChangeAspect="1" noChangeArrowheads="1"/>
          </p:cNvPicPr>
          <p:nvPr/>
        </p:nvPicPr>
        <p:blipFill>
          <a:blip r:embed="rId5" cstate="print"/>
          <a:srcRect/>
          <a:stretch>
            <a:fillRect/>
          </a:stretch>
        </p:blipFill>
        <p:spPr bwMode="auto">
          <a:xfrm>
            <a:off x="3200400" y="838200"/>
            <a:ext cx="2895600" cy="1336432"/>
          </a:xfrm>
          <a:prstGeom prst="rect">
            <a:avLst/>
          </a:prstGeom>
          <a:noFill/>
        </p:spPr>
      </p:pic>
      <p:pic>
        <p:nvPicPr>
          <p:cNvPr id="28680" name="Picture 8" descr="http://salinasprojects.weebly.com/uploads/1/1/9/7/1197712/1408704.gif"/>
          <p:cNvPicPr>
            <a:picLocks noChangeAspect="1" noChangeArrowheads="1"/>
          </p:cNvPicPr>
          <p:nvPr/>
        </p:nvPicPr>
        <p:blipFill>
          <a:blip r:embed="rId6" cstate="print"/>
          <a:srcRect/>
          <a:stretch>
            <a:fillRect/>
          </a:stretch>
        </p:blipFill>
        <p:spPr bwMode="auto">
          <a:xfrm>
            <a:off x="4038600" y="5867401"/>
            <a:ext cx="1439824" cy="990599"/>
          </a:xfrm>
          <a:prstGeom prst="rect">
            <a:avLst/>
          </a:prstGeom>
          <a:noFill/>
        </p:spPr>
      </p:pic>
      <p:pic>
        <p:nvPicPr>
          <p:cNvPr id="28682" name="Picture 10" descr="Image result for Pacific Coast Indians"/>
          <p:cNvPicPr>
            <a:picLocks noChangeAspect="1" noChangeArrowheads="1"/>
          </p:cNvPicPr>
          <p:nvPr/>
        </p:nvPicPr>
        <p:blipFill>
          <a:blip r:embed="rId7" cstate="print"/>
          <a:srcRect/>
          <a:stretch>
            <a:fillRect/>
          </a:stretch>
        </p:blipFill>
        <p:spPr bwMode="auto">
          <a:xfrm>
            <a:off x="5638800" y="4098450"/>
            <a:ext cx="3505200" cy="27595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1200" y="990600"/>
            <a:ext cx="3352800" cy="6096000"/>
          </a:xfrm>
        </p:spPr>
        <p:txBody>
          <a:bodyPr>
            <a:normAutofit fontScale="77500" lnSpcReduction="20000"/>
          </a:bodyPr>
          <a:lstStyle/>
          <a:p>
            <a:r>
              <a:rPr lang="en-US" dirty="0" smtClean="0"/>
              <a:t>Small communities replace Cahokia </a:t>
            </a:r>
            <a:br>
              <a:rPr lang="en-US" dirty="0" smtClean="0"/>
            </a:br>
            <a:r>
              <a:rPr lang="en-US" dirty="0" smtClean="0"/>
              <a:t>(500 – 2,000 people)</a:t>
            </a:r>
          </a:p>
          <a:p>
            <a:r>
              <a:rPr lang="en-US" b="1" u="sng" dirty="0" smtClean="0"/>
              <a:t>Communities</a:t>
            </a:r>
            <a:r>
              <a:rPr lang="en-US" dirty="0" smtClean="0"/>
              <a:t>:</a:t>
            </a:r>
          </a:p>
          <a:p>
            <a:pPr lvl="1"/>
            <a:r>
              <a:rPr lang="en-US" dirty="0" smtClean="0"/>
              <a:t>Wooden wall for defense</a:t>
            </a:r>
          </a:p>
          <a:p>
            <a:pPr lvl="1"/>
            <a:r>
              <a:rPr lang="en-US" dirty="0" smtClean="0"/>
              <a:t>One House for several families</a:t>
            </a:r>
          </a:p>
          <a:p>
            <a:pPr lvl="1"/>
            <a:r>
              <a:rPr lang="en-US" dirty="0" smtClean="0"/>
              <a:t>Shared fields for games/ceremonies</a:t>
            </a:r>
          </a:p>
          <a:p>
            <a:r>
              <a:rPr lang="en-US" u="sng" dirty="0" smtClean="0"/>
              <a:t>People</a:t>
            </a:r>
            <a:r>
              <a:rPr lang="en-US" dirty="0" smtClean="0"/>
              <a:t>:  Creeks, Choctaws, Chickasaws, Cherokees</a:t>
            </a:r>
          </a:p>
          <a:p>
            <a:r>
              <a:rPr lang="en-US" b="1" u="sng" dirty="0" smtClean="0"/>
              <a:t>Trade</a:t>
            </a:r>
            <a:r>
              <a:rPr lang="en-US" dirty="0" smtClean="0"/>
              <a:t>:  vast routes reached across region </a:t>
            </a:r>
            <a:br>
              <a:rPr lang="en-US" dirty="0" smtClean="0"/>
            </a:br>
            <a:r>
              <a:rPr lang="en-US" dirty="0" smtClean="0"/>
              <a:t>[copper, beads, shells, quartz (Rocky </a:t>
            </a:r>
            <a:r>
              <a:rPr lang="en-US" dirty="0" err="1" smtClean="0"/>
              <a:t>Mts</a:t>
            </a:r>
            <a:r>
              <a:rPr lang="en-US" dirty="0" smtClean="0"/>
              <a:t>)]</a:t>
            </a:r>
          </a:p>
          <a:p>
            <a:r>
              <a:rPr lang="en-US" b="1" u="sng" dirty="0" smtClean="0"/>
              <a:t>Food</a:t>
            </a:r>
            <a:r>
              <a:rPr lang="en-US" dirty="0" smtClean="0"/>
              <a:t>:  deer, farming</a:t>
            </a:r>
          </a:p>
        </p:txBody>
      </p:sp>
      <p:sp>
        <p:nvSpPr>
          <p:cNvPr id="3" name="Title 2"/>
          <p:cNvSpPr>
            <a:spLocks noGrp="1"/>
          </p:cNvSpPr>
          <p:nvPr>
            <p:ph type="title"/>
          </p:nvPr>
        </p:nvSpPr>
        <p:spPr>
          <a:xfrm>
            <a:off x="457200" y="152400"/>
            <a:ext cx="8534400" cy="914400"/>
          </a:xfrm>
        </p:spPr>
        <p:txBody>
          <a:bodyPr>
            <a:normAutofit fontScale="90000"/>
          </a:bodyPr>
          <a:lstStyle/>
          <a:p>
            <a:r>
              <a:rPr lang="en-US" dirty="0" smtClean="0"/>
              <a:t>Americas in the 1400’s - Southeast</a:t>
            </a:r>
            <a:endParaRPr lang="en-US" dirty="0"/>
          </a:p>
        </p:txBody>
      </p:sp>
      <p:pic>
        <p:nvPicPr>
          <p:cNvPr id="4" name="Picture 4" descr="Image result for Southeast Indians"/>
          <p:cNvPicPr>
            <a:picLocks noChangeAspect="1" noChangeArrowheads="1"/>
          </p:cNvPicPr>
          <p:nvPr/>
        </p:nvPicPr>
        <p:blipFill>
          <a:blip r:embed="rId2" cstate="print"/>
          <a:srcRect/>
          <a:stretch>
            <a:fillRect/>
          </a:stretch>
        </p:blipFill>
        <p:spPr bwMode="auto">
          <a:xfrm>
            <a:off x="-1" y="1371600"/>
            <a:ext cx="5926821" cy="5486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0" y="2209800"/>
            <a:ext cx="4267200" cy="1904999"/>
          </a:xfrm>
        </p:spPr>
        <p:txBody>
          <a:bodyPr>
            <a:normAutofit fontScale="70000" lnSpcReduction="20000"/>
          </a:bodyPr>
          <a:lstStyle/>
          <a:p>
            <a:r>
              <a:rPr lang="en-US" dirty="0" smtClean="0"/>
              <a:t>Iroquois, Algonquin, Shawnee</a:t>
            </a:r>
          </a:p>
          <a:p>
            <a:r>
              <a:rPr lang="en-US" dirty="0" smtClean="0"/>
              <a:t>Rich in Rivers and Forests</a:t>
            </a:r>
          </a:p>
          <a:p>
            <a:r>
              <a:rPr lang="en-US" dirty="0" smtClean="0"/>
              <a:t>Food: hunt, fish, maize, squash (farming / hunter-gatherer)</a:t>
            </a:r>
          </a:p>
          <a:p>
            <a:r>
              <a:rPr lang="en-US" dirty="0" smtClean="0"/>
              <a:t>Longhouses </a:t>
            </a:r>
            <a:r>
              <a:rPr lang="en-US" sz="1600" dirty="0" smtClean="0"/>
              <a:t>(permanent villages)</a:t>
            </a:r>
            <a:endParaRPr lang="en-US" sz="1600" dirty="0"/>
          </a:p>
        </p:txBody>
      </p:sp>
      <p:sp>
        <p:nvSpPr>
          <p:cNvPr id="3" name="Title 2"/>
          <p:cNvSpPr>
            <a:spLocks noGrp="1"/>
          </p:cNvSpPr>
          <p:nvPr>
            <p:ph type="title"/>
          </p:nvPr>
        </p:nvSpPr>
        <p:spPr>
          <a:xfrm>
            <a:off x="304800" y="274638"/>
            <a:ext cx="8610600" cy="1143000"/>
          </a:xfrm>
        </p:spPr>
        <p:txBody>
          <a:bodyPr>
            <a:normAutofit fontScale="90000"/>
          </a:bodyPr>
          <a:lstStyle/>
          <a:p>
            <a:r>
              <a:rPr lang="en-US" dirty="0" smtClean="0"/>
              <a:t>America in the 1400’s</a:t>
            </a:r>
            <a:br>
              <a:rPr lang="en-US" dirty="0" smtClean="0"/>
            </a:br>
            <a:r>
              <a:rPr lang="en-US" dirty="0" smtClean="0"/>
              <a:t>Northeast</a:t>
            </a:r>
            <a:endParaRPr lang="en-US" dirty="0"/>
          </a:p>
        </p:txBody>
      </p:sp>
      <p:pic>
        <p:nvPicPr>
          <p:cNvPr id="4" name="Picture 2" descr="Image result for Pueblo People of the Southwest, map"/>
          <p:cNvPicPr>
            <a:picLocks noChangeAspect="1" noChangeArrowheads="1"/>
          </p:cNvPicPr>
          <p:nvPr/>
        </p:nvPicPr>
        <p:blipFill>
          <a:blip r:embed="rId2" cstate="print"/>
          <a:srcRect/>
          <a:stretch>
            <a:fillRect/>
          </a:stretch>
        </p:blipFill>
        <p:spPr bwMode="auto">
          <a:xfrm>
            <a:off x="0" y="1371601"/>
            <a:ext cx="4840940" cy="5486400"/>
          </a:xfrm>
          <a:prstGeom prst="rect">
            <a:avLst/>
          </a:prstGeom>
          <a:noFill/>
        </p:spPr>
      </p:pic>
      <p:pic>
        <p:nvPicPr>
          <p:cNvPr id="5" name="Picture 6" descr="Image result for Southeast Indians"/>
          <p:cNvPicPr>
            <a:picLocks noChangeAspect="1" noChangeArrowheads="1"/>
          </p:cNvPicPr>
          <p:nvPr/>
        </p:nvPicPr>
        <p:blipFill>
          <a:blip r:embed="rId3" cstate="print"/>
          <a:srcRect/>
          <a:stretch>
            <a:fillRect/>
          </a:stretch>
        </p:blipFill>
        <p:spPr bwMode="auto">
          <a:xfrm>
            <a:off x="6781800" y="-152400"/>
            <a:ext cx="2362200" cy="2362200"/>
          </a:xfrm>
          <a:prstGeom prst="rect">
            <a:avLst/>
          </a:prstGeom>
          <a:noFill/>
        </p:spPr>
      </p:pic>
      <p:pic>
        <p:nvPicPr>
          <p:cNvPr id="27650" name="Picture 2" descr="http://www.germantownbulldogs.org/pages/Indian%20Project/house4.jpg"/>
          <p:cNvPicPr>
            <a:picLocks noChangeAspect="1" noChangeArrowheads="1"/>
          </p:cNvPicPr>
          <p:nvPr/>
        </p:nvPicPr>
        <p:blipFill>
          <a:blip r:embed="rId4" cstate="print"/>
          <a:srcRect/>
          <a:stretch>
            <a:fillRect/>
          </a:stretch>
        </p:blipFill>
        <p:spPr bwMode="auto">
          <a:xfrm>
            <a:off x="4876800" y="3710939"/>
            <a:ext cx="4267200" cy="314706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52600"/>
            <a:ext cx="9144000" cy="5105400"/>
          </a:xfrm>
        </p:spPr>
        <p:txBody>
          <a:bodyPr>
            <a:noAutofit/>
          </a:bodyPr>
          <a:lstStyle/>
          <a:p>
            <a:r>
              <a:rPr lang="en-US" dirty="0" smtClean="0"/>
              <a:t>How did geographic and environmental factors shape the development of various communities?  Compare one choice below.</a:t>
            </a:r>
          </a:p>
          <a:p>
            <a:pPr marL="850392" lvl="1" indent="-457200">
              <a:buFont typeface="+mj-lt"/>
              <a:buAutoNum type="alphaLcParenR"/>
            </a:pPr>
            <a:r>
              <a:rPr lang="en-US" dirty="0" err="1" smtClean="0"/>
              <a:t>Anasazi</a:t>
            </a:r>
            <a:r>
              <a:rPr lang="en-US" dirty="0" smtClean="0"/>
              <a:t> and </a:t>
            </a:r>
            <a:r>
              <a:rPr lang="en-US" dirty="0" err="1" smtClean="0"/>
              <a:t>Moundbuilders</a:t>
            </a:r>
            <a:endParaRPr lang="en-US" dirty="0" smtClean="0"/>
          </a:p>
          <a:p>
            <a:pPr marL="850392" lvl="1" indent="-457200">
              <a:buFont typeface="+mj-lt"/>
              <a:buAutoNum type="alphaLcParenR"/>
            </a:pPr>
            <a:r>
              <a:rPr lang="en-US" dirty="0" smtClean="0"/>
              <a:t>Pacific Coast and Great Plains Indians</a:t>
            </a:r>
          </a:p>
          <a:p>
            <a:pPr marL="850392" lvl="1" indent="-457200">
              <a:buFont typeface="+mj-lt"/>
              <a:buAutoNum type="alphaLcParenR"/>
            </a:pPr>
            <a:r>
              <a:rPr lang="en-US" dirty="0" smtClean="0"/>
              <a:t>Northeast Indians and Southwest Indians</a:t>
            </a:r>
          </a:p>
          <a:p>
            <a:pPr marL="850392" lvl="1" indent="-457200">
              <a:buFont typeface="+mj-lt"/>
              <a:buAutoNum type="alphaLcParenR"/>
            </a:pPr>
            <a:r>
              <a:rPr lang="en-US" dirty="0" smtClean="0"/>
              <a:t>Southeast and Pacific Coast</a:t>
            </a:r>
          </a:p>
        </p:txBody>
      </p:sp>
      <p:sp>
        <p:nvSpPr>
          <p:cNvPr id="3" name="Title 2"/>
          <p:cNvSpPr>
            <a:spLocks noGrp="1"/>
          </p:cNvSpPr>
          <p:nvPr>
            <p:ph type="title"/>
          </p:nvPr>
        </p:nvSpPr>
        <p:spPr>
          <a:xfrm>
            <a:off x="457200" y="274638"/>
            <a:ext cx="8229600" cy="868362"/>
          </a:xfrm>
        </p:spPr>
        <p:txBody>
          <a:bodyPr>
            <a:normAutofit/>
          </a:bodyPr>
          <a:lstStyle/>
          <a:p>
            <a:r>
              <a:rPr lang="en-US" dirty="0" smtClean="0"/>
              <a:t>Answer the question below.</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Reconquista</a:t>
            </a:r>
            <a:endParaRPr lang="en-US" dirty="0" smtClean="0"/>
          </a:p>
          <a:p>
            <a:r>
              <a:rPr lang="en-US" dirty="0" smtClean="0"/>
              <a:t>Protestant Reformation</a:t>
            </a:r>
          </a:p>
          <a:p>
            <a:r>
              <a:rPr lang="en-US" dirty="0" smtClean="0"/>
              <a:t>Columbus  </a:t>
            </a:r>
            <a:r>
              <a:rPr lang="en-US" dirty="0" smtClean="0">
                <a:sym typeface="Wingdings" pitchFamily="2" charset="2"/>
              </a:rPr>
              <a:t> Exploration</a:t>
            </a:r>
          </a:p>
          <a:p>
            <a:r>
              <a:rPr lang="en-US" dirty="0" smtClean="0">
                <a:sym typeface="Wingdings" pitchFamily="2" charset="2"/>
              </a:rPr>
              <a:t>Cortes</a:t>
            </a:r>
          </a:p>
          <a:p>
            <a:r>
              <a:rPr lang="en-US" dirty="0" smtClean="0">
                <a:sym typeface="Wingdings" pitchFamily="2" charset="2"/>
              </a:rPr>
              <a:t>Spanish Empire</a:t>
            </a:r>
            <a:endParaRPr lang="en-US" dirty="0" smtClean="0"/>
          </a:p>
        </p:txBody>
      </p:sp>
      <p:sp>
        <p:nvSpPr>
          <p:cNvPr id="3" name="Title 2"/>
          <p:cNvSpPr>
            <a:spLocks noGrp="1"/>
          </p:cNvSpPr>
          <p:nvPr>
            <p:ph type="title"/>
          </p:nvPr>
        </p:nvSpPr>
        <p:spPr/>
        <p:txBody>
          <a:bodyPr/>
          <a:lstStyle/>
          <a:p>
            <a:r>
              <a:rPr lang="en-US" dirty="0" smtClean="0"/>
              <a:t>Exploration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839200" cy="4876800"/>
          </a:xfrm>
        </p:spPr>
        <p:txBody>
          <a:bodyPr>
            <a:normAutofit fontScale="85000" lnSpcReduction="10000"/>
          </a:bodyPr>
          <a:lstStyle/>
          <a:p>
            <a:pPr lvl="0">
              <a:buNone/>
            </a:pPr>
            <a:r>
              <a:rPr lang="en-US" b="1" dirty="0" smtClean="0"/>
              <a:t>1453  </a:t>
            </a:r>
            <a:br>
              <a:rPr lang="en-US" b="1" dirty="0" smtClean="0"/>
            </a:br>
            <a:r>
              <a:rPr lang="en-US" sz="2800" b="1" dirty="0" smtClean="0"/>
              <a:t>Constantinople falls to Muslim Ottoman Turks Istanbul</a:t>
            </a:r>
          </a:p>
          <a:p>
            <a:pPr lvl="1"/>
            <a:r>
              <a:rPr lang="en-US" dirty="0" smtClean="0"/>
              <a:t>Control trade between Europe and Asia</a:t>
            </a:r>
          </a:p>
          <a:p>
            <a:pPr lvl="1"/>
            <a:r>
              <a:rPr lang="en-US" dirty="0" smtClean="0"/>
              <a:t>Restrict access to routes over and across the Mediterranean</a:t>
            </a:r>
          </a:p>
          <a:p>
            <a:pPr lvl="1"/>
            <a:r>
              <a:rPr lang="en-US" b="1" dirty="0" smtClean="0"/>
              <a:t>Result:  </a:t>
            </a:r>
            <a:r>
              <a:rPr lang="en-US" dirty="0" smtClean="0"/>
              <a:t>new route to the Asia</a:t>
            </a:r>
          </a:p>
          <a:p>
            <a:pPr lvl="0">
              <a:buNone/>
            </a:pPr>
            <a:r>
              <a:rPr lang="en-US" b="1" dirty="0" smtClean="0"/>
              <a:t>1492 	</a:t>
            </a:r>
            <a:r>
              <a:rPr lang="en-US" sz="3500" b="1" dirty="0" err="1" smtClean="0"/>
              <a:t>Reconquista</a:t>
            </a:r>
            <a:r>
              <a:rPr lang="en-US" sz="3500" b="1" dirty="0" smtClean="0"/>
              <a:t>  “</a:t>
            </a:r>
            <a:r>
              <a:rPr lang="en-US" sz="3500" b="1" dirty="0" err="1" smtClean="0"/>
              <a:t>reconquest</a:t>
            </a:r>
            <a:r>
              <a:rPr lang="en-US" sz="3500" b="1" dirty="0" smtClean="0"/>
              <a:t>”</a:t>
            </a:r>
          </a:p>
          <a:p>
            <a:pPr lvl="0"/>
            <a:r>
              <a:rPr lang="en-US" dirty="0" smtClean="0"/>
              <a:t>Isabella and Ferdinand conquered Moors (North African Muslims), who had controlled Iberian Peninsula (Spain/Portugal) since 711, and unified Spain</a:t>
            </a:r>
          </a:p>
          <a:p>
            <a:pPr lvl="0"/>
            <a:r>
              <a:rPr lang="en-US" dirty="0" smtClean="0"/>
              <a:t>Culture of Islam (Arabic numerals, algebra, cotton) spread from Spain to other European nations dominated by Christianity</a:t>
            </a:r>
          </a:p>
          <a:p>
            <a:pPr lvl="0"/>
            <a:r>
              <a:rPr lang="en-US" dirty="0" smtClean="0"/>
              <a:t>Catholicism was enforced on Muslims and Jews</a:t>
            </a:r>
          </a:p>
          <a:p>
            <a:pPr lvl="0"/>
            <a:r>
              <a:rPr lang="en-US" dirty="0" smtClean="0"/>
              <a:t>Commission </a:t>
            </a:r>
            <a:r>
              <a:rPr lang="en-US" dirty="0" smtClean="0"/>
              <a:t>Columbus </a:t>
            </a:r>
            <a:endParaRPr lang="en-US" dirty="0" smtClean="0"/>
          </a:p>
          <a:p>
            <a:endParaRPr lang="en-US" dirty="0"/>
          </a:p>
        </p:txBody>
      </p:sp>
      <p:sp>
        <p:nvSpPr>
          <p:cNvPr id="3" name="Title 2"/>
          <p:cNvSpPr>
            <a:spLocks noGrp="1"/>
          </p:cNvSpPr>
          <p:nvPr>
            <p:ph type="title"/>
          </p:nvPr>
        </p:nvSpPr>
        <p:spPr>
          <a:xfrm>
            <a:off x="457200" y="274638"/>
            <a:ext cx="8229600" cy="792162"/>
          </a:xfrm>
        </p:spPr>
        <p:txBody>
          <a:bodyPr>
            <a:normAutofit/>
          </a:bodyPr>
          <a:lstStyle/>
          <a:p>
            <a:r>
              <a:rPr lang="en-US" dirty="0" smtClean="0"/>
              <a:t>EXLORATION - Causes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400"/>
          </a:xfrm>
        </p:spPr>
        <p:txBody>
          <a:bodyPr>
            <a:normAutofit/>
          </a:bodyPr>
          <a:lstStyle/>
          <a:p>
            <a:r>
              <a:rPr lang="en-US" b="1" dirty="0" smtClean="0"/>
              <a:t>1493 Treat of </a:t>
            </a:r>
            <a:r>
              <a:rPr lang="en-US" b="1" dirty="0" err="1" smtClean="0"/>
              <a:t>Tordesillas</a:t>
            </a:r>
            <a:r>
              <a:rPr lang="en-US" b="1" dirty="0" smtClean="0"/>
              <a:t> - </a:t>
            </a:r>
            <a:r>
              <a:rPr lang="en-US" dirty="0" smtClean="0"/>
              <a:t>Pope Alexander VI divided the non-Christian New World between Spain and Portugal; Portugal would control Brazil and the rest of the western hemisphere went to Spain; missionary work to spread Catholicism would thus become a prominent goal</a:t>
            </a:r>
          </a:p>
          <a:p>
            <a:r>
              <a:rPr lang="en-US" b="1" dirty="0" smtClean="0"/>
              <a:t>1517 Martin Luther - </a:t>
            </a:r>
            <a:r>
              <a:rPr lang="en-US" dirty="0" smtClean="0"/>
              <a:t>German priest, posted 95 Theses that accused the Church  of worldliness and corruption (sell indulgences); this divided the Church and led to the rise of Protestant churches independent of Rome</a:t>
            </a:r>
          </a:p>
          <a:p>
            <a:endParaRPr lang="en-US" dirty="0"/>
          </a:p>
        </p:txBody>
      </p:sp>
      <p:sp>
        <p:nvSpPr>
          <p:cNvPr id="3" name="Title 2"/>
          <p:cNvSpPr>
            <a:spLocks noGrp="1"/>
          </p:cNvSpPr>
          <p:nvPr>
            <p:ph type="title"/>
          </p:nvPr>
        </p:nvSpPr>
        <p:spPr/>
        <p:txBody>
          <a:bodyPr/>
          <a:lstStyle/>
          <a:p>
            <a:r>
              <a:rPr lang="en-US" dirty="0" smtClean="0"/>
              <a:t>Protestant Reformation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09800"/>
            <a:ext cx="8458200" cy="4495800"/>
          </a:xfrm>
        </p:spPr>
        <p:txBody>
          <a:bodyPr>
            <a:normAutofit fontScale="70000" lnSpcReduction="20000"/>
          </a:bodyPr>
          <a:lstStyle/>
          <a:p>
            <a:r>
              <a:rPr lang="en-US" dirty="0" smtClean="0"/>
              <a:t>How did geographic and environmental factors shape the development of various communities?  Compare one choice below.</a:t>
            </a:r>
          </a:p>
          <a:p>
            <a:pPr marL="850392" lvl="1" indent="-457200">
              <a:buFont typeface="+mj-lt"/>
              <a:buAutoNum type="alphaLcParenR"/>
            </a:pPr>
            <a:r>
              <a:rPr lang="en-US" dirty="0" err="1" smtClean="0"/>
              <a:t>Anasazi</a:t>
            </a:r>
            <a:r>
              <a:rPr lang="en-US" dirty="0" smtClean="0"/>
              <a:t> and </a:t>
            </a:r>
            <a:r>
              <a:rPr lang="en-US" dirty="0" err="1" smtClean="0"/>
              <a:t>Moundbuilders</a:t>
            </a:r>
            <a:endParaRPr lang="en-US" dirty="0" smtClean="0"/>
          </a:p>
          <a:p>
            <a:pPr marL="850392" lvl="1" indent="-457200">
              <a:buFont typeface="+mj-lt"/>
              <a:buAutoNum type="alphaLcParenR"/>
            </a:pPr>
            <a:r>
              <a:rPr lang="en-US" dirty="0" smtClean="0"/>
              <a:t>Pacific Coast and Great Plains Indians</a:t>
            </a:r>
          </a:p>
          <a:p>
            <a:pPr marL="850392" lvl="1" indent="-457200">
              <a:buFont typeface="+mj-lt"/>
              <a:buAutoNum type="alphaLcParenR"/>
            </a:pPr>
            <a:r>
              <a:rPr lang="en-US" dirty="0" smtClean="0"/>
              <a:t>Northeast Indians and Southwest Indians</a:t>
            </a:r>
          </a:p>
          <a:p>
            <a:pPr marL="850392" lvl="1" indent="-457200">
              <a:buFont typeface="+mj-lt"/>
              <a:buAutoNum type="alphaLcParenR"/>
            </a:pPr>
            <a:r>
              <a:rPr lang="en-US" dirty="0" smtClean="0"/>
              <a:t>Southeast and Pacific Coast</a:t>
            </a:r>
          </a:p>
          <a:p>
            <a:pPr lvl="1"/>
            <a:endParaRPr lang="en-US" dirty="0" smtClean="0"/>
          </a:p>
          <a:p>
            <a:r>
              <a:rPr lang="en-US" sz="2800" dirty="0" smtClean="0"/>
              <a:t>B</a:t>
            </a:r>
            <a:r>
              <a:rPr lang="en-US" sz="2800" dirty="0" smtClean="0"/>
              <a:t>)  How did religion, trade, and technology lead to a period of exploration? </a:t>
            </a:r>
            <a:br>
              <a:rPr lang="en-US" sz="2800" dirty="0" smtClean="0"/>
            </a:br>
            <a:r>
              <a:rPr lang="en-US" sz="2800" dirty="0" smtClean="0"/>
              <a:t>(Use your reading from chapter 1 and the </a:t>
            </a:r>
            <a:r>
              <a:rPr lang="en-US" sz="2800" dirty="0" err="1" smtClean="0"/>
              <a:t>powerpoint</a:t>
            </a:r>
            <a:r>
              <a:rPr lang="en-US" sz="2800" dirty="0" smtClean="0"/>
              <a:t> to answer.)</a:t>
            </a:r>
          </a:p>
          <a:p>
            <a:pPr>
              <a:buNone/>
            </a:pPr>
            <a:r>
              <a:rPr lang="en-US" sz="2800" dirty="0" smtClean="0"/>
              <a:t> </a:t>
            </a:r>
            <a:endParaRPr lang="en-US" sz="2800" dirty="0" smtClean="0"/>
          </a:p>
          <a:p>
            <a:r>
              <a:rPr lang="en-US" sz="2800" dirty="0" smtClean="0"/>
              <a:t>C</a:t>
            </a:r>
            <a:r>
              <a:rPr lang="en-US" sz="2800" dirty="0" smtClean="0"/>
              <a:t>)  What did explorers hope to gain on these water expeditions? </a:t>
            </a:r>
          </a:p>
          <a:p>
            <a:pPr>
              <a:buNone/>
            </a:pPr>
            <a:r>
              <a:rPr lang="en-US" sz="2800" dirty="0" smtClean="0"/>
              <a:t>	Use the </a:t>
            </a:r>
            <a:r>
              <a:rPr lang="en-US" sz="2800" u="sng" dirty="0" smtClean="0">
                <a:hlinkClick r:id="rId2"/>
              </a:rPr>
              <a:t>Explorers Chart</a:t>
            </a:r>
            <a:r>
              <a:rPr lang="en-US" sz="2800" dirty="0" smtClean="0"/>
              <a:t> to answer. </a:t>
            </a:r>
          </a:p>
          <a:p>
            <a:pPr marL="624078" indent="-514350">
              <a:buFont typeface="Wingdings" pitchFamily="2" charset="2"/>
              <a:buChar char="Ø"/>
            </a:pPr>
            <a:endParaRPr lang="en-US" dirty="0" smtClean="0"/>
          </a:p>
        </p:txBody>
      </p:sp>
      <p:sp>
        <p:nvSpPr>
          <p:cNvPr id="3" name="Title 2"/>
          <p:cNvSpPr>
            <a:spLocks noGrp="1"/>
          </p:cNvSpPr>
          <p:nvPr>
            <p:ph type="title"/>
          </p:nvPr>
        </p:nvSpPr>
        <p:spPr>
          <a:xfrm>
            <a:off x="152400" y="274638"/>
            <a:ext cx="8686800" cy="1554162"/>
          </a:xfrm>
        </p:spPr>
        <p:txBody>
          <a:bodyPr>
            <a:normAutofit fontScale="90000"/>
          </a:bodyPr>
          <a:lstStyle/>
          <a:p>
            <a:pPr algn="ctr"/>
            <a:r>
              <a:rPr lang="en-US" dirty="0" smtClean="0">
                <a:effectLst>
                  <a:outerShdw blurRad="38100" dist="38100" dir="2700000" algn="tl">
                    <a:srgbClr val="000000">
                      <a:alpha val="43137"/>
                    </a:srgbClr>
                  </a:outerShdw>
                </a:effectLst>
              </a:rPr>
              <a:t>Answer these questions using your knowledge from chapter 1 and this </a:t>
            </a:r>
            <a:r>
              <a:rPr lang="en-US" dirty="0" err="1" smtClean="0">
                <a:effectLst>
                  <a:outerShdw blurRad="38100" dist="38100" dir="2700000" algn="tl">
                    <a:srgbClr val="000000">
                      <a:alpha val="43137"/>
                    </a:srgbClr>
                  </a:outerShdw>
                </a:effectLst>
              </a:rPr>
              <a:t>powerpoint</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2200" y="990600"/>
            <a:ext cx="6553200" cy="5867400"/>
          </a:xfrm>
        </p:spPr>
        <p:txBody>
          <a:bodyPr>
            <a:normAutofit fontScale="77500" lnSpcReduction="20000"/>
          </a:bodyPr>
          <a:lstStyle/>
          <a:p>
            <a:r>
              <a:rPr lang="en-US" dirty="0" smtClean="0"/>
              <a:t>Believed </a:t>
            </a:r>
            <a:r>
              <a:rPr lang="en-US" dirty="0" smtClean="0"/>
              <a:t>to have found route to China &amp;</a:t>
            </a:r>
            <a:r>
              <a:rPr lang="en-US" dirty="0" smtClean="0"/>
              <a:t> </a:t>
            </a:r>
            <a:r>
              <a:rPr lang="en-US" dirty="0" smtClean="0"/>
              <a:t>India by </a:t>
            </a:r>
            <a:r>
              <a:rPr lang="en-US" dirty="0" smtClean="0"/>
              <a:t>traveling west from Iberian peninsula</a:t>
            </a:r>
          </a:p>
          <a:p>
            <a:endParaRPr lang="en-US" dirty="0" smtClean="0"/>
          </a:p>
          <a:p>
            <a:r>
              <a:rPr lang="en-US" dirty="0" smtClean="0"/>
              <a:t>Financially </a:t>
            </a:r>
            <a:r>
              <a:rPr lang="en-US" dirty="0" smtClean="0"/>
              <a:t>backed by </a:t>
            </a:r>
            <a:r>
              <a:rPr lang="en-US" b="1" dirty="0" smtClean="0"/>
              <a:t>Spain </a:t>
            </a:r>
            <a:r>
              <a:rPr lang="en-US" dirty="0" smtClean="0"/>
              <a:t/>
            </a:r>
            <a:br>
              <a:rPr lang="en-US" dirty="0" smtClean="0"/>
            </a:br>
            <a:r>
              <a:rPr lang="en-US" dirty="0" smtClean="0"/>
              <a:t>(</a:t>
            </a:r>
            <a:r>
              <a:rPr lang="en-US" sz="2600" dirty="0" smtClean="0"/>
              <a:t>King Ferdinand and Queen </a:t>
            </a:r>
            <a:r>
              <a:rPr lang="en-US" sz="2600" dirty="0" smtClean="0"/>
              <a:t>Isabella</a:t>
            </a:r>
            <a:r>
              <a:rPr lang="en-US" dirty="0" smtClean="0"/>
              <a:t>)</a:t>
            </a:r>
            <a:br>
              <a:rPr lang="en-US" dirty="0" smtClean="0"/>
            </a:br>
            <a:endParaRPr lang="en-US" dirty="0" smtClean="0"/>
          </a:p>
          <a:p>
            <a:r>
              <a:rPr lang="en-US" b="1" dirty="0" smtClean="0"/>
              <a:t>Piety </a:t>
            </a:r>
            <a:r>
              <a:rPr lang="en-US" b="1" dirty="0" smtClean="0"/>
              <a:t>and </a:t>
            </a:r>
            <a:r>
              <a:rPr lang="en-US" b="1" dirty="0" smtClean="0"/>
              <a:t>Profit     (Gold, Glory, God)</a:t>
            </a:r>
            <a:r>
              <a:rPr lang="en-US" dirty="0" smtClean="0"/>
              <a:t/>
            </a:r>
            <a:br>
              <a:rPr lang="en-US" dirty="0" smtClean="0"/>
            </a:br>
            <a:r>
              <a:rPr lang="en-US" dirty="0" smtClean="0"/>
              <a:t>Desired </a:t>
            </a:r>
            <a:r>
              <a:rPr lang="en-US" dirty="0" smtClean="0"/>
              <a:t>to circumvent the Middle East </a:t>
            </a:r>
            <a:r>
              <a:rPr lang="en-US" dirty="0" smtClean="0"/>
              <a:t>by finding a water route </a:t>
            </a:r>
            <a:r>
              <a:rPr lang="en-US" dirty="0" smtClean="0"/>
              <a:t>to the East for silk, spices, tea, porcelain, luxuries... </a:t>
            </a:r>
            <a:r>
              <a:rPr lang="en-US" dirty="0" smtClean="0"/>
              <a:t/>
            </a:r>
            <a:br>
              <a:rPr lang="en-US" dirty="0" smtClean="0"/>
            </a:br>
            <a:endParaRPr lang="en-US" dirty="0" smtClean="0"/>
          </a:p>
          <a:p>
            <a:r>
              <a:rPr lang="en-US" dirty="0" smtClean="0"/>
              <a:t>Oct</a:t>
            </a:r>
            <a:r>
              <a:rPr lang="en-US" dirty="0" smtClean="0"/>
              <a:t>. </a:t>
            </a:r>
            <a:r>
              <a:rPr lang="en-US" dirty="0" smtClean="0"/>
              <a:t>12, </a:t>
            </a:r>
            <a:r>
              <a:rPr lang="en-US" b="1" dirty="0" smtClean="0"/>
              <a:t>1492</a:t>
            </a:r>
            <a:r>
              <a:rPr lang="en-US" dirty="0" smtClean="0"/>
              <a:t> - </a:t>
            </a:r>
            <a:r>
              <a:rPr lang="en-US" b="1" dirty="0" smtClean="0"/>
              <a:t>Discover Bahamas </a:t>
            </a:r>
            <a:r>
              <a:rPr lang="en-US" dirty="0" smtClean="0"/>
              <a:t>(</a:t>
            </a:r>
            <a:r>
              <a:rPr lang="en-US" dirty="0" err="1" smtClean="0"/>
              <a:t>Tainos</a:t>
            </a:r>
            <a:r>
              <a:rPr lang="en-US" dirty="0" smtClean="0"/>
              <a:t> were friendly and exchanged gifts), </a:t>
            </a:r>
            <a:br>
              <a:rPr lang="en-US" dirty="0" smtClean="0"/>
            </a:br>
            <a:r>
              <a:rPr lang="en-US" dirty="0" smtClean="0"/>
              <a:t>then Hispaniola</a:t>
            </a:r>
            <a:r>
              <a:rPr lang="en-US" dirty="0" smtClean="0"/>
              <a:t>, Cuba; return to Spain with 10 natives from </a:t>
            </a:r>
            <a:r>
              <a:rPr lang="en-US" dirty="0" smtClean="0"/>
              <a:t>Hispaniola</a:t>
            </a:r>
          </a:p>
          <a:p>
            <a:endParaRPr lang="en-US" dirty="0" smtClean="0"/>
          </a:p>
          <a:p>
            <a:r>
              <a:rPr lang="en-US" dirty="0" smtClean="0"/>
              <a:t>1430's </a:t>
            </a:r>
            <a:r>
              <a:rPr lang="en-US" dirty="0" smtClean="0"/>
              <a:t>- </a:t>
            </a:r>
            <a:r>
              <a:rPr lang="en-US" b="1" dirty="0" smtClean="0"/>
              <a:t>Gutenberg's movable type </a:t>
            </a:r>
            <a:r>
              <a:rPr lang="en-US" dirty="0" smtClean="0"/>
              <a:t>for printing helped many in Europe to hear about his voyage and stimulated </a:t>
            </a:r>
            <a:r>
              <a:rPr lang="en-US" dirty="0" smtClean="0"/>
              <a:t>exploration</a:t>
            </a:r>
          </a:p>
          <a:p>
            <a:r>
              <a:rPr lang="en-US" sz="2300" dirty="0" smtClean="0">
                <a:hlinkClick r:id="rId2"/>
              </a:rPr>
              <a:t/>
            </a:r>
            <a:br>
              <a:rPr lang="en-US" sz="2300" dirty="0" smtClean="0">
                <a:hlinkClick r:id="rId2"/>
              </a:rPr>
            </a:br>
            <a:r>
              <a:rPr lang="en-US" sz="2300" dirty="0" smtClean="0">
                <a:hlinkClick r:id="rId2"/>
              </a:rPr>
              <a:t>Video</a:t>
            </a:r>
            <a:r>
              <a:rPr lang="en-US" sz="2300" dirty="0" smtClean="0"/>
              <a:t> (2:11)  Columbus Sets Sail (History Channel)</a:t>
            </a:r>
            <a:endParaRPr lang="en-US" sz="2300" dirty="0"/>
          </a:p>
        </p:txBody>
      </p:sp>
      <p:sp>
        <p:nvSpPr>
          <p:cNvPr id="3" name="Title 2"/>
          <p:cNvSpPr>
            <a:spLocks noGrp="1"/>
          </p:cNvSpPr>
          <p:nvPr>
            <p:ph type="title"/>
          </p:nvPr>
        </p:nvSpPr>
        <p:spPr>
          <a:xfrm>
            <a:off x="457200" y="274638"/>
            <a:ext cx="8229600" cy="944562"/>
          </a:xfrm>
        </p:spPr>
        <p:txBody>
          <a:bodyPr>
            <a:normAutofit fontScale="90000"/>
          </a:bodyPr>
          <a:lstStyle/>
          <a:p>
            <a:r>
              <a:rPr lang="en-US" dirty="0" smtClean="0"/>
              <a:t>EXPLORATION </a:t>
            </a:r>
            <a:r>
              <a:rPr lang="en-US" dirty="0" smtClean="0"/>
              <a:t>– Columbus 1492</a:t>
            </a:r>
            <a:endParaRPr lang="en-US" dirty="0"/>
          </a:p>
        </p:txBody>
      </p:sp>
      <p:pic>
        <p:nvPicPr>
          <p:cNvPr id="8194" name="Picture 2" descr="Image result for christopher columbus"/>
          <p:cNvPicPr>
            <a:picLocks noChangeAspect="1" noChangeArrowheads="1"/>
          </p:cNvPicPr>
          <p:nvPr/>
        </p:nvPicPr>
        <p:blipFill>
          <a:blip r:embed="rId3" cstate="print"/>
          <a:srcRect/>
          <a:stretch>
            <a:fillRect/>
          </a:stretch>
        </p:blipFill>
        <p:spPr bwMode="auto">
          <a:xfrm>
            <a:off x="0" y="3498697"/>
            <a:ext cx="2324241" cy="3359303"/>
          </a:xfrm>
          <a:prstGeom prst="rect">
            <a:avLst/>
          </a:prstGeom>
          <a:noFill/>
        </p:spPr>
      </p:pic>
      <p:sp>
        <p:nvSpPr>
          <p:cNvPr id="5" name="TextBox 4"/>
          <p:cNvSpPr txBox="1"/>
          <p:nvPr/>
        </p:nvSpPr>
        <p:spPr>
          <a:xfrm>
            <a:off x="304800" y="6488668"/>
            <a:ext cx="1600200" cy="369332"/>
          </a:xfrm>
          <a:prstGeom prst="rect">
            <a:avLst/>
          </a:prstGeom>
          <a:noFill/>
        </p:spPr>
        <p:txBody>
          <a:bodyPr wrap="square" rtlCol="0">
            <a:spAutoFit/>
          </a:bodyPr>
          <a:lstStyle/>
          <a:p>
            <a:r>
              <a:rPr lang="en-US" dirty="0" smtClean="0">
                <a:hlinkClick r:id="rId4"/>
              </a:rPr>
              <a:t>Santa Maria</a:t>
            </a:r>
            <a:endParaRPr lang="en-US" dirty="0"/>
          </a:p>
        </p:txBody>
      </p:sp>
      <p:pic>
        <p:nvPicPr>
          <p:cNvPr id="8196" name="Picture 4" descr="Image result for christopher columbus"/>
          <p:cNvPicPr>
            <a:picLocks noChangeAspect="1" noChangeArrowheads="1"/>
          </p:cNvPicPr>
          <p:nvPr/>
        </p:nvPicPr>
        <p:blipFill>
          <a:blip r:embed="rId5" cstate="print"/>
          <a:srcRect/>
          <a:stretch>
            <a:fillRect/>
          </a:stretch>
        </p:blipFill>
        <p:spPr bwMode="auto">
          <a:xfrm>
            <a:off x="0" y="914400"/>
            <a:ext cx="2317470" cy="2590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hlinkClick r:id="rId2"/>
              </a:rPr>
              <a:t>Voyages of Columbus</a:t>
            </a:r>
            <a:endParaRPr lang="en-US" dirty="0"/>
          </a:p>
        </p:txBody>
      </p:sp>
      <p:pic>
        <p:nvPicPr>
          <p:cNvPr id="53250" name="Picture 2" descr="https://upload.wikimedia.org/wikipedia/commons/thumb/3/38/Viajes_de_colon_en.svg/1280px-Viajes_de_colon_en.svg.png"/>
          <p:cNvPicPr>
            <a:picLocks noChangeAspect="1" noChangeArrowheads="1"/>
          </p:cNvPicPr>
          <p:nvPr/>
        </p:nvPicPr>
        <p:blipFill>
          <a:blip r:embed="rId3" cstate="print"/>
          <a:srcRect/>
          <a:stretch>
            <a:fillRect/>
          </a:stretch>
        </p:blipFill>
        <p:spPr bwMode="auto">
          <a:xfrm>
            <a:off x="0" y="728663"/>
            <a:ext cx="9144000" cy="61293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religion, trade, and technology lead to a period of exploration? </a:t>
            </a:r>
            <a:br>
              <a:rPr lang="en-US" dirty="0" smtClean="0"/>
            </a:br>
            <a:r>
              <a:rPr lang="en-US" sz="2400" dirty="0" smtClean="0"/>
              <a:t>(Use your reading from chapter 1 and the </a:t>
            </a:r>
            <a:r>
              <a:rPr lang="en-US" sz="2400" dirty="0" err="1" smtClean="0"/>
              <a:t>powerpoint</a:t>
            </a:r>
            <a:r>
              <a:rPr lang="en-US" sz="2400" dirty="0" smtClean="0"/>
              <a:t> to answer.)</a:t>
            </a:r>
            <a:endParaRPr lang="en-US" sz="2400" dirty="0" smtClean="0"/>
          </a:p>
          <a:p>
            <a:endParaRPr lang="en-US" dirty="0" smtClean="0"/>
          </a:p>
          <a:p>
            <a:r>
              <a:rPr lang="en-US" dirty="0" smtClean="0"/>
              <a:t>What di</a:t>
            </a:r>
            <a:r>
              <a:rPr lang="en-US" dirty="0" smtClean="0"/>
              <a:t>d explorers hope to gain on these water expeditions? </a:t>
            </a:r>
            <a:endParaRPr lang="en-US" dirty="0" smtClean="0"/>
          </a:p>
          <a:p>
            <a:endParaRPr lang="en-US" dirty="0" smtClean="0"/>
          </a:p>
          <a:p>
            <a:pPr>
              <a:buNone/>
            </a:pPr>
            <a:r>
              <a:rPr lang="en-US" dirty="0" smtClean="0"/>
              <a:t>	Use the </a:t>
            </a:r>
            <a:r>
              <a:rPr lang="en-US" dirty="0" smtClean="0">
                <a:solidFill>
                  <a:srgbClr val="002060"/>
                </a:solidFill>
                <a:hlinkClick r:id="rId2"/>
              </a:rPr>
              <a:t>Explorers Chart</a:t>
            </a:r>
            <a:r>
              <a:rPr lang="en-US" dirty="0" smtClean="0">
                <a:solidFill>
                  <a:srgbClr val="002060"/>
                </a:solidFill>
              </a:rPr>
              <a:t> </a:t>
            </a:r>
            <a:r>
              <a:rPr lang="en-US" dirty="0" smtClean="0"/>
              <a:t>to answer</a:t>
            </a:r>
            <a:r>
              <a:rPr lang="en-US" dirty="0" smtClean="0"/>
              <a:t>.</a:t>
            </a:r>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EXPLORATION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5400" y="1143000"/>
            <a:ext cx="4038600" cy="5715000"/>
          </a:xfrm>
        </p:spPr>
        <p:txBody>
          <a:bodyPr>
            <a:normAutofit fontScale="92500" lnSpcReduction="20000"/>
          </a:bodyPr>
          <a:lstStyle/>
          <a:p>
            <a:pPr lvl="0">
              <a:buNone/>
            </a:pPr>
            <a:r>
              <a:rPr lang="en-US" b="1" dirty="0" smtClean="0"/>
              <a:t>Tenochtitlan</a:t>
            </a:r>
            <a:r>
              <a:rPr lang="en-US" dirty="0" smtClean="0"/>
              <a:t> </a:t>
            </a:r>
            <a:r>
              <a:rPr lang="en-US" dirty="0" smtClean="0"/>
              <a:t>(</a:t>
            </a:r>
            <a:r>
              <a:rPr lang="en-US" dirty="0" smtClean="0"/>
              <a:t>capital)</a:t>
            </a:r>
          </a:p>
          <a:p>
            <a:pPr lvl="0">
              <a:buNone/>
            </a:pPr>
            <a:r>
              <a:rPr lang="en-US" dirty="0" smtClean="0"/>
              <a:t> </a:t>
            </a:r>
            <a:br>
              <a:rPr lang="en-US" dirty="0" smtClean="0"/>
            </a:br>
            <a:r>
              <a:rPr lang="en-US" dirty="0" smtClean="0"/>
              <a:t>250,000 population</a:t>
            </a:r>
            <a:br>
              <a:rPr lang="en-US" dirty="0" smtClean="0"/>
            </a:br>
            <a:r>
              <a:rPr lang="en-US" dirty="0" smtClean="0"/>
              <a:t>Mexico</a:t>
            </a:r>
            <a:br>
              <a:rPr lang="en-US" dirty="0" smtClean="0"/>
            </a:br>
            <a:r>
              <a:rPr lang="en-US" dirty="0" smtClean="0"/>
              <a:t>Lake </a:t>
            </a:r>
            <a:r>
              <a:rPr lang="en-US" dirty="0" err="1" smtClean="0"/>
              <a:t>Texcoco</a:t>
            </a:r>
            <a:r>
              <a:rPr lang="en-US" dirty="0" smtClean="0"/>
              <a:t> in the Valley of </a:t>
            </a:r>
            <a:r>
              <a:rPr lang="en-US" dirty="0" smtClean="0"/>
              <a:t>Mexico</a:t>
            </a:r>
          </a:p>
          <a:p>
            <a:pPr lvl="0">
              <a:buNone/>
            </a:pPr>
            <a:endParaRPr lang="en-US" dirty="0" smtClean="0"/>
          </a:p>
          <a:p>
            <a:pPr lvl="0">
              <a:buNone/>
            </a:pPr>
            <a:r>
              <a:rPr lang="en-US" dirty="0" smtClean="0"/>
              <a:t>O one </a:t>
            </a:r>
            <a:r>
              <a:rPr lang="en-US" dirty="0" smtClean="0"/>
              <a:t>of world's largest cities, complex city of canals, bridges, dams, gardens, zoos, great temple with royal </a:t>
            </a:r>
            <a:r>
              <a:rPr lang="en-US" dirty="0" smtClean="0"/>
              <a:t>palace</a:t>
            </a:r>
            <a:endParaRPr lang="en-US" dirty="0" smtClean="0"/>
          </a:p>
          <a:p>
            <a:pPr>
              <a:buNone/>
            </a:pPr>
            <a:r>
              <a:rPr lang="en-US" dirty="0" smtClean="0"/>
              <a:t/>
            </a:r>
            <a:br>
              <a:rPr lang="en-US" dirty="0" smtClean="0"/>
            </a:br>
            <a:r>
              <a:rPr lang="en-US" dirty="0" smtClean="0"/>
              <a:t> </a:t>
            </a:r>
            <a:br>
              <a:rPr lang="en-US" dirty="0" smtClean="0"/>
            </a:br>
            <a:endParaRPr lang="en-US" dirty="0"/>
          </a:p>
        </p:txBody>
      </p:sp>
      <p:sp>
        <p:nvSpPr>
          <p:cNvPr id="3" name="Title 2"/>
          <p:cNvSpPr>
            <a:spLocks noGrp="1"/>
          </p:cNvSpPr>
          <p:nvPr>
            <p:ph type="title"/>
          </p:nvPr>
        </p:nvSpPr>
        <p:spPr>
          <a:xfrm>
            <a:off x="609600" y="381000"/>
            <a:ext cx="8153400" cy="762000"/>
          </a:xfrm>
        </p:spPr>
        <p:txBody>
          <a:bodyPr>
            <a:normAutofit fontScale="90000"/>
          </a:bodyPr>
          <a:lstStyle/>
          <a:p>
            <a:r>
              <a:rPr lang="en-US" dirty="0" smtClean="0"/>
              <a:t>Aztecs   1325 - 1521</a:t>
            </a:r>
            <a:br>
              <a:rPr lang="en-US" dirty="0" smtClean="0"/>
            </a:br>
            <a:r>
              <a:rPr lang="en-US" sz="1600" u="sng" dirty="0" smtClean="0"/>
              <a:t>Aztec Video</a:t>
            </a:r>
            <a:r>
              <a:rPr lang="en-US" sz="1600" dirty="0" smtClean="0"/>
              <a:t> (5:21):  </a:t>
            </a:r>
            <a:r>
              <a:rPr lang="en-US" sz="1600" u="sng" dirty="0" smtClean="0">
                <a:hlinkClick r:id="rId2"/>
              </a:rPr>
              <a:t>https://www.youtube.com/watch?v=_nS6MpVbB_g</a:t>
            </a:r>
            <a:r>
              <a:rPr lang="en-US" dirty="0" smtClean="0"/>
              <a:t/>
            </a:r>
            <a:br>
              <a:rPr lang="en-US" dirty="0" smtClean="0"/>
            </a:br>
            <a:endParaRPr lang="en-US" dirty="0"/>
          </a:p>
        </p:txBody>
      </p:sp>
      <p:pic>
        <p:nvPicPr>
          <p:cNvPr id="1026" name="Picture 2" descr="Image result for Lake Texcoco"/>
          <p:cNvPicPr>
            <a:picLocks noChangeAspect="1" noChangeArrowheads="1"/>
          </p:cNvPicPr>
          <p:nvPr/>
        </p:nvPicPr>
        <p:blipFill>
          <a:blip r:embed="rId3" cstate="print"/>
          <a:srcRect/>
          <a:stretch>
            <a:fillRect/>
          </a:stretch>
        </p:blipFill>
        <p:spPr bwMode="auto">
          <a:xfrm>
            <a:off x="0" y="2438400"/>
            <a:ext cx="5526850" cy="4419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690872"/>
          </a:xfrm>
        </p:spPr>
        <p:txBody>
          <a:bodyPr>
            <a:normAutofit fontScale="92500" lnSpcReduction="10000"/>
          </a:bodyPr>
          <a:lstStyle/>
          <a:p>
            <a:pPr>
              <a:buNone/>
            </a:pPr>
            <a:r>
              <a:rPr lang="en-US" b="1" dirty="0" smtClean="0"/>
              <a:t>1519  </a:t>
            </a:r>
            <a:endParaRPr lang="en-US" b="1" dirty="0" smtClean="0"/>
          </a:p>
          <a:p>
            <a:pPr lvl="1"/>
            <a:r>
              <a:rPr lang="en-US" dirty="0" smtClean="0"/>
              <a:t>Emperor Montezuma (</a:t>
            </a:r>
            <a:r>
              <a:rPr lang="en-US" dirty="0" err="1" smtClean="0"/>
              <a:t>Motecuhzoma</a:t>
            </a:r>
            <a:r>
              <a:rPr lang="en-US" dirty="0" smtClean="0"/>
              <a:t>) initially friendly, then captured by Cortes</a:t>
            </a:r>
          </a:p>
          <a:p>
            <a:pPr marL="115888" lvl="1" indent="0">
              <a:buNone/>
            </a:pPr>
            <a:r>
              <a:rPr lang="en-US" sz="2700" b="1" dirty="0" smtClean="0"/>
              <a:t>1520 - 1521</a:t>
            </a:r>
          </a:p>
          <a:p>
            <a:pPr lvl="1"/>
            <a:r>
              <a:rPr lang="en-US" dirty="0" smtClean="0"/>
              <a:t>Montezuma/Aztecs repel attack at first</a:t>
            </a:r>
          </a:p>
          <a:p>
            <a:pPr lvl="1"/>
            <a:r>
              <a:rPr lang="en-US" dirty="0" smtClean="0"/>
              <a:t>Spaniards attacked and conquered Tenochtitlan with the help of neighboring non-Aztec tribes who had been subjugated and sacrificed.</a:t>
            </a:r>
          </a:p>
          <a:p>
            <a:pPr lvl="1"/>
            <a:r>
              <a:rPr lang="en-US" dirty="0" err="1" smtClean="0"/>
              <a:t>Tenochititlan</a:t>
            </a:r>
            <a:r>
              <a:rPr lang="en-US" dirty="0" smtClean="0"/>
              <a:t> transforms to reflect Spanish dominanc</a:t>
            </a:r>
            <a:r>
              <a:rPr lang="en-US" dirty="0" smtClean="0"/>
              <a:t>e / colonization</a:t>
            </a:r>
          </a:p>
          <a:p>
            <a:pPr lvl="1"/>
            <a:endParaRPr lang="en-US" dirty="0" smtClean="0"/>
          </a:p>
          <a:p>
            <a:pPr marL="12700" lvl="1" indent="-12700">
              <a:buNone/>
            </a:pPr>
            <a:r>
              <a:rPr lang="en-US" sz="2700" b="1" dirty="0" smtClean="0"/>
              <a:t>New </a:t>
            </a:r>
            <a:r>
              <a:rPr lang="en-US" sz="2700" b="1" dirty="0" smtClean="0"/>
              <a:t>Spain (Spanish empire)</a:t>
            </a:r>
          </a:p>
          <a:p>
            <a:pPr marL="627063" lvl="1" indent="-163513"/>
            <a:r>
              <a:rPr lang="en-US" dirty="0" smtClean="0"/>
              <a:t>Catholic Cathedral replace Aztec Temple</a:t>
            </a:r>
          </a:p>
          <a:p>
            <a:pPr marL="627063" lvl="1" indent="-163513"/>
            <a:r>
              <a:rPr lang="en-US" dirty="0" smtClean="0"/>
              <a:t>Viceroy – representative in New World who rules for King</a:t>
            </a:r>
            <a:endParaRPr lang="en-US" dirty="0" smtClean="0"/>
          </a:p>
          <a:p>
            <a:pPr marL="404813" lvl="1" indent="-12700"/>
            <a:endParaRPr lang="en-US" dirty="0" smtClean="0"/>
          </a:p>
          <a:p>
            <a:pPr lvl="1">
              <a:buNone/>
            </a:pPr>
            <a:endParaRPr lang="en-US" dirty="0" smtClean="0"/>
          </a:p>
          <a:p>
            <a:pPr lvl="1"/>
            <a:endParaRPr lang="en-US" dirty="0" smtClean="0"/>
          </a:p>
        </p:txBody>
      </p:sp>
      <p:sp>
        <p:nvSpPr>
          <p:cNvPr id="3" name="Title 2"/>
          <p:cNvSpPr>
            <a:spLocks noGrp="1"/>
          </p:cNvSpPr>
          <p:nvPr>
            <p:ph type="title"/>
          </p:nvPr>
        </p:nvSpPr>
        <p:spPr/>
        <p:txBody>
          <a:bodyPr>
            <a:normAutofit fontScale="90000"/>
          </a:bodyPr>
          <a:lstStyle/>
          <a:p>
            <a:r>
              <a:rPr lang="en-US" dirty="0" smtClean="0"/>
              <a:t>EXPLORATION</a:t>
            </a:r>
            <a:br>
              <a:rPr lang="en-US" dirty="0" smtClean="0"/>
            </a:br>
            <a:r>
              <a:rPr lang="en-US" sz="2700" dirty="0" err="1" smtClean="0"/>
              <a:t>Hernan</a:t>
            </a:r>
            <a:r>
              <a:rPr lang="en-US" sz="2700" dirty="0" smtClean="0"/>
              <a:t> </a:t>
            </a:r>
            <a:r>
              <a:rPr lang="en-US" sz="2700" dirty="0" smtClean="0"/>
              <a:t>Cortes </a:t>
            </a:r>
            <a:r>
              <a:rPr lang="en-US" sz="2700" dirty="0" smtClean="0"/>
              <a:t>conquered </a:t>
            </a:r>
            <a:r>
              <a:rPr lang="en-US" sz="2700" dirty="0" smtClean="0"/>
              <a:t>Tenochtitlan (Aztec capital)</a:t>
            </a:r>
            <a:endParaRPr lang="en-US" sz="27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763000" cy="5410200"/>
          </a:xfrm>
        </p:spPr>
        <p:txBody>
          <a:bodyPr>
            <a:normAutofit fontScale="85000" lnSpcReduction="20000"/>
          </a:bodyPr>
          <a:lstStyle/>
          <a:p>
            <a:pPr>
              <a:buNone/>
            </a:pPr>
            <a:r>
              <a:rPr lang="en-US" b="1" dirty="0" smtClean="0"/>
              <a:t>1499 </a:t>
            </a:r>
            <a:r>
              <a:rPr lang="en-US" b="1" dirty="0" smtClean="0"/>
              <a:t>- 1502 - </a:t>
            </a:r>
            <a:r>
              <a:rPr lang="en-US" b="1" dirty="0" err="1" smtClean="0"/>
              <a:t>Amerigo</a:t>
            </a:r>
            <a:r>
              <a:rPr lang="en-US" b="1" dirty="0" smtClean="0"/>
              <a:t> Vespucci - </a:t>
            </a:r>
            <a:r>
              <a:rPr lang="en-US" dirty="0" smtClean="0"/>
              <a:t>exploration of South American coast reflect that not East Indies, but new world </a:t>
            </a:r>
            <a:r>
              <a:rPr lang="en-US" dirty="0" smtClean="0"/>
              <a:t>– America</a:t>
            </a:r>
          </a:p>
          <a:p>
            <a:pPr>
              <a:buNone/>
            </a:pPr>
            <a:r>
              <a:rPr lang="en-US" b="1" dirty="0" smtClean="0"/>
              <a:t>1502 </a:t>
            </a:r>
            <a:r>
              <a:rPr lang="en-US" b="1" dirty="0" smtClean="0"/>
              <a:t>- Nicolas de </a:t>
            </a:r>
            <a:r>
              <a:rPr lang="en-US" b="1" dirty="0" err="1" smtClean="0"/>
              <a:t>Ovando</a:t>
            </a:r>
            <a:r>
              <a:rPr lang="en-US" b="1" dirty="0" smtClean="0"/>
              <a:t> - </a:t>
            </a:r>
            <a:r>
              <a:rPr lang="en-US" dirty="0" smtClean="0"/>
              <a:t>established Hispaniola as permanent Spanish base in New World, 1st center of Spanish Empire </a:t>
            </a:r>
            <a:endParaRPr lang="en-US" b="1" dirty="0" smtClean="0"/>
          </a:p>
          <a:p>
            <a:pPr>
              <a:buNone/>
            </a:pPr>
            <a:r>
              <a:rPr lang="en-US" b="1" dirty="0" smtClean="0"/>
              <a:t>1502 </a:t>
            </a:r>
            <a:r>
              <a:rPr lang="en-US" b="1" dirty="0" smtClean="0"/>
              <a:t>- Slave Trade </a:t>
            </a:r>
            <a:r>
              <a:rPr lang="en-US" dirty="0" smtClean="0"/>
              <a:t>begins with 1st Africans brought to </a:t>
            </a:r>
            <a:r>
              <a:rPr lang="en-US" dirty="0" smtClean="0"/>
              <a:t>Caribbean</a:t>
            </a:r>
          </a:p>
          <a:p>
            <a:pPr>
              <a:buNone/>
            </a:pPr>
            <a:r>
              <a:rPr lang="en-US" b="1" dirty="0" smtClean="0"/>
              <a:t>1513 </a:t>
            </a:r>
            <a:r>
              <a:rPr lang="en-US" b="1" dirty="0" smtClean="0"/>
              <a:t>- Vasco Nunez de Balboa - </a:t>
            </a:r>
            <a:r>
              <a:rPr lang="en-US" dirty="0" smtClean="0"/>
              <a:t>1st European to see Pacific Ocean after crossing isthmus of </a:t>
            </a:r>
            <a:r>
              <a:rPr lang="en-US" dirty="0" err="1" smtClean="0"/>
              <a:t>Panam</a:t>
            </a:r>
            <a:endParaRPr lang="en-US" dirty="0" smtClean="0"/>
          </a:p>
          <a:p>
            <a:pPr>
              <a:buNone/>
            </a:pPr>
            <a:r>
              <a:rPr lang="en-US" b="1" dirty="0" smtClean="0"/>
              <a:t>1519-1522 </a:t>
            </a:r>
            <a:r>
              <a:rPr lang="en-US" b="1" dirty="0" smtClean="0"/>
              <a:t>- Ferdinand Magellan - </a:t>
            </a:r>
            <a:r>
              <a:rPr lang="en-US" dirty="0" smtClean="0"/>
              <a:t>sail around the </a:t>
            </a:r>
            <a:r>
              <a:rPr lang="en-US" dirty="0" smtClean="0"/>
              <a:t>world</a:t>
            </a:r>
          </a:p>
          <a:p>
            <a:pPr>
              <a:buNone/>
            </a:pPr>
            <a:r>
              <a:rPr lang="en-US" b="1" dirty="0" smtClean="0"/>
              <a:t>1519 </a:t>
            </a:r>
            <a:r>
              <a:rPr lang="en-US" b="1" dirty="0" smtClean="0"/>
              <a:t>- </a:t>
            </a:r>
            <a:r>
              <a:rPr lang="en-US" b="1" dirty="0" err="1" smtClean="0"/>
              <a:t>Hernan</a:t>
            </a:r>
            <a:r>
              <a:rPr lang="en-US" b="1" dirty="0" smtClean="0"/>
              <a:t> Cortes - </a:t>
            </a:r>
            <a:r>
              <a:rPr lang="en-US" dirty="0" smtClean="0"/>
              <a:t>1st explore to encounter major civilization; Aztec in Tenochtitlan; 1521 conquered w/ native allies, gun powder, iron weapons, disease (smallpox) defeated Montezuma </a:t>
            </a:r>
            <a:r>
              <a:rPr lang="en-US" dirty="0" smtClean="0"/>
              <a:t>II</a:t>
            </a:r>
          </a:p>
          <a:p>
            <a:pPr>
              <a:buNone/>
            </a:pPr>
            <a:r>
              <a:rPr lang="en-US" b="1" dirty="0" smtClean="0"/>
              <a:t>1532 </a:t>
            </a:r>
            <a:r>
              <a:rPr lang="en-US" b="1" dirty="0" smtClean="0"/>
              <a:t>- Francisco </a:t>
            </a:r>
            <a:r>
              <a:rPr lang="en-US" b="1" dirty="0" err="1" smtClean="0"/>
              <a:t>Pizzaro</a:t>
            </a:r>
            <a:r>
              <a:rPr lang="en-US" dirty="0" smtClean="0"/>
              <a:t> - conquer Incan Empire in Peru</a:t>
            </a:r>
          </a:p>
          <a:p>
            <a:endParaRPr lang="en-US" dirty="0"/>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t>Spanish Conquest dominates - Gold, Glory, God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pgs. 7 – 10 from your Voices of Freedom book.  Complete HAPPY analysis and answer both questions in your ringed index cards.  </a:t>
            </a:r>
            <a:endParaRPr lang="en-US" dirty="0"/>
          </a:p>
        </p:txBody>
      </p:sp>
      <p:sp>
        <p:nvSpPr>
          <p:cNvPr id="3" name="Title 2"/>
          <p:cNvSpPr>
            <a:spLocks noGrp="1"/>
          </p:cNvSpPr>
          <p:nvPr>
            <p:ph type="title"/>
          </p:nvPr>
        </p:nvSpPr>
        <p:spPr/>
        <p:txBody>
          <a:bodyPr/>
          <a:lstStyle/>
          <a:p>
            <a:r>
              <a:rPr lang="en-US" dirty="0" err="1" smtClean="0"/>
              <a:t>Bartolome</a:t>
            </a:r>
            <a:r>
              <a:rPr lang="en-US" dirty="0" smtClean="0"/>
              <a:t> de Las </a:t>
            </a:r>
            <a:r>
              <a:rPr lang="en-US" dirty="0" err="1" smtClean="0"/>
              <a:t>Casas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86800" cy="4525963"/>
          </a:xfrm>
        </p:spPr>
        <p:txBody>
          <a:bodyPr/>
          <a:lstStyle/>
          <a:p>
            <a:r>
              <a:rPr lang="en-US" dirty="0" smtClean="0"/>
              <a:t>Documentary </a:t>
            </a:r>
            <a:r>
              <a:rPr lang="en-US" dirty="0" smtClean="0">
                <a:hlinkClick r:id="rId2"/>
              </a:rPr>
              <a:t>Video</a:t>
            </a:r>
            <a:r>
              <a:rPr lang="en-US" dirty="0" smtClean="0"/>
              <a:t>:  America Before Columbus (History Channel:  1:31)</a:t>
            </a:r>
            <a:endParaRPr lang="en-US" dirty="0"/>
          </a:p>
        </p:txBody>
      </p:sp>
      <p:sp>
        <p:nvSpPr>
          <p:cNvPr id="3" name="Title 2"/>
          <p:cNvSpPr>
            <a:spLocks noGrp="1"/>
          </p:cNvSpPr>
          <p:nvPr>
            <p:ph type="title"/>
          </p:nvPr>
        </p:nvSpPr>
        <p:spPr/>
        <p:txBody>
          <a:bodyPr/>
          <a:lstStyle/>
          <a:p>
            <a:r>
              <a:rPr lang="en-US" dirty="0" smtClean="0"/>
              <a:t>Extras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276600"/>
            <a:ext cx="8229600" cy="2209800"/>
          </a:xfrm>
        </p:spPr>
        <p:txBody>
          <a:bodyPr>
            <a:noAutofit/>
          </a:bodyPr>
          <a:lstStyle/>
          <a:p>
            <a:r>
              <a:rPr lang="en-US" sz="4000" dirty="0" err="1" smtClean="0"/>
              <a:t>Anasazi</a:t>
            </a:r>
            <a:endParaRPr lang="en-US" sz="4000" dirty="0" smtClean="0"/>
          </a:p>
          <a:p>
            <a:endParaRPr lang="en-US" sz="4000" dirty="0" smtClean="0"/>
          </a:p>
          <a:p>
            <a:r>
              <a:rPr lang="en-US" sz="4000" dirty="0" err="1" smtClean="0"/>
              <a:t>Moundbuilders</a:t>
            </a:r>
            <a:r>
              <a:rPr lang="en-US" sz="4000" dirty="0" smtClean="0"/>
              <a:t> - Cahokia</a:t>
            </a:r>
            <a:endParaRPr lang="en-US" sz="4000" dirty="0"/>
          </a:p>
        </p:txBody>
      </p:sp>
      <p:sp>
        <p:nvSpPr>
          <p:cNvPr id="3" name="Title 2"/>
          <p:cNvSpPr>
            <a:spLocks noGrp="1"/>
          </p:cNvSpPr>
          <p:nvPr>
            <p:ph type="title"/>
          </p:nvPr>
        </p:nvSpPr>
        <p:spPr>
          <a:xfrm>
            <a:off x="228600" y="274638"/>
            <a:ext cx="8915400" cy="3535362"/>
          </a:xfrm>
        </p:spPr>
        <p:txBody>
          <a:bodyPr>
            <a:normAutofit/>
          </a:bodyPr>
          <a:lstStyle/>
          <a:p>
            <a:pPr algn="ctr"/>
            <a:r>
              <a:rPr lang="en-US" sz="4800" u="sng" dirty="0" smtClean="0">
                <a:solidFill>
                  <a:srgbClr val="002060"/>
                </a:solidFill>
              </a:rPr>
              <a:t>Pre-Columbian People </a:t>
            </a:r>
            <a:br>
              <a:rPr lang="en-US" sz="4800" u="sng" dirty="0" smtClean="0">
                <a:solidFill>
                  <a:srgbClr val="002060"/>
                </a:solidFill>
              </a:rPr>
            </a:br>
            <a:r>
              <a:rPr lang="en-US" sz="4800" u="sng" dirty="0" smtClean="0">
                <a:solidFill>
                  <a:srgbClr val="002060"/>
                </a:solidFill>
              </a:rPr>
              <a:t>in present-day United States</a:t>
            </a:r>
            <a:endParaRPr lang="en-US" sz="48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534400" cy="4876800"/>
          </a:xfrm>
        </p:spPr>
        <p:txBody>
          <a:bodyPr>
            <a:normAutofit lnSpcReduction="10000"/>
          </a:bodyPr>
          <a:lstStyle/>
          <a:p>
            <a:pPr algn="ctr">
              <a:buNone/>
            </a:pPr>
            <a:r>
              <a:rPr lang="en-US" b="1" dirty="0" smtClean="0"/>
              <a:t>“Ancient Ones” 850-1100</a:t>
            </a:r>
            <a:endParaRPr lang="en-US" b="1" u="sng" dirty="0" smtClean="0"/>
          </a:p>
          <a:p>
            <a:r>
              <a:rPr lang="en-US" dirty="0" smtClean="0"/>
              <a:t>New Mexico &amp; Arizona</a:t>
            </a:r>
          </a:p>
          <a:p>
            <a:r>
              <a:rPr lang="en-US" u="sng" dirty="0" smtClean="0"/>
              <a:t>Crops</a:t>
            </a:r>
            <a:r>
              <a:rPr lang="en-US" dirty="0" smtClean="0"/>
              <a:t>:  maize, beans, squash, chilies</a:t>
            </a:r>
          </a:p>
          <a:p>
            <a:r>
              <a:rPr lang="en-US" u="sng" dirty="0" smtClean="0"/>
              <a:t>Trade:  </a:t>
            </a:r>
            <a:r>
              <a:rPr lang="en-US" dirty="0" smtClean="0"/>
              <a:t>Turquoise</a:t>
            </a:r>
          </a:p>
          <a:p>
            <a:r>
              <a:rPr lang="en-US" b="1" u="sng" dirty="0" smtClean="0">
                <a:solidFill>
                  <a:srgbClr val="002060"/>
                </a:solidFill>
              </a:rPr>
              <a:t>Chaco Canyon </a:t>
            </a:r>
            <a:r>
              <a:rPr lang="en-US" dirty="0" smtClean="0"/>
              <a:t>(New Mexico):  </a:t>
            </a:r>
          </a:p>
          <a:p>
            <a:pPr lvl="1"/>
            <a:r>
              <a:rPr lang="en-US" dirty="0" smtClean="0"/>
              <a:t>City built of adobe (mud bricks), up to 5 stories high</a:t>
            </a:r>
          </a:p>
          <a:p>
            <a:pPr lvl="1"/>
            <a:r>
              <a:rPr lang="en-US" dirty="0" smtClean="0"/>
              <a:t>Over a dozen pueblos (large buildings)</a:t>
            </a:r>
          </a:p>
          <a:p>
            <a:pPr lvl="1"/>
            <a:r>
              <a:rPr lang="en-US" dirty="0" smtClean="0"/>
              <a:t>City Area measured 8 miles by 2 miles</a:t>
            </a:r>
          </a:p>
          <a:p>
            <a:pPr lvl="1"/>
            <a:r>
              <a:rPr lang="en-US" dirty="0" err="1" smtClean="0"/>
              <a:t>Kivas</a:t>
            </a:r>
            <a:r>
              <a:rPr lang="en-US" dirty="0" smtClean="0"/>
              <a:t>:  underground circles for religious rites</a:t>
            </a:r>
          </a:p>
          <a:p>
            <a:pPr lvl="1"/>
            <a:r>
              <a:rPr lang="en-US" dirty="0" smtClean="0"/>
              <a:t>Drought led to abandonment by 1100’s</a:t>
            </a:r>
          </a:p>
          <a:p>
            <a:pPr lvl="1"/>
            <a:r>
              <a:rPr lang="en-US" b="1" u="sng" dirty="0" smtClean="0">
                <a:solidFill>
                  <a:srgbClr val="002060"/>
                </a:solidFill>
              </a:rPr>
              <a:t>Pueblo Bonita:  </a:t>
            </a:r>
            <a:r>
              <a:rPr lang="en-US" dirty="0" smtClean="0"/>
              <a:t>Largest apartment (5 stories, 600 dwellings)</a:t>
            </a:r>
          </a:p>
          <a:p>
            <a:pPr lvl="1"/>
            <a:endParaRPr lang="en-US" dirty="0" smtClean="0"/>
          </a:p>
          <a:p>
            <a:pPr lvl="1"/>
            <a:endParaRPr lang="en-US" dirty="0" smtClean="0"/>
          </a:p>
        </p:txBody>
      </p:sp>
      <p:sp>
        <p:nvSpPr>
          <p:cNvPr id="3" name="Title 2"/>
          <p:cNvSpPr>
            <a:spLocks noGrp="1"/>
          </p:cNvSpPr>
          <p:nvPr>
            <p:ph type="title"/>
          </p:nvPr>
        </p:nvSpPr>
        <p:spPr/>
        <p:txBody>
          <a:bodyPr>
            <a:normAutofit/>
          </a:bodyPr>
          <a:lstStyle/>
          <a:p>
            <a:pPr algn="ctr"/>
            <a:r>
              <a:rPr lang="en-US" dirty="0" err="1" smtClean="0">
                <a:solidFill>
                  <a:srgbClr val="002060"/>
                </a:solidFill>
              </a:rPr>
              <a:t>Anasazi</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4638"/>
            <a:ext cx="8229600" cy="334962"/>
          </a:xfrm>
        </p:spPr>
        <p:txBody>
          <a:bodyPr>
            <a:normAutofit fontScale="90000"/>
          </a:bodyPr>
          <a:lstStyle/>
          <a:p>
            <a:r>
              <a:rPr lang="en-US" dirty="0" smtClean="0">
                <a:hlinkClick r:id="rId2"/>
              </a:rPr>
              <a:t>Chaco Canyon</a:t>
            </a:r>
            <a:endParaRPr lang="en-US" dirty="0"/>
          </a:p>
        </p:txBody>
      </p:sp>
      <p:pic>
        <p:nvPicPr>
          <p:cNvPr id="36868" name="Picture 4" descr="Image result for anasazi chaco canyon new mexico"/>
          <p:cNvPicPr>
            <a:picLocks noChangeAspect="1" noChangeArrowheads="1"/>
          </p:cNvPicPr>
          <p:nvPr/>
        </p:nvPicPr>
        <p:blipFill>
          <a:blip r:embed="rId3" cstate="print"/>
          <a:srcRect/>
          <a:stretch>
            <a:fillRect/>
          </a:stretch>
        </p:blipFill>
        <p:spPr bwMode="auto">
          <a:xfrm>
            <a:off x="0" y="685800"/>
            <a:ext cx="9144000" cy="6172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228600" y="274638"/>
            <a:ext cx="8763000" cy="639762"/>
          </a:xfrm>
        </p:spPr>
        <p:txBody>
          <a:bodyPr>
            <a:normAutofit fontScale="90000"/>
          </a:bodyPr>
          <a:lstStyle/>
          <a:p>
            <a:r>
              <a:rPr lang="en-US" dirty="0" smtClean="0">
                <a:hlinkClick r:id="rId2"/>
              </a:rPr>
              <a:t>Pueblo Bonita</a:t>
            </a:r>
            <a:r>
              <a:rPr lang="en-US" dirty="0" smtClean="0"/>
              <a:t> – </a:t>
            </a:r>
            <a:r>
              <a:rPr lang="en-US" sz="1600" dirty="0" smtClean="0"/>
              <a:t>5 stories, 600 multi-family dwellings </a:t>
            </a:r>
            <a:endParaRPr lang="en-US" sz="1600" dirty="0"/>
          </a:p>
        </p:txBody>
      </p:sp>
      <p:pic>
        <p:nvPicPr>
          <p:cNvPr id="18434" name="Picture 2" descr="Chaco Canyon, Anasazi culture. ~AD 700 to 1100, Pueblo Bonito had &gt;600 rooms, numerous 2- and 3-storey buildings, several ceremonial structures called kivas, and a population between 800 and 1200 persons. Abandoned ~AD 1150, due to drought."/>
          <p:cNvPicPr>
            <a:picLocks noChangeAspect="1" noChangeArrowheads="1"/>
          </p:cNvPicPr>
          <p:nvPr/>
        </p:nvPicPr>
        <p:blipFill>
          <a:blip r:embed="rId3" cstate="print"/>
          <a:srcRect/>
          <a:stretch>
            <a:fillRect/>
          </a:stretch>
        </p:blipFill>
        <p:spPr bwMode="auto">
          <a:xfrm>
            <a:off x="0" y="749807"/>
            <a:ext cx="9144000" cy="610819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74638"/>
            <a:ext cx="8229600" cy="639762"/>
          </a:xfrm>
        </p:spPr>
        <p:txBody>
          <a:bodyPr>
            <a:normAutofit fontScale="90000"/>
          </a:bodyPr>
          <a:lstStyle/>
          <a:p>
            <a:pPr algn="ctr"/>
            <a:r>
              <a:rPr lang="en-US" dirty="0" smtClean="0"/>
              <a:t>Mesa Verde</a:t>
            </a:r>
            <a:endParaRPr lang="en-US" dirty="0"/>
          </a:p>
        </p:txBody>
      </p:sp>
      <p:pic>
        <p:nvPicPr>
          <p:cNvPr id="1026" name="Picture 2" descr="C1 Week 19  Nice image Chaco Canyon--home of the Anasazi"/>
          <p:cNvPicPr>
            <a:picLocks noChangeAspect="1" noChangeArrowheads="1"/>
          </p:cNvPicPr>
          <p:nvPr/>
        </p:nvPicPr>
        <p:blipFill>
          <a:blip r:embed="rId2" cstate="print"/>
          <a:srcRect/>
          <a:stretch>
            <a:fillRect/>
          </a:stretch>
        </p:blipFill>
        <p:spPr bwMode="auto">
          <a:xfrm>
            <a:off x="0" y="891538"/>
            <a:ext cx="9144000" cy="59664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2286000" cy="4843272"/>
          </a:xfrm>
        </p:spPr>
        <p:txBody>
          <a:bodyPr>
            <a:normAutofit/>
          </a:bodyPr>
          <a:lstStyle/>
          <a:p>
            <a:pPr>
              <a:buNone/>
            </a:pPr>
            <a:r>
              <a:rPr lang="en-US" dirty="0" smtClean="0"/>
              <a:t>(Colorado) Cliff Dwellings</a:t>
            </a:r>
          </a:p>
          <a:p>
            <a:pPr>
              <a:buNone/>
            </a:pPr>
            <a:endParaRPr lang="en-US" dirty="0" smtClean="0"/>
          </a:p>
          <a:p>
            <a:pPr>
              <a:buNone/>
            </a:pPr>
            <a:r>
              <a:rPr lang="en-US" dirty="0" smtClean="0"/>
              <a:t>Villages of 50 - 200 rooms, protected from enemies </a:t>
            </a:r>
            <a:endParaRPr lang="en-US" dirty="0"/>
          </a:p>
        </p:txBody>
      </p:sp>
      <p:sp>
        <p:nvSpPr>
          <p:cNvPr id="3" name="Title 2"/>
          <p:cNvSpPr>
            <a:spLocks noGrp="1"/>
          </p:cNvSpPr>
          <p:nvPr>
            <p:ph type="title"/>
          </p:nvPr>
        </p:nvSpPr>
        <p:spPr>
          <a:xfrm>
            <a:off x="228600" y="274638"/>
            <a:ext cx="3429000" cy="1143000"/>
          </a:xfrm>
        </p:spPr>
        <p:txBody>
          <a:bodyPr>
            <a:normAutofit fontScale="90000"/>
          </a:bodyPr>
          <a:lstStyle/>
          <a:p>
            <a:r>
              <a:rPr lang="en-US" dirty="0" smtClean="0">
                <a:hlinkClick r:id="rId2"/>
              </a:rPr>
              <a:t>Mesa </a:t>
            </a:r>
            <a:br>
              <a:rPr lang="en-US" dirty="0" smtClean="0">
                <a:hlinkClick r:id="rId2"/>
              </a:rPr>
            </a:br>
            <a:r>
              <a:rPr lang="en-US" dirty="0" smtClean="0">
                <a:hlinkClick r:id="rId2"/>
              </a:rPr>
              <a:t>Verde</a:t>
            </a:r>
            <a:endParaRPr lang="en-US" dirty="0"/>
          </a:p>
        </p:txBody>
      </p:sp>
      <p:pic>
        <p:nvPicPr>
          <p:cNvPr id="19458" name="Picture 2" descr="http://whc.unesco.org/uploads/thumbs/site_0027_0008-360-360-20160810092639.jpg"/>
          <p:cNvPicPr>
            <a:picLocks noChangeAspect="1" noChangeArrowheads="1"/>
          </p:cNvPicPr>
          <p:nvPr/>
        </p:nvPicPr>
        <p:blipFill>
          <a:blip r:embed="rId3" cstate="print"/>
          <a:srcRect/>
          <a:stretch>
            <a:fillRect/>
          </a:stretch>
        </p:blipFill>
        <p:spPr bwMode="auto">
          <a:xfrm>
            <a:off x="2286000" y="-1"/>
            <a:ext cx="6858000" cy="685800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1636</TotalTime>
  <Words>975</Words>
  <Application>Microsoft Office PowerPoint</Application>
  <PresentationFormat>On-screen Show (4:3)</PresentationFormat>
  <Paragraphs>186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First Americans</vt:lpstr>
      <vt:lpstr>Key Concept 1.1 As native populations migrated and settled across the vast expanse of North America over time, they developed distinct and increasingly complex societies by adapting to and transforming their diverse environments.</vt:lpstr>
      <vt:lpstr>Answer these questions using your knowledge from chapter 1 and this powerpoint.</vt:lpstr>
      <vt:lpstr>Pre-Columbian People  in present-day United States</vt:lpstr>
      <vt:lpstr>Anasazi</vt:lpstr>
      <vt:lpstr>Chaco Canyon</vt:lpstr>
      <vt:lpstr>Pueblo Bonita – 5 stories, 600 multi-family dwellings </vt:lpstr>
      <vt:lpstr>Mesa Verde</vt:lpstr>
      <vt:lpstr>Mesa  Verde</vt:lpstr>
      <vt:lpstr>Slide 10</vt:lpstr>
      <vt:lpstr>Slide 11</vt:lpstr>
      <vt:lpstr>Cahokia - Moundbuilders</vt:lpstr>
      <vt:lpstr>Slide 13</vt:lpstr>
      <vt:lpstr>Cahokia - </vt:lpstr>
      <vt:lpstr>North America, 1400 – 1500 Timeline</vt:lpstr>
      <vt:lpstr>Native Americans prior to 1492</vt:lpstr>
      <vt:lpstr>Slide 17</vt:lpstr>
      <vt:lpstr>Slide 18</vt:lpstr>
      <vt:lpstr>Americas in the 1400’s Southwest</vt:lpstr>
      <vt:lpstr>Americas in the 1400’s Great Plains</vt:lpstr>
      <vt:lpstr>Great Plains Indians</vt:lpstr>
      <vt:lpstr>Slide 22</vt:lpstr>
      <vt:lpstr>Americas in the 1400’s Pacific Coast</vt:lpstr>
      <vt:lpstr>Americas in the 1400’s - Southeast</vt:lpstr>
      <vt:lpstr>America in the 1400’s Northeast</vt:lpstr>
      <vt:lpstr>Answer the question below.</vt:lpstr>
      <vt:lpstr>Exploration</vt:lpstr>
      <vt:lpstr>EXLORATION - Causes</vt:lpstr>
      <vt:lpstr>Protestant Reformation</vt:lpstr>
      <vt:lpstr>EXPLORATION – Columbus 1492</vt:lpstr>
      <vt:lpstr>Voyages of Columbus</vt:lpstr>
      <vt:lpstr>EXPLORATION</vt:lpstr>
      <vt:lpstr>Aztecs   1325 - 1521 Aztec Video (5:21):  https://www.youtube.com/watch?v=_nS6MpVbB_g </vt:lpstr>
      <vt:lpstr>EXPLORATION Hernan Cortes conquered Tenochtitlan (Aztec capital)</vt:lpstr>
      <vt:lpstr>Spanish Conquest dominates - Gold, Glory, God</vt:lpstr>
      <vt:lpstr>Bartolome de Las Casas</vt:lpstr>
      <vt:lpstr>Extras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Americans</dc:title>
  <dc:creator>Andrea</dc:creator>
  <cp:lastModifiedBy>Andrea</cp:lastModifiedBy>
  <cp:revision>31</cp:revision>
  <dcterms:created xsi:type="dcterms:W3CDTF">2017-08-10T01:33:06Z</dcterms:created>
  <dcterms:modified xsi:type="dcterms:W3CDTF">2017-08-13T20:43:02Z</dcterms:modified>
</cp:coreProperties>
</file>