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4" r:id="rId4"/>
    <p:sldId id="257" r:id="rId5"/>
    <p:sldId id="258" r:id="rId6"/>
    <p:sldId id="282" r:id="rId7"/>
    <p:sldId id="259" r:id="rId8"/>
    <p:sldId id="273" r:id="rId9"/>
    <p:sldId id="283" r:id="rId10"/>
    <p:sldId id="284" r:id="rId11"/>
    <p:sldId id="268" r:id="rId12"/>
    <p:sldId id="269" r:id="rId13"/>
    <p:sldId id="271" r:id="rId14"/>
    <p:sldId id="270" r:id="rId15"/>
    <p:sldId id="275" r:id="rId16"/>
    <p:sldId id="276" r:id="rId17"/>
    <p:sldId id="277" r:id="rId18"/>
    <p:sldId id="278" r:id="rId19"/>
    <p:sldId id="281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F8F8F8"/>
    <a:srgbClr val="000000"/>
    <a:srgbClr val="6600CC"/>
    <a:srgbClr val="009900"/>
    <a:srgbClr val="33CC33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3301552 w 794"/>
                <a:gd name="T1" fmla="*/ 523657 h 414"/>
                <a:gd name="T2" fmla="*/ 2952570 w 794"/>
                <a:gd name="T3" fmla="*/ 421696 h 414"/>
                <a:gd name="T4" fmla="*/ 2312637 w 794"/>
                <a:gd name="T5" fmla="*/ 278643 h 414"/>
                <a:gd name="T6" fmla="*/ 295141 w 794"/>
                <a:gd name="T7" fmla="*/ 0 h 414"/>
                <a:gd name="T8" fmla="*/ 95189 w 794"/>
                <a:gd name="T9" fmla="*/ 26400 h 414"/>
                <a:gd name="T10" fmla="*/ 0 w 794"/>
                <a:gd name="T11" fmla="*/ 110131 h 414"/>
                <a:gd name="T12" fmla="*/ 116003 w 794"/>
                <a:gd name="T13" fmla="*/ 205667 h 414"/>
                <a:gd name="T14" fmla="*/ 2370029 w 794"/>
                <a:gd name="T15" fmla="*/ 542555 h 414"/>
                <a:gd name="T16" fmla="*/ 2863890 w 794"/>
                <a:gd name="T17" fmla="*/ 520982 h 414"/>
                <a:gd name="T18" fmla="*/ 3263183 w 794"/>
                <a:gd name="T19" fmla="*/ 548885 h 414"/>
                <a:gd name="T20" fmla="*/ 3301552 w 794"/>
                <a:gd name="T21" fmla="*/ 523657 h 414"/>
                <a:gd name="T22" fmla="*/ 3301552 w 794"/>
                <a:gd name="T23" fmla="*/ 523657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200 w 1586"/>
                <a:gd name="T1" fmla="*/ 0 h 821"/>
                <a:gd name="T2" fmla="*/ 21375 w 1586"/>
                <a:gd name="T3" fmla="*/ 2658 h 821"/>
                <a:gd name="T4" fmla="*/ 22931 w 1586"/>
                <a:gd name="T5" fmla="*/ 3268 h 821"/>
                <a:gd name="T6" fmla="*/ 25472 w 1586"/>
                <a:gd name="T7" fmla="*/ 4056 h 821"/>
                <a:gd name="T8" fmla="*/ 25135 w 1586"/>
                <a:gd name="T9" fmla="*/ 4205 h 821"/>
                <a:gd name="T10" fmla="*/ 21676 w 1586"/>
                <a:gd name="T11" fmla="*/ 4030 h 821"/>
                <a:gd name="T12" fmla="*/ 18385 w 1586"/>
                <a:gd name="T13" fmla="*/ 4154 h 821"/>
                <a:gd name="T14" fmla="*/ 665 w 1586"/>
                <a:gd name="T15" fmla="*/ 1530 h 821"/>
                <a:gd name="T16" fmla="*/ 0 w 1586"/>
                <a:gd name="T17" fmla="*/ 769 h 821"/>
                <a:gd name="T18" fmla="*/ 737 w 1586"/>
                <a:gd name="T19" fmla="*/ 162 h 821"/>
                <a:gd name="T20" fmla="*/ 2200 w 1586"/>
                <a:gd name="T21" fmla="*/ 0 h 821"/>
                <a:gd name="T22" fmla="*/ 220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704 h 747"/>
                <a:gd name="T2" fmla="*/ 15111 w 1049"/>
                <a:gd name="T3" fmla="*/ 3920 h 747"/>
                <a:gd name="T4" fmla="*/ 15392 w 1049"/>
                <a:gd name="T5" fmla="*/ 2803 h 747"/>
                <a:gd name="T6" fmla="*/ 17194 w 1049"/>
                <a:gd name="T7" fmla="*/ 2216 h 747"/>
                <a:gd name="T8" fmla="*/ 1278 w 1049"/>
                <a:gd name="T9" fmla="*/ 0 h 747"/>
                <a:gd name="T10" fmla="*/ 0 w 1049"/>
                <a:gd name="T11" fmla="*/ 664 h 747"/>
                <a:gd name="T12" fmla="*/ 0 w 1049"/>
                <a:gd name="T13" fmla="*/ 1704 h 747"/>
                <a:gd name="T14" fmla="*/ 0 w 1049"/>
                <a:gd name="T15" fmla="*/ 170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748 w 150"/>
                  <a:gd name="T1" fmla="*/ 0 h 173"/>
                  <a:gd name="T2" fmla="*/ 643 w 150"/>
                  <a:gd name="T3" fmla="*/ 364 h 173"/>
                  <a:gd name="T4" fmla="*/ 0 w 150"/>
                  <a:gd name="T5" fmla="*/ 950 h 173"/>
                  <a:gd name="T6" fmla="*/ 1272 w 150"/>
                  <a:gd name="T7" fmla="*/ 878 h 173"/>
                  <a:gd name="T8" fmla="*/ 1639 w 150"/>
                  <a:gd name="T9" fmla="*/ 464 h 173"/>
                  <a:gd name="T10" fmla="*/ 2391 w 150"/>
                  <a:gd name="T11" fmla="*/ 147 h 173"/>
                  <a:gd name="T12" fmla="*/ 1748 w 150"/>
                  <a:gd name="T13" fmla="*/ 0 h 173"/>
                  <a:gd name="T14" fmla="*/ 174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532 w 1684"/>
                  <a:gd name="T1" fmla="*/ 0 h 880"/>
                  <a:gd name="T2" fmla="*/ 1024 w 1684"/>
                  <a:gd name="T3" fmla="*/ 270 h 880"/>
                  <a:gd name="T4" fmla="*/ 0 w 1684"/>
                  <a:gd name="T5" fmla="*/ 1079 h 880"/>
                  <a:gd name="T6" fmla="*/ 1092 w 1684"/>
                  <a:gd name="T7" fmla="*/ 1861 h 880"/>
                  <a:gd name="T8" fmla="*/ 19196 w 1684"/>
                  <a:gd name="T9" fmla="*/ 4495 h 880"/>
                  <a:gd name="T10" fmla="*/ 23096 w 1684"/>
                  <a:gd name="T11" fmla="*/ 4331 h 880"/>
                  <a:gd name="T12" fmla="*/ 26256 w 1684"/>
                  <a:gd name="T13" fmla="*/ 4564 h 880"/>
                  <a:gd name="T14" fmla="*/ 27353 w 1684"/>
                  <a:gd name="T15" fmla="*/ 4194 h 880"/>
                  <a:gd name="T16" fmla="*/ 24393 w 1684"/>
                  <a:gd name="T17" fmla="*/ 3442 h 880"/>
                  <a:gd name="T18" fmla="*/ 23191 w 1684"/>
                  <a:gd name="T19" fmla="*/ 2658 h 880"/>
                  <a:gd name="T20" fmla="*/ 22243 w 1684"/>
                  <a:gd name="T21" fmla="*/ 2733 h 880"/>
                  <a:gd name="T22" fmla="*/ 23370 w 1684"/>
                  <a:gd name="T23" fmla="*/ 3442 h 880"/>
                  <a:gd name="T24" fmla="*/ 25630 w 1684"/>
                  <a:gd name="T25" fmla="*/ 4197 h 880"/>
                  <a:gd name="T26" fmla="*/ 22953 w 1684"/>
                  <a:gd name="T27" fmla="*/ 4081 h 880"/>
                  <a:gd name="T28" fmla="*/ 19796 w 1684"/>
                  <a:gd name="T29" fmla="*/ 4217 h 880"/>
                  <a:gd name="T30" fmla="*/ 20380 w 1684"/>
                  <a:gd name="T31" fmla="*/ 3368 h 880"/>
                  <a:gd name="T32" fmla="*/ 21733 w 1684"/>
                  <a:gd name="T33" fmla="*/ 2790 h 880"/>
                  <a:gd name="T34" fmla="*/ 20149 w 1684"/>
                  <a:gd name="T35" fmla="*/ 2862 h 880"/>
                  <a:gd name="T36" fmla="*/ 18921 w 1684"/>
                  <a:gd name="T37" fmla="*/ 3414 h 880"/>
                  <a:gd name="T38" fmla="*/ 18503 w 1684"/>
                  <a:gd name="T39" fmla="*/ 4104 h 880"/>
                  <a:gd name="T40" fmla="*/ 1740 w 1684"/>
                  <a:gd name="T41" fmla="*/ 1607 h 880"/>
                  <a:gd name="T42" fmla="*/ 1296 w 1684"/>
                  <a:gd name="T43" fmla="*/ 1114 h 880"/>
                  <a:gd name="T44" fmla="*/ 1672 w 1684"/>
                  <a:gd name="T45" fmla="*/ 495 h 880"/>
                  <a:gd name="T46" fmla="*/ 3519 w 1684"/>
                  <a:gd name="T47" fmla="*/ 0 h 880"/>
                  <a:gd name="T48" fmla="*/ 2532 w 1684"/>
                  <a:gd name="T49" fmla="*/ 0 h 880"/>
                  <a:gd name="T50" fmla="*/ 253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626 w 1190"/>
                  <a:gd name="T1" fmla="*/ 0 h 500"/>
                  <a:gd name="T2" fmla="*/ 19325 w 1190"/>
                  <a:gd name="T3" fmla="*/ 2533 h 500"/>
                  <a:gd name="T4" fmla="*/ 17462 w 1190"/>
                  <a:gd name="T5" fmla="*/ 2585 h 500"/>
                  <a:gd name="T6" fmla="*/ 0 w 1190"/>
                  <a:gd name="T7" fmla="*/ 139 h 500"/>
                  <a:gd name="T8" fmla="*/ 1626 w 1190"/>
                  <a:gd name="T9" fmla="*/ 0 h 500"/>
                  <a:gd name="T10" fmla="*/ 162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908 w 160"/>
                  <a:gd name="T1" fmla="*/ 0 h 335"/>
                  <a:gd name="T2" fmla="*/ 312 w 160"/>
                  <a:gd name="T3" fmla="*/ 537 h 335"/>
                  <a:gd name="T4" fmla="*/ 0 w 160"/>
                  <a:gd name="T5" fmla="*/ 1155 h 335"/>
                  <a:gd name="T6" fmla="*/ 548 w 160"/>
                  <a:gd name="T7" fmla="*/ 1580 h 335"/>
                  <a:gd name="T8" fmla="*/ 1539 w 160"/>
                  <a:gd name="T9" fmla="*/ 1685 h 335"/>
                  <a:gd name="T10" fmla="*/ 1249 w 160"/>
                  <a:gd name="T11" fmla="*/ 771 h 335"/>
                  <a:gd name="T12" fmla="*/ 2625 w 160"/>
                  <a:gd name="T13" fmla="*/ 88 h 335"/>
                  <a:gd name="T14" fmla="*/ 1908 w 160"/>
                  <a:gd name="T15" fmla="*/ 0 h 335"/>
                  <a:gd name="T16" fmla="*/ 190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28 w 489"/>
                  <a:gd name="T1" fmla="*/ 180 h 296"/>
                  <a:gd name="T2" fmla="*/ 2539 w 489"/>
                  <a:gd name="T3" fmla="*/ 347 h 296"/>
                  <a:gd name="T4" fmla="*/ 5152 w 489"/>
                  <a:gd name="T5" fmla="*/ 718 h 296"/>
                  <a:gd name="T6" fmla="*/ 6996 w 489"/>
                  <a:gd name="T7" fmla="*/ 1273 h 296"/>
                  <a:gd name="T8" fmla="*/ 5183 w 489"/>
                  <a:gd name="T9" fmla="*/ 1204 h 296"/>
                  <a:gd name="T10" fmla="*/ 2204 w 489"/>
                  <a:gd name="T11" fmla="*/ 764 h 296"/>
                  <a:gd name="T12" fmla="*/ 793 w 489"/>
                  <a:gd name="T13" fmla="*/ 419 h 296"/>
                  <a:gd name="T14" fmla="*/ 1696 w 489"/>
                  <a:gd name="T15" fmla="*/ 853 h 296"/>
                  <a:gd name="T16" fmla="*/ 4323 w 489"/>
                  <a:gd name="T17" fmla="*/ 1411 h 296"/>
                  <a:gd name="T18" fmla="*/ 7405 w 489"/>
                  <a:gd name="T19" fmla="*/ 1552 h 296"/>
                  <a:gd name="T20" fmla="*/ 7772 w 489"/>
                  <a:gd name="T21" fmla="*/ 1172 h 296"/>
                  <a:gd name="T22" fmla="*/ 6264 w 489"/>
                  <a:gd name="T23" fmla="*/ 630 h 296"/>
                  <a:gd name="T24" fmla="*/ 2699 w 489"/>
                  <a:gd name="T25" fmla="*/ 90 h 296"/>
                  <a:gd name="T26" fmla="*/ 0 w 489"/>
                  <a:gd name="T27" fmla="*/ 0 h 296"/>
                  <a:gd name="T28" fmla="*/ 228 w 489"/>
                  <a:gd name="T29" fmla="*/ 180 h 296"/>
                  <a:gd name="T30" fmla="*/ 228 w 489"/>
                  <a:gd name="T31" fmla="*/ 18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23 w 794"/>
                <a:gd name="T1" fmla="*/ 25 h 414"/>
                <a:gd name="T2" fmla="*/ 110 w 794"/>
                <a:gd name="T3" fmla="*/ 20 h 414"/>
                <a:gd name="T4" fmla="*/ 86 w 794"/>
                <a:gd name="T5" fmla="*/ 13 h 414"/>
                <a:gd name="T6" fmla="*/ 10 w 794"/>
                <a:gd name="T7" fmla="*/ 0 h 414"/>
                <a:gd name="T8" fmla="*/ 4 w 794"/>
                <a:gd name="T9" fmla="*/ 1 h 414"/>
                <a:gd name="T10" fmla="*/ 0 w 794"/>
                <a:gd name="T11" fmla="*/ 6 h 414"/>
                <a:gd name="T12" fmla="*/ 4 w 794"/>
                <a:gd name="T13" fmla="*/ 10 h 414"/>
                <a:gd name="T14" fmla="*/ 89 w 794"/>
                <a:gd name="T15" fmla="*/ 26 h 414"/>
                <a:gd name="T16" fmla="*/ 107 w 794"/>
                <a:gd name="T17" fmla="*/ 25 h 414"/>
                <a:gd name="T18" fmla="*/ 122 w 794"/>
                <a:gd name="T19" fmla="*/ 26 h 414"/>
                <a:gd name="T20" fmla="*/ 123 w 794"/>
                <a:gd name="T21" fmla="*/ 25 h 414"/>
                <a:gd name="T22" fmla="*/ 123 w 794"/>
                <a:gd name="T23" fmla="*/ 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1 w 1586"/>
                <a:gd name="T3" fmla="*/ 0 h 821"/>
                <a:gd name="T4" fmla="*/ 1 w 1586"/>
                <a:gd name="T5" fmla="*/ 0 h 821"/>
                <a:gd name="T6" fmla="*/ 1 w 1586"/>
                <a:gd name="T7" fmla="*/ 0 h 821"/>
                <a:gd name="T8" fmla="*/ 1 w 1586"/>
                <a:gd name="T9" fmla="*/ 0 h 821"/>
                <a:gd name="T10" fmla="*/ 1 w 1586"/>
                <a:gd name="T11" fmla="*/ 0 h 821"/>
                <a:gd name="T12" fmla="*/ 1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1 w 1049"/>
                <a:gd name="T3" fmla="*/ 0 h 747"/>
                <a:gd name="T4" fmla="*/ 1 w 1049"/>
                <a:gd name="T5" fmla="*/ 0 h 747"/>
                <a:gd name="T6" fmla="*/ 1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1 w 1684"/>
                  <a:gd name="T9" fmla="*/ 0 h 880"/>
                  <a:gd name="T10" fmla="*/ 1 w 1684"/>
                  <a:gd name="T11" fmla="*/ 0 h 880"/>
                  <a:gd name="T12" fmla="*/ 1 w 1684"/>
                  <a:gd name="T13" fmla="*/ 0 h 880"/>
                  <a:gd name="T14" fmla="*/ 1 w 1684"/>
                  <a:gd name="T15" fmla="*/ 0 h 880"/>
                  <a:gd name="T16" fmla="*/ 1 w 1684"/>
                  <a:gd name="T17" fmla="*/ 0 h 880"/>
                  <a:gd name="T18" fmla="*/ 1 w 1684"/>
                  <a:gd name="T19" fmla="*/ 0 h 880"/>
                  <a:gd name="T20" fmla="*/ 1 w 1684"/>
                  <a:gd name="T21" fmla="*/ 0 h 880"/>
                  <a:gd name="T22" fmla="*/ 1 w 1684"/>
                  <a:gd name="T23" fmla="*/ 0 h 880"/>
                  <a:gd name="T24" fmla="*/ 1 w 1684"/>
                  <a:gd name="T25" fmla="*/ 0 h 880"/>
                  <a:gd name="T26" fmla="*/ 1 w 1684"/>
                  <a:gd name="T27" fmla="*/ 0 h 880"/>
                  <a:gd name="T28" fmla="*/ 1 w 1684"/>
                  <a:gd name="T29" fmla="*/ 0 h 880"/>
                  <a:gd name="T30" fmla="*/ 1 w 1684"/>
                  <a:gd name="T31" fmla="*/ 0 h 880"/>
                  <a:gd name="T32" fmla="*/ 1 w 1684"/>
                  <a:gd name="T33" fmla="*/ 0 h 880"/>
                  <a:gd name="T34" fmla="*/ 1 w 1684"/>
                  <a:gd name="T35" fmla="*/ 0 h 880"/>
                  <a:gd name="T36" fmla="*/ 1 w 1684"/>
                  <a:gd name="T37" fmla="*/ 0 h 880"/>
                  <a:gd name="T38" fmla="*/ 1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1 w 1190"/>
                  <a:gd name="T3" fmla="*/ 0 h 500"/>
                  <a:gd name="T4" fmla="*/ 1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3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4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3AC23-92C5-4526-BECE-775550384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74237-4F61-47AA-A82C-BFF021163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3EF0-CF8F-48BA-BEDA-FC3E10614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26251-6FEC-445B-BD76-2F13E6106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6BB9-EDCC-453C-A45E-D9E28BB12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11D4-B57B-4CEA-983B-1AA40BE35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509B-2855-4C39-9405-0D52C5426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7817-C900-452B-9384-EC680ABB5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1B66-207C-4237-9F3C-9A09FC5DA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4B33-B441-436F-8294-B6D8F2955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6AD2-33EB-42EC-A2F7-F026088CA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932188-F7A3-4729-9FC8-19775E587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 w 2177"/>
                <a:gd name="T1" fmla="*/ 5 h 1298"/>
                <a:gd name="T2" fmla="*/ 6 w 2177"/>
                <a:gd name="T3" fmla="*/ 5 h 1298"/>
                <a:gd name="T4" fmla="*/ 6 w 2177"/>
                <a:gd name="T5" fmla="*/ 2 h 1298"/>
                <a:gd name="T6" fmla="*/ 9 w 2177"/>
                <a:gd name="T7" fmla="*/ 2 h 1298"/>
                <a:gd name="T8" fmla="*/ 9 w 2177"/>
                <a:gd name="T9" fmla="*/ 1 h 1298"/>
                <a:gd name="T10" fmla="*/ 9 w 2177"/>
                <a:gd name="T11" fmla="*/ 1 h 1298"/>
                <a:gd name="T12" fmla="*/ 5 w 2177"/>
                <a:gd name="T13" fmla="*/ 1 h 1298"/>
                <a:gd name="T14" fmla="*/ 5 w 2177"/>
                <a:gd name="T15" fmla="*/ 1 h 1298"/>
                <a:gd name="T16" fmla="*/ 5 w 2177"/>
                <a:gd name="T17" fmla="*/ 0 h 1298"/>
                <a:gd name="T18" fmla="*/ 4 w 2177"/>
                <a:gd name="T19" fmla="*/ 1 h 1298"/>
                <a:gd name="T20" fmla="*/ 4 w 2177"/>
                <a:gd name="T21" fmla="*/ 1 h 1298"/>
                <a:gd name="T22" fmla="*/ 4 w 2177"/>
                <a:gd name="T23" fmla="*/ 2 h 1298"/>
                <a:gd name="T24" fmla="*/ 3 w 2177"/>
                <a:gd name="T25" fmla="*/ 2 h 1298"/>
                <a:gd name="T26" fmla="*/ 4 w 2177"/>
                <a:gd name="T27" fmla="*/ 2 h 1298"/>
                <a:gd name="T28" fmla="*/ 5 w 2177"/>
                <a:gd name="T29" fmla="*/ 4 h 1298"/>
                <a:gd name="T30" fmla="*/ 1 w 2177"/>
                <a:gd name="T31" fmla="*/ 2 h 1298"/>
                <a:gd name="T32" fmla="*/ 1 w 2177"/>
                <a:gd name="T33" fmla="*/ 2 h 1298"/>
                <a:gd name="T34" fmla="*/ 0 w 2177"/>
                <a:gd name="T35" fmla="*/ 3 h 1298"/>
                <a:gd name="T36" fmla="*/ 1 w 2177"/>
                <a:gd name="T37" fmla="*/ 4 h 1298"/>
                <a:gd name="T38" fmla="*/ 5 w 2177"/>
                <a:gd name="T39" fmla="*/ 6 h 1298"/>
                <a:gd name="T40" fmla="*/ 6 w 2177"/>
                <a:gd name="T41" fmla="*/ 5 h 1298"/>
                <a:gd name="T42" fmla="*/ 7 w 2177"/>
                <a:gd name="T43" fmla="*/ 6 h 1298"/>
                <a:gd name="T44" fmla="*/ 7 w 2177"/>
                <a:gd name="T45" fmla="*/ 5 h 1298"/>
                <a:gd name="T46" fmla="*/ 7 w 2177"/>
                <a:gd name="T47" fmla="*/ 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2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5 w 1586"/>
                <a:gd name="T3" fmla="*/ 2 h 821"/>
                <a:gd name="T4" fmla="*/ 5 w 1586"/>
                <a:gd name="T5" fmla="*/ 2 h 821"/>
                <a:gd name="T6" fmla="*/ 6 w 1586"/>
                <a:gd name="T7" fmla="*/ 3 h 821"/>
                <a:gd name="T8" fmla="*/ 6 w 1586"/>
                <a:gd name="T9" fmla="*/ 3 h 821"/>
                <a:gd name="T10" fmla="*/ 5 w 1586"/>
                <a:gd name="T11" fmla="*/ 3 h 821"/>
                <a:gd name="T12" fmla="*/ 4 w 1586"/>
                <a:gd name="T13" fmla="*/ 3 h 821"/>
                <a:gd name="T14" fmla="*/ 0 w 1586"/>
                <a:gd name="T15" fmla="*/ 1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 h 747"/>
                <a:gd name="T2" fmla="*/ 4 w 1049"/>
                <a:gd name="T3" fmla="*/ 3 h 747"/>
                <a:gd name="T4" fmla="*/ 4 w 1049"/>
                <a:gd name="T5" fmla="*/ 3 h 747"/>
                <a:gd name="T6" fmla="*/ 5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1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2 w 386"/>
                <a:gd name="T7" fmla="*/ 3 h 764"/>
                <a:gd name="T8" fmla="*/ 2 w 386"/>
                <a:gd name="T9" fmla="*/ 3 h 764"/>
                <a:gd name="T10" fmla="*/ 1 w 386"/>
                <a:gd name="T11" fmla="*/ 3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 w 728"/>
                <a:gd name="T1" fmla="*/ 0 h 348"/>
                <a:gd name="T2" fmla="*/ 0 w 728"/>
                <a:gd name="T3" fmla="*/ 1 h 348"/>
                <a:gd name="T4" fmla="*/ 1 w 728"/>
                <a:gd name="T5" fmla="*/ 2 h 348"/>
                <a:gd name="T6" fmla="*/ 3 w 728"/>
                <a:gd name="T7" fmla="*/ 1 h 348"/>
                <a:gd name="T8" fmla="*/ 3 w 728"/>
                <a:gd name="T9" fmla="*/ 1 h 348"/>
                <a:gd name="T10" fmla="*/ 3 w 728"/>
                <a:gd name="T11" fmla="*/ 0 h 348"/>
                <a:gd name="T12" fmla="*/ 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 w 312"/>
                <a:gd name="T1" fmla="*/ 0 h 135"/>
                <a:gd name="T2" fmla="*/ 0 w 312"/>
                <a:gd name="T3" fmla="*/ 0 h 135"/>
                <a:gd name="T4" fmla="*/ 2 w 312"/>
                <a:gd name="T5" fmla="*/ 0 h 135"/>
                <a:gd name="T6" fmla="*/ 2 w 312"/>
                <a:gd name="T7" fmla="*/ 0 h 135"/>
                <a:gd name="T8" fmla="*/ 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2 w 313"/>
                    <a:gd name="T7" fmla="*/ 0 h 175"/>
                    <a:gd name="T8" fmla="*/ 2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2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5 w 1190"/>
                  <a:gd name="T3" fmla="*/ 2 h 500"/>
                  <a:gd name="T4" fmla="*/ 5 w 1190"/>
                  <a:gd name="T5" fmla="*/ 2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1 w 489"/>
                  <a:gd name="T5" fmla="*/ 1 h 296"/>
                  <a:gd name="T6" fmla="*/ 1 w 489"/>
                  <a:gd name="T7" fmla="*/ 1 h 296"/>
                  <a:gd name="T8" fmla="*/ 1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1 w 489"/>
                  <a:gd name="T17" fmla="*/ 2 h 296"/>
                  <a:gd name="T18" fmla="*/ 1 w 489"/>
                  <a:gd name="T19" fmla="*/ 2 h 296"/>
                  <a:gd name="T20" fmla="*/ 1 w 489"/>
                  <a:gd name="T21" fmla="*/ 1 h 296"/>
                  <a:gd name="T22" fmla="*/ 1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1 h 478"/>
                  <a:gd name="T8" fmla="*/ 1 w 213"/>
                  <a:gd name="T9" fmla="*/ 1 h 478"/>
                  <a:gd name="T10" fmla="*/ 1 w 213"/>
                  <a:gd name="T11" fmla="*/ 1 h 478"/>
                  <a:gd name="T12" fmla="*/ 1 w 213"/>
                  <a:gd name="T13" fmla="*/ 1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2 h 880"/>
                    <a:gd name="T8" fmla="*/ 5 w 1684"/>
                    <a:gd name="T9" fmla="*/ 4 h 880"/>
                    <a:gd name="T10" fmla="*/ 6 w 1684"/>
                    <a:gd name="T11" fmla="*/ 4 h 880"/>
                    <a:gd name="T12" fmla="*/ 7 w 1684"/>
                    <a:gd name="T13" fmla="*/ 4 h 880"/>
                    <a:gd name="T14" fmla="*/ 7 w 1684"/>
                    <a:gd name="T15" fmla="*/ 4 h 880"/>
                    <a:gd name="T16" fmla="*/ 6 w 1684"/>
                    <a:gd name="T17" fmla="*/ 3 h 880"/>
                    <a:gd name="T18" fmla="*/ 6 w 1684"/>
                    <a:gd name="T19" fmla="*/ 2 h 880"/>
                    <a:gd name="T20" fmla="*/ 6 w 1684"/>
                    <a:gd name="T21" fmla="*/ 3 h 880"/>
                    <a:gd name="T22" fmla="*/ 6 w 1684"/>
                    <a:gd name="T23" fmla="*/ 3 h 880"/>
                    <a:gd name="T24" fmla="*/ 7 w 1684"/>
                    <a:gd name="T25" fmla="*/ 4 h 880"/>
                    <a:gd name="T26" fmla="*/ 6 w 1684"/>
                    <a:gd name="T27" fmla="*/ 4 h 880"/>
                    <a:gd name="T28" fmla="*/ 5 w 1684"/>
                    <a:gd name="T29" fmla="*/ 4 h 880"/>
                    <a:gd name="T30" fmla="*/ 5 w 1684"/>
                    <a:gd name="T31" fmla="*/ 3 h 880"/>
                    <a:gd name="T32" fmla="*/ 6 w 1684"/>
                    <a:gd name="T33" fmla="*/ 3 h 880"/>
                    <a:gd name="T34" fmla="*/ 5 w 1684"/>
                    <a:gd name="T35" fmla="*/ 3 h 880"/>
                    <a:gd name="T36" fmla="*/ 5 w 1684"/>
                    <a:gd name="T37" fmla="*/ 3 h 880"/>
                    <a:gd name="T38" fmla="*/ 5 w 1684"/>
                    <a:gd name="T39" fmla="*/ 4 h 880"/>
                    <a:gd name="T40" fmla="*/ 1 w 1684"/>
                    <a:gd name="T41" fmla="*/ 2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1 h 335"/>
                    <a:gd name="T8" fmla="*/ 1 w 160"/>
                    <a:gd name="T9" fmla="*/ 1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4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2 w 642"/>
                    <a:gd name="T7" fmla="*/ 0 h 1188"/>
                    <a:gd name="T8" fmla="*/ 2 w 642"/>
                    <a:gd name="T9" fmla="*/ 1 h 1188"/>
                    <a:gd name="T10" fmla="*/ 3 w 642"/>
                    <a:gd name="T11" fmla="*/ 5 h 1188"/>
                    <a:gd name="T12" fmla="*/ 3 w 642"/>
                    <a:gd name="T13" fmla="*/ 5 h 1188"/>
                    <a:gd name="T14" fmla="*/ 2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2 w 642"/>
                    <a:gd name="T23" fmla="*/ 4 h 1188"/>
                    <a:gd name="T24" fmla="*/ 1 w 642"/>
                    <a:gd name="T25" fmla="*/ 4 h 1188"/>
                    <a:gd name="T26" fmla="*/ 1 w 642"/>
                    <a:gd name="T27" fmla="*/ 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2 h 504"/>
                    <a:gd name="T6" fmla="*/ 1 w 192"/>
                    <a:gd name="T7" fmla="*/ 2 h 504"/>
                    <a:gd name="T8" fmla="*/ 1 w 192"/>
                    <a:gd name="T9" fmla="*/ 2 h 504"/>
                    <a:gd name="T10" fmla="*/ 1 w 192"/>
                    <a:gd name="T11" fmla="*/ 2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 w 390"/>
                    <a:gd name="T1" fmla="*/ 0 h 269"/>
                    <a:gd name="T2" fmla="*/ 2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2 w 390"/>
                    <a:gd name="T11" fmla="*/ 1 h 269"/>
                    <a:gd name="T12" fmla="*/ 2 w 390"/>
                    <a:gd name="T13" fmla="*/ 2 h 269"/>
                    <a:gd name="T14" fmla="*/ 2 w 390"/>
                    <a:gd name="T15" fmla="*/ 2 h 269"/>
                    <a:gd name="T16" fmla="*/ 2 w 390"/>
                    <a:gd name="T17" fmla="*/ 1 h 269"/>
                    <a:gd name="T18" fmla="*/ 1 w 390"/>
                    <a:gd name="T19" fmla="*/ 1 h 269"/>
                    <a:gd name="T20" fmla="*/ 2 w 390"/>
                    <a:gd name="T21" fmla="*/ 1 h 269"/>
                    <a:gd name="T22" fmla="*/ 2 w 390"/>
                    <a:gd name="T23" fmla="*/ 0 h 269"/>
                    <a:gd name="T24" fmla="*/ 2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4 w 941"/>
                    <a:gd name="T3" fmla="*/ 0 h 424"/>
                    <a:gd name="T4" fmla="*/ 4 w 941"/>
                    <a:gd name="T5" fmla="*/ 1 h 424"/>
                    <a:gd name="T6" fmla="*/ 4 w 941"/>
                    <a:gd name="T7" fmla="*/ 1 h 424"/>
                    <a:gd name="T8" fmla="*/ 4 w 941"/>
                    <a:gd name="T9" fmla="*/ 2 h 424"/>
                    <a:gd name="T10" fmla="*/ 1 w 941"/>
                    <a:gd name="T11" fmla="*/ 2 h 424"/>
                    <a:gd name="T12" fmla="*/ 1 w 941"/>
                    <a:gd name="T13" fmla="*/ 2 h 424"/>
                    <a:gd name="T14" fmla="*/ 4 w 941"/>
                    <a:gd name="T15" fmla="*/ 1 h 424"/>
                    <a:gd name="T16" fmla="*/ 4 w 941"/>
                    <a:gd name="T17" fmla="*/ 1 h 424"/>
                    <a:gd name="T18" fmla="*/ 4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2 w 488"/>
                    <a:gd name="T7" fmla="*/ 0 h 173"/>
                    <a:gd name="T8" fmla="*/ 2 w 488"/>
                    <a:gd name="T9" fmla="*/ 0 h 173"/>
                    <a:gd name="T10" fmla="*/ 2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2 w 488"/>
                    <a:gd name="T21" fmla="*/ 0 h 173"/>
                    <a:gd name="T22" fmla="*/ 2 w 488"/>
                    <a:gd name="T23" fmla="*/ 0 h 173"/>
                    <a:gd name="T24" fmla="*/ 2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4 h 3266"/>
                <a:gd name="T2" fmla="*/ 0 w 772"/>
                <a:gd name="T3" fmla="*/ 4 h 3266"/>
                <a:gd name="T4" fmla="*/ 0 w 772"/>
                <a:gd name="T5" fmla="*/ 3 h 3266"/>
                <a:gd name="T6" fmla="*/ 0 w 772"/>
                <a:gd name="T7" fmla="*/ 3 h 3266"/>
                <a:gd name="T8" fmla="*/ 0 w 772"/>
                <a:gd name="T9" fmla="*/ 3 h 3266"/>
                <a:gd name="T10" fmla="*/ 0 w 772"/>
                <a:gd name="T11" fmla="*/ 3 h 3266"/>
                <a:gd name="T12" fmla="*/ 0 w 772"/>
                <a:gd name="T13" fmla="*/ 3 h 3266"/>
                <a:gd name="T14" fmla="*/ 0 w 772"/>
                <a:gd name="T15" fmla="*/ 3 h 3266"/>
                <a:gd name="T16" fmla="*/ 0 w 772"/>
                <a:gd name="T17" fmla="*/ 2 h 3266"/>
                <a:gd name="T18" fmla="*/ 0 w 772"/>
                <a:gd name="T19" fmla="*/ 2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2 h 3266"/>
                <a:gd name="T44" fmla="*/ 0 w 772"/>
                <a:gd name="T45" fmla="*/ 2 h 3266"/>
                <a:gd name="T46" fmla="*/ 0 w 772"/>
                <a:gd name="T47" fmla="*/ 3 h 3266"/>
                <a:gd name="T48" fmla="*/ 0 w 772"/>
                <a:gd name="T49" fmla="*/ 3 h 3266"/>
                <a:gd name="T50" fmla="*/ 0 w 772"/>
                <a:gd name="T51" fmla="*/ 3 h 3266"/>
                <a:gd name="T52" fmla="*/ 0 w 772"/>
                <a:gd name="T53" fmla="*/ 3 h 3266"/>
                <a:gd name="T54" fmla="*/ 0 w 772"/>
                <a:gd name="T55" fmla="*/ 3 h 3266"/>
                <a:gd name="T56" fmla="*/ 0 w 772"/>
                <a:gd name="T57" fmla="*/ 4 h 3266"/>
                <a:gd name="T58" fmla="*/ 0 w 772"/>
                <a:gd name="T59" fmla="*/ 4 h 3266"/>
                <a:gd name="T60" fmla="*/ 0 w 772"/>
                <a:gd name="T61" fmla="*/ 4 h 3266"/>
                <a:gd name="T62" fmla="*/ 0 w 772"/>
                <a:gd name="T63" fmla="*/ 4 h 3266"/>
                <a:gd name="T64" fmla="*/ 0 w 772"/>
                <a:gd name="T65" fmla="*/ 4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3 h 3266"/>
                <a:gd name="T2" fmla="*/ 0 w 772"/>
                <a:gd name="T3" fmla="*/ 12 h 3266"/>
                <a:gd name="T4" fmla="*/ 0 w 772"/>
                <a:gd name="T5" fmla="*/ 11 h 3266"/>
                <a:gd name="T6" fmla="*/ 0 w 772"/>
                <a:gd name="T7" fmla="*/ 10 h 3266"/>
                <a:gd name="T8" fmla="*/ 0 w 772"/>
                <a:gd name="T9" fmla="*/ 9 h 3266"/>
                <a:gd name="T10" fmla="*/ 0 w 772"/>
                <a:gd name="T11" fmla="*/ 9 h 3266"/>
                <a:gd name="T12" fmla="*/ 0 w 772"/>
                <a:gd name="T13" fmla="*/ 8 h 3266"/>
                <a:gd name="T14" fmla="*/ 0 w 772"/>
                <a:gd name="T15" fmla="*/ 8 h 3266"/>
                <a:gd name="T16" fmla="*/ 0 w 772"/>
                <a:gd name="T17" fmla="*/ 7 h 3266"/>
                <a:gd name="T18" fmla="*/ 0 w 772"/>
                <a:gd name="T19" fmla="*/ 7 h 3266"/>
                <a:gd name="T20" fmla="*/ 0 w 772"/>
                <a:gd name="T21" fmla="*/ 5 h 3266"/>
                <a:gd name="T22" fmla="*/ 0 w 772"/>
                <a:gd name="T23" fmla="*/ 4 h 3266"/>
                <a:gd name="T24" fmla="*/ 0 w 772"/>
                <a:gd name="T25" fmla="*/ 3 h 3266"/>
                <a:gd name="T26" fmla="*/ 0 w 772"/>
                <a:gd name="T27" fmla="*/ 3 h 3266"/>
                <a:gd name="T28" fmla="*/ 0 w 772"/>
                <a:gd name="T29" fmla="*/ 2 h 3266"/>
                <a:gd name="T30" fmla="*/ 0 w 772"/>
                <a:gd name="T31" fmla="*/ 0 h 3266"/>
                <a:gd name="T32" fmla="*/ 0 w 772"/>
                <a:gd name="T33" fmla="*/ 2 h 3266"/>
                <a:gd name="T34" fmla="*/ 0 w 772"/>
                <a:gd name="T35" fmla="*/ 3 h 3266"/>
                <a:gd name="T36" fmla="*/ 0 w 772"/>
                <a:gd name="T37" fmla="*/ 3 h 3266"/>
                <a:gd name="T38" fmla="*/ 0 w 772"/>
                <a:gd name="T39" fmla="*/ 4 h 3266"/>
                <a:gd name="T40" fmla="*/ 0 w 772"/>
                <a:gd name="T41" fmla="*/ 5 h 3266"/>
                <a:gd name="T42" fmla="*/ 0 w 772"/>
                <a:gd name="T43" fmla="*/ 5 h 3266"/>
                <a:gd name="T44" fmla="*/ 0 w 772"/>
                <a:gd name="T45" fmla="*/ 7 h 3266"/>
                <a:gd name="T46" fmla="*/ 0 w 772"/>
                <a:gd name="T47" fmla="*/ 8 h 3266"/>
                <a:gd name="T48" fmla="*/ 0 w 772"/>
                <a:gd name="T49" fmla="*/ 9 h 3266"/>
                <a:gd name="T50" fmla="*/ 0 w 772"/>
                <a:gd name="T51" fmla="*/ 9 h 3266"/>
                <a:gd name="T52" fmla="*/ 0 w 772"/>
                <a:gd name="T53" fmla="*/ 10 h 3266"/>
                <a:gd name="T54" fmla="*/ 0 w 772"/>
                <a:gd name="T55" fmla="*/ 11 h 3266"/>
                <a:gd name="T56" fmla="*/ 0 w 772"/>
                <a:gd name="T57" fmla="*/ 12 h 3266"/>
                <a:gd name="T58" fmla="*/ 0 w 772"/>
                <a:gd name="T59" fmla="*/ 13 h 3266"/>
                <a:gd name="T60" fmla="*/ 0 w 772"/>
                <a:gd name="T61" fmla="*/ 13 h 3266"/>
                <a:gd name="T62" fmla="*/ 0 w 772"/>
                <a:gd name="T63" fmla="*/ 13 h 3266"/>
                <a:gd name="T64" fmla="*/ 0 w 772"/>
                <a:gd name="T65" fmla="*/ 1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1 h 2521"/>
                    <a:gd name="T4" fmla="*/ 0 w 2002"/>
                    <a:gd name="T5" fmla="*/ 1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 h 3771"/>
                    <a:gd name="T2" fmla="*/ 0 w 3007"/>
                    <a:gd name="T3" fmla="*/ 1 h 3771"/>
                    <a:gd name="T4" fmla="*/ 0 w 3007"/>
                    <a:gd name="T5" fmla="*/ 1 h 3771"/>
                    <a:gd name="T6" fmla="*/ 0 w 3007"/>
                    <a:gd name="T7" fmla="*/ 1 h 3771"/>
                    <a:gd name="T8" fmla="*/ 0 w 3007"/>
                    <a:gd name="T9" fmla="*/ 1 h 3771"/>
                    <a:gd name="T10" fmla="*/ 0 w 3007"/>
                    <a:gd name="T11" fmla="*/ 1 h 3771"/>
                    <a:gd name="T12" fmla="*/ 0 w 3007"/>
                    <a:gd name="T13" fmla="*/ 1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1 h 3771"/>
                    <a:gd name="T26" fmla="*/ 0 w 3007"/>
                    <a:gd name="T27" fmla="*/ 1 h 3771"/>
                    <a:gd name="T28" fmla="*/ 0 w 3007"/>
                    <a:gd name="T29" fmla="*/ 1 h 3771"/>
                    <a:gd name="T30" fmla="*/ 0 w 3007"/>
                    <a:gd name="T31" fmla="*/ 1 h 3771"/>
                    <a:gd name="T32" fmla="*/ 0 w 3007"/>
                    <a:gd name="T33" fmla="*/ 1 h 3771"/>
                    <a:gd name="T34" fmla="*/ 0 w 3007"/>
                    <a:gd name="T35" fmla="*/ 1 h 3771"/>
                    <a:gd name="T36" fmla="*/ 0 w 3007"/>
                    <a:gd name="T37" fmla="*/ 1 h 3771"/>
                    <a:gd name="T38" fmla="*/ 0 w 3007"/>
                    <a:gd name="T39" fmla="*/ 1 h 3771"/>
                    <a:gd name="T40" fmla="*/ 0 w 3007"/>
                    <a:gd name="T41" fmla="*/ 1 h 3771"/>
                    <a:gd name="T42" fmla="*/ 0 w 3007"/>
                    <a:gd name="T43" fmla="*/ 1 h 3771"/>
                    <a:gd name="T44" fmla="*/ 0 w 3007"/>
                    <a:gd name="T45" fmla="*/ 1 h 3771"/>
                    <a:gd name="T46" fmla="*/ 0 w 3007"/>
                    <a:gd name="T47" fmla="*/ 1 h 3771"/>
                    <a:gd name="T48" fmla="*/ 0 w 3007"/>
                    <a:gd name="T49" fmla="*/ 1 h 3771"/>
                    <a:gd name="T50" fmla="*/ 0 w 3007"/>
                    <a:gd name="T51" fmla="*/ 1 h 3771"/>
                    <a:gd name="T52" fmla="*/ 0 w 3007"/>
                    <a:gd name="T53" fmla="*/ 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APUSH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Document Based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altLang="en-US" smtClean="0"/>
              <a:t>Accuracy and Clarity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3050" y="1066800"/>
            <a:ext cx="7696200" cy="3657600"/>
          </a:xfrm>
        </p:spPr>
        <p:txBody>
          <a:bodyPr/>
          <a:lstStyle/>
          <a:p>
            <a:r>
              <a:rPr lang="en-US" altLang="en-US" smtClean="0"/>
              <a:t>Essay is a timed first draft</a:t>
            </a:r>
          </a:p>
          <a:p>
            <a:r>
              <a:rPr lang="en-US" altLang="en-US" smtClean="0"/>
              <a:t>Minor errors are not considered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762000"/>
          </a:xfrm>
        </p:spPr>
        <p:txBody>
          <a:bodyPr/>
          <a:lstStyle/>
          <a:p>
            <a:r>
              <a:rPr lang="en-US" altLang="en-US" smtClean="0"/>
              <a:t>Do’s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752600" y="838200"/>
            <a:ext cx="7391400" cy="4724400"/>
          </a:xfrm>
        </p:spPr>
        <p:txBody>
          <a:bodyPr/>
          <a:lstStyle/>
          <a:p>
            <a:r>
              <a:rPr lang="en-US" altLang="en-US" dirty="0" smtClean="0"/>
              <a:t>Read the question</a:t>
            </a:r>
          </a:p>
          <a:p>
            <a:r>
              <a:rPr lang="en-US" altLang="en-US" dirty="0" smtClean="0"/>
              <a:t>AP answer the prompt</a:t>
            </a:r>
          </a:p>
          <a:p>
            <a:r>
              <a:rPr lang="en-US" altLang="en-US" dirty="0" smtClean="0"/>
              <a:t>Defend your argument with history</a:t>
            </a:r>
          </a:p>
          <a:p>
            <a:r>
              <a:rPr lang="en-US" altLang="en-US" dirty="0" smtClean="0"/>
              <a:t>Be a name-dropper</a:t>
            </a:r>
          </a:p>
          <a:p>
            <a:r>
              <a:rPr lang="en-US" altLang="en-US" dirty="0" smtClean="0"/>
              <a:t>Be specific</a:t>
            </a:r>
          </a:p>
          <a:p>
            <a:r>
              <a:rPr lang="en-US" altLang="en-US" dirty="0" smtClean="0"/>
              <a:t>Be organized</a:t>
            </a:r>
          </a:p>
          <a:p>
            <a:r>
              <a:rPr lang="en-US" altLang="en-US" dirty="0" smtClean="0"/>
              <a:t>Have a good thesis</a:t>
            </a:r>
          </a:p>
          <a:p>
            <a:r>
              <a:rPr lang="en-US" altLang="en-US" dirty="0" smtClean="0"/>
              <a:t>Analyze:  so what, who cares?</a:t>
            </a:r>
          </a:p>
          <a:p>
            <a:r>
              <a:rPr lang="en-US" altLang="en-US" dirty="0" smtClean="0"/>
              <a:t>Use the PAST tense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n-US" altLang="en-US" smtClean="0"/>
              <a:t>Don’ts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4648200"/>
          </a:xfrm>
        </p:spPr>
        <p:txBody>
          <a:bodyPr/>
          <a:lstStyle/>
          <a:p>
            <a:r>
              <a:rPr lang="en-US" altLang="en-US" smtClean="0"/>
              <a:t>Use grandiose statements</a:t>
            </a:r>
          </a:p>
          <a:p>
            <a:r>
              <a:rPr lang="en-US" altLang="en-US" smtClean="0"/>
              <a:t>Use slang</a:t>
            </a:r>
          </a:p>
          <a:p>
            <a:r>
              <a:rPr lang="en-US" altLang="en-US" smtClean="0"/>
              <a:t>Use generalization</a:t>
            </a:r>
          </a:p>
          <a:p>
            <a:r>
              <a:rPr lang="en-US" altLang="en-US" smtClean="0"/>
              <a:t>Ignore the question</a:t>
            </a:r>
          </a:p>
          <a:p>
            <a:r>
              <a:rPr lang="en-US" altLang="en-US" smtClean="0"/>
              <a:t>Be silly</a:t>
            </a:r>
          </a:p>
          <a:p>
            <a:r>
              <a:rPr lang="en-US" altLang="en-US" smtClean="0"/>
              <a:t>Use the word “I”</a:t>
            </a:r>
          </a:p>
          <a:p>
            <a:r>
              <a:rPr lang="en-US" altLang="en-US" smtClean="0"/>
              <a:t>Use rhetorical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457200"/>
          </a:xfrm>
        </p:spPr>
        <p:txBody>
          <a:bodyPr/>
          <a:lstStyle/>
          <a:p>
            <a:r>
              <a:rPr lang="en-US" altLang="en-US" smtClean="0"/>
              <a:t>Power words: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r>
              <a:rPr lang="en-US" altLang="en-US" smtClean="0"/>
              <a:t>Controversial</a:t>
            </a:r>
          </a:p>
          <a:p>
            <a:r>
              <a:rPr lang="en-US" altLang="en-US" smtClean="0"/>
              <a:t>Turning point</a:t>
            </a:r>
          </a:p>
          <a:p>
            <a:r>
              <a:rPr lang="en-US" altLang="en-US" smtClean="0"/>
              <a:t>Inevitable</a:t>
            </a:r>
          </a:p>
          <a:p>
            <a:r>
              <a:rPr lang="en-US" altLang="en-US" smtClean="0"/>
              <a:t>More importantly</a:t>
            </a:r>
          </a:p>
          <a:p>
            <a:r>
              <a:rPr lang="en-US" altLang="en-US" smtClean="0"/>
              <a:t>To a greater extent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 altLang="en-US" smtClean="0"/>
              <a:t>No No words: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Very 	many	things	</a:t>
            </a:r>
          </a:p>
          <a:p>
            <a:pPr marL="0" indent="0">
              <a:buFontTx/>
              <a:buNone/>
            </a:pPr>
            <a:r>
              <a:rPr lang="en-US" altLang="en-US" smtClean="0"/>
              <a:t>Lots	of stuff	huge	</a:t>
            </a:r>
          </a:p>
          <a:p>
            <a:pPr marL="0" indent="0">
              <a:buFontTx/>
              <a:buNone/>
            </a:pPr>
            <a:r>
              <a:rPr lang="en-US" altLang="en-US" smtClean="0"/>
              <a:t>good/bad		ways</a:t>
            </a:r>
          </a:p>
          <a:p>
            <a:pPr marL="0" indent="0">
              <a:buFontTx/>
              <a:buNone/>
            </a:pPr>
            <a:r>
              <a:rPr lang="en-US" altLang="en-US" smtClean="0"/>
              <a:t>Things continued to change</a:t>
            </a:r>
          </a:p>
          <a:p>
            <a:pPr marL="0" indent="0">
              <a:buFontTx/>
              <a:buNone/>
            </a:pPr>
            <a:r>
              <a:rPr lang="en-US" altLang="en-US" smtClean="0"/>
              <a:t>In conclusion</a:t>
            </a:r>
          </a:p>
          <a:p>
            <a:pPr marL="0" indent="0">
              <a:buFontTx/>
              <a:buNone/>
            </a:pPr>
            <a:r>
              <a:rPr lang="en-US" altLang="en-US" smtClean="0"/>
              <a:t>Since the beginning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DBQ HINTS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i="1" smtClean="0"/>
              <a:t>From Warren Hierl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870700" cy="609600"/>
          </a:xfrm>
        </p:spPr>
        <p:txBody>
          <a:bodyPr/>
          <a:lstStyle/>
          <a:p>
            <a:r>
              <a:rPr lang="en-US" altLang="en-US" sz="3200" smtClean="0"/>
              <a:t>Pre-Writing Strategies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693738"/>
            <a:ext cx="838200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800" smtClean="0"/>
              <a:t>Read the question carefully. Understand that you are to answer a question, not simply to discuss the documents.  Approach it as an essay question for which you </a:t>
            </a:r>
            <a:r>
              <a:rPr lang="en-US" altLang="en-US" sz="1800" b="1" smtClean="0"/>
              <a:t>DON’T</a:t>
            </a:r>
            <a:r>
              <a:rPr lang="en-US" altLang="en-US" sz="1800" smtClean="0"/>
              <a:t> have documents.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Make certain you understand what the question asks you to look for in the documents.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Establish potential categories </a:t>
            </a:r>
            <a:r>
              <a:rPr lang="en-US" altLang="en-US" sz="1800" b="1" smtClean="0"/>
              <a:t>BEFORE </a:t>
            </a:r>
            <a:r>
              <a:rPr lang="en-US" altLang="en-US" sz="1800" smtClean="0"/>
              <a:t>you examine the documents.  If the question gives you categories, use those categories.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After you read the question and </a:t>
            </a:r>
            <a:r>
              <a:rPr lang="en-US" altLang="en-US" sz="1800" b="1" smtClean="0"/>
              <a:t>BEFORE</a:t>
            </a:r>
            <a:r>
              <a:rPr lang="en-US" altLang="en-US" sz="1800" smtClean="0"/>
              <a:t> you examine the documents, jot down all of the specific factual information that comes to mind from that time period relative to this question.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 </a:t>
            </a:r>
          </a:p>
          <a:p>
            <a:pPr marL="0" indent="0">
              <a:buFontTx/>
              <a:buNone/>
            </a:pPr>
            <a:r>
              <a:rPr lang="en-US" altLang="en-US" sz="1800" smtClean="0"/>
              <a:t>Have a gut reaction as to how you’re going to answer the question </a:t>
            </a:r>
            <a:r>
              <a:rPr lang="en-US" altLang="en-US" sz="1800" b="1" smtClean="0"/>
              <a:t>BEFORE </a:t>
            </a:r>
            <a:r>
              <a:rPr lang="en-US" altLang="en-US" sz="1800" smtClean="0"/>
              <a:t>you read the documents.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4288"/>
            <a:ext cx="6870700" cy="609600"/>
          </a:xfrm>
        </p:spPr>
        <p:txBody>
          <a:bodyPr/>
          <a:lstStyle/>
          <a:p>
            <a:r>
              <a:rPr lang="en-US" altLang="en-US" sz="3600" smtClean="0"/>
              <a:t>Examining the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305800" cy="4862513"/>
          </a:xfrm>
        </p:spPr>
        <p:txBody>
          <a:bodyPr/>
          <a:lstStyle/>
          <a:p>
            <a:pPr>
              <a:defRPr/>
            </a:pPr>
            <a:r>
              <a:rPr lang="en-US" dirty="0"/>
              <a:t>The DBQ will be scored on a scale of 0-7 using an analytic rubric.  That means you get points for doing </a:t>
            </a:r>
            <a:r>
              <a:rPr lang="en-US" dirty="0" smtClean="0"/>
              <a:t>certain things</a:t>
            </a:r>
            <a:r>
              <a:rPr lang="en-US" dirty="0"/>
              <a:t>.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7848600" cy="5715000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sz="2800" dirty="0" smtClean="0"/>
              <a:t>You </a:t>
            </a:r>
            <a:r>
              <a:rPr lang="en-US" sz="2800" b="1" dirty="0"/>
              <a:t>MUST</a:t>
            </a:r>
            <a:r>
              <a:rPr lang="en-US" sz="2800" dirty="0"/>
              <a:t> </a:t>
            </a:r>
            <a:r>
              <a:rPr lang="en-US" sz="2800" dirty="0" smtClean="0"/>
              <a:t>analyze </a:t>
            </a:r>
            <a:r>
              <a:rPr lang="en-US" sz="2800" dirty="0"/>
              <a:t>the content of </a:t>
            </a:r>
            <a:r>
              <a:rPr lang="en-US" sz="2800" b="1" u="sng" dirty="0"/>
              <a:t>ALL OR </a:t>
            </a:r>
            <a:r>
              <a:rPr lang="en-US" sz="2800" b="1" u="sng" dirty="0" smtClean="0"/>
              <a:t> All but One </a:t>
            </a:r>
            <a:r>
              <a:rPr lang="en-US" sz="2800" dirty="0" smtClean="0"/>
              <a:t>of </a:t>
            </a:r>
            <a:r>
              <a:rPr lang="en-US" sz="2800" dirty="0"/>
              <a:t>the documents and use that analysis to </a:t>
            </a:r>
            <a:r>
              <a:rPr lang="en-US" sz="2800" u="sng" dirty="0"/>
              <a:t>explicitly </a:t>
            </a:r>
            <a:r>
              <a:rPr lang="en-US" sz="2800" dirty="0"/>
              <a:t>support your thesis.  </a:t>
            </a:r>
            <a:endParaRPr lang="en-US" sz="2800" dirty="0" smtClean="0"/>
          </a:p>
          <a:p>
            <a:pPr>
              <a:defRPr/>
            </a:pPr>
            <a:r>
              <a:rPr lang="en-US" sz="2800" dirty="0"/>
              <a:t>	</a:t>
            </a:r>
            <a:r>
              <a:rPr lang="en-US" sz="2400" dirty="0" smtClean="0"/>
              <a:t>You </a:t>
            </a:r>
            <a:r>
              <a:rPr lang="en-US" sz="2400" dirty="0"/>
              <a:t>will not be given points if you only </a:t>
            </a:r>
            <a:r>
              <a:rPr lang="en-US" sz="2400" dirty="0" smtClean="0"/>
              <a:t>	imply </a:t>
            </a:r>
            <a:r>
              <a:rPr lang="en-US" sz="2400" dirty="0"/>
              <a:t>or </a:t>
            </a:r>
            <a:r>
              <a:rPr lang="en-US" sz="2400" dirty="0" smtClean="0"/>
              <a:t>	hint </a:t>
            </a:r>
            <a:r>
              <a:rPr lang="en-US" sz="2400" dirty="0"/>
              <a:t>at how the information in </a:t>
            </a:r>
            <a:r>
              <a:rPr lang="en-US" sz="2400" dirty="0" smtClean="0"/>
              <a:t>the </a:t>
            </a:r>
            <a:r>
              <a:rPr lang="en-US" sz="2400" dirty="0"/>
              <a:t>document </a:t>
            </a:r>
            <a:r>
              <a:rPr lang="en-US" sz="2400" dirty="0" smtClean="0"/>
              <a:t>	answers </a:t>
            </a:r>
            <a:r>
              <a:rPr lang="en-US" sz="2400" dirty="0"/>
              <a:t>the question.  </a:t>
            </a:r>
            <a:endParaRPr lang="en-US" sz="2400" dirty="0" smtClean="0"/>
          </a:p>
          <a:p>
            <a:pPr>
              <a:defRPr/>
            </a:pPr>
            <a:r>
              <a:rPr lang="en-US" sz="2400" dirty="0"/>
              <a:t>	</a:t>
            </a:r>
            <a:r>
              <a:rPr lang="en-US" sz="2400" dirty="0" smtClean="0"/>
              <a:t>Directly </a:t>
            </a:r>
            <a:r>
              <a:rPr lang="en-US" sz="2400" dirty="0"/>
              <a:t>state how and why the </a:t>
            </a:r>
            <a:r>
              <a:rPr lang="en-US" sz="2400" dirty="0" smtClean="0"/>
              <a:t>	information 	supports </a:t>
            </a:r>
            <a:r>
              <a:rPr lang="en-US" sz="2400" dirty="0"/>
              <a:t>your argument.  </a:t>
            </a:r>
            <a:r>
              <a:rPr lang="en-US" sz="2400" dirty="0" smtClean="0"/>
              <a:t>	</a:t>
            </a:r>
          </a:p>
          <a:p>
            <a:pPr>
              <a:defRPr/>
            </a:pPr>
            <a:r>
              <a:rPr lang="en-US" sz="2400" dirty="0" smtClean="0"/>
              <a:t>	You </a:t>
            </a:r>
            <a:r>
              <a:rPr lang="en-US" sz="2400" dirty="0"/>
              <a:t>will not get points for simply telling </a:t>
            </a:r>
            <a:r>
              <a:rPr lang="en-US" sz="2400" dirty="0" smtClean="0"/>
              <a:t>what 	the </a:t>
            </a:r>
            <a:r>
              <a:rPr lang="en-US" sz="2400" dirty="0"/>
              <a:t>document says</a:t>
            </a:r>
            <a:r>
              <a:rPr lang="en-US" sz="2800" dirty="0"/>
              <a:t>.</a:t>
            </a:r>
          </a:p>
          <a:p>
            <a:pPr marL="0" indent="0">
              <a:buFontTx/>
              <a:buNone/>
              <a:defRPr/>
            </a:pPr>
            <a:r>
              <a:rPr lang="en-US" sz="1600" dirty="0"/>
              <a:t> 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7391400" cy="3657600"/>
          </a:xfrm>
        </p:spPr>
        <p:txBody>
          <a:bodyPr/>
          <a:lstStyle/>
          <a:p>
            <a:pPr marL="457200" indent="-457200">
              <a:buFontTx/>
              <a:buAutoNum type="arabicPeriod" startAt="2"/>
              <a:defRPr/>
            </a:pPr>
            <a:r>
              <a:rPr lang="en-US" sz="2400" dirty="0" smtClean="0"/>
              <a:t>Additionally you </a:t>
            </a:r>
            <a:r>
              <a:rPr lang="en-US" sz="2400" b="1" dirty="0" smtClean="0"/>
              <a:t>MUST</a:t>
            </a:r>
            <a:r>
              <a:rPr lang="en-US" sz="2400" dirty="0" smtClean="0"/>
              <a:t> do at least </a:t>
            </a:r>
            <a:r>
              <a:rPr lang="en-US" sz="2400" b="1" dirty="0" smtClean="0"/>
              <a:t>ONE</a:t>
            </a:r>
            <a:r>
              <a:rPr lang="en-US" sz="2400" dirty="0" smtClean="0"/>
              <a:t> of the following for </a:t>
            </a:r>
            <a:r>
              <a:rPr lang="en-US" sz="2400" b="1" u="sng" dirty="0" smtClean="0"/>
              <a:t>at least </a:t>
            </a:r>
            <a:r>
              <a:rPr lang="en-US" sz="2400" b="1" u="sng" dirty="0" smtClean="0"/>
              <a:t>3 </a:t>
            </a:r>
            <a:r>
              <a:rPr lang="en-US" sz="2400" b="1" u="sng" dirty="0" smtClean="0"/>
              <a:t>of the documents (</a:t>
            </a:r>
            <a:r>
              <a:rPr lang="en-US" sz="2400" b="1" u="sng" dirty="0" err="1" smtClean="0"/>
              <a:t>HAPPy</a:t>
            </a:r>
            <a:r>
              <a:rPr lang="en-US" sz="2400" b="1" u="sng" dirty="0" smtClean="0"/>
              <a:t>)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/>
              <a:t>analyze the historical content of the </a:t>
            </a:r>
            <a:r>
              <a:rPr lang="en-US" sz="2400" dirty="0" smtClean="0"/>
              <a:t>document</a:t>
            </a:r>
          </a:p>
          <a:p>
            <a:pPr>
              <a:defRPr/>
            </a:pPr>
            <a:r>
              <a:rPr lang="en-US" sz="2400" dirty="0" smtClean="0"/>
              <a:t>analyze the intended audience of the document and how that affects the credibility of the document relative to your argument</a:t>
            </a:r>
          </a:p>
          <a:p>
            <a:pPr>
              <a:defRPr/>
            </a:pPr>
            <a:r>
              <a:rPr lang="en-US" sz="2400" dirty="0" smtClean="0"/>
              <a:t>analyze the purpose for which the document was written</a:t>
            </a:r>
          </a:p>
          <a:p>
            <a:pPr>
              <a:defRPr/>
            </a:pPr>
            <a:r>
              <a:rPr lang="en-US" sz="2400" dirty="0" smtClean="0"/>
              <a:t>analyze the author’s point of view and explain why the author might have that point of view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 FORMAT</a:t>
            </a:r>
            <a:r>
              <a:rPr lang="en-US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153400" cy="41910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multiple-choice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 minutes, 40%)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short-answer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 minutes, 20%)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document-based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 minutes, 25%)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long essay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 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 minutes, 15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</a:t>
            </a:r>
            <a:r>
              <a:rPr lang="en-US" b="1" dirty="0" smtClean="0"/>
              <a:t>3 Hours 15 Minutes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305800" cy="541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3</a:t>
            </a:r>
            <a:r>
              <a:rPr lang="en-US" dirty="0"/>
              <a:t>.	You </a:t>
            </a:r>
            <a:r>
              <a:rPr lang="en-US" b="1" dirty="0"/>
              <a:t>MUST</a:t>
            </a:r>
            <a:r>
              <a:rPr lang="en-US" dirty="0"/>
              <a:t> use the documents as clues to bring in information from the time period that is not mentioned in the documents.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4.	You </a:t>
            </a:r>
            <a:r>
              <a:rPr lang="en-US" b="1" dirty="0"/>
              <a:t>MUST</a:t>
            </a:r>
            <a:r>
              <a:rPr lang="en-US" dirty="0"/>
              <a:t> explicitly connect the information from the documents and outside information to broader historical events or trends.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7696200" cy="5334000"/>
          </a:xfrm>
        </p:spPr>
        <p:txBody>
          <a:bodyPr/>
          <a:lstStyle/>
          <a:p>
            <a:pPr marL="457200" indent="-457200">
              <a:buFontTx/>
              <a:buAutoNum type="arabicPeriod" startAt="5"/>
              <a:defRPr/>
            </a:pPr>
            <a:r>
              <a:rPr lang="en-US" altLang="en-US" sz="2400" dirty="0" smtClean="0"/>
              <a:t>You </a:t>
            </a:r>
            <a:r>
              <a:rPr lang="en-US" altLang="en-US" sz="2400" b="1" dirty="0" smtClean="0"/>
              <a:t>MUST</a:t>
            </a:r>
            <a:r>
              <a:rPr lang="en-US" altLang="en-US" sz="2400" dirty="0" smtClean="0"/>
              <a:t> synthesize your argument, evidence, documents, and context into a persuasive essay by  explaining connections between the argument and </a:t>
            </a:r>
            <a:r>
              <a:rPr lang="en-US" altLang="en-US" sz="2400" b="1" dirty="0" smtClean="0"/>
              <a:t>ONE </a:t>
            </a:r>
            <a:r>
              <a:rPr lang="en-US" altLang="en-US" sz="2400" dirty="0" smtClean="0"/>
              <a:t>of the following: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dirty="0" smtClean="0"/>
              <a:t> 	a development in a different historical period, situation, or geographical area</a:t>
            </a:r>
          </a:p>
          <a:p>
            <a:pPr>
              <a:defRPr/>
            </a:pPr>
            <a:r>
              <a:rPr lang="en-US" altLang="en-US" sz="2400" dirty="0" smtClean="0"/>
              <a:t>	a course theme that is not the focus of the essay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	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altLang="en-US" b="1" dirty="0" smtClean="0"/>
              <a:t>DBQ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696200" cy="495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7030A0"/>
                </a:solidFill>
              </a:rPr>
              <a:t>Answer 1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Covers Periods </a:t>
            </a:r>
            <a:r>
              <a:rPr lang="en-US" altLang="en-US" dirty="0" smtClean="0">
                <a:solidFill>
                  <a:srgbClr val="7030A0"/>
                </a:solidFill>
              </a:rPr>
              <a:t>3 </a:t>
            </a:r>
            <a:r>
              <a:rPr lang="en-US" altLang="en-US" dirty="0" smtClean="0">
                <a:solidFill>
                  <a:srgbClr val="7030A0"/>
                </a:solidFill>
              </a:rPr>
              <a:t>– 8  </a:t>
            </a:r>
            <a:endParaRPr lang="en-US" altLang="en-US" dirty="0" smtClean="0">
              <a:solidFill>
                <a:srgbClr val="7030A0"/>
              </a:solidFill>
            </a:endParaRPr>
          </a:p>
          <a:p>
            <a:r>
              <a:rPr lang="en-US" altLang="en-US" dirty="0" smtClean="0">
                <a:solidFill>
                  <a:srgbClr val="7030A0"/>
                </a:solidFill>
              </a:rPr>
              <a:t>60 minutes </a:t>
            </a:r>
          </a:p>
          <a:p>
            <a:r>
              <a:rPr lang="en-US" altLang="en-US" u="sng" dirty="0" smtClean="0"/>
              <a:t>Section II </a:t>
            </a:r>
            <a:r>
              <a:rPr lang="en-US" altLang="en-US" dirty="0" smtClean="0"/>
              <a:t>– (DBQ + LEQ) </a:t>
            </a:r>
            <a:br>
              <a:rPr lang="en-US" altLang="en-US" dirty="0" smtClean="0"/>
            </a:br>
            <a:r>
              <a:rPr lang="en-US" altLang="en-US" dirty="0" smtClean="0"/>
              <a:t>gets 1 hour and 40 minutes </a:t>
            </a:r>
            <a:r>
              <a:rPr lang="en-US" altLang="en-US" dirty="0" smtClean="0"/>
              <a:t>total  </a:t>
            </a:r>
            <a:endParaRPr lang="en-US" altLang="en-US" dirty="0" smtClean="0"/>
          </a:p>
          <a:p>
            <a:r>
              <a:rPr lang="en-US" altLang="en-US" u="sng" dirty="0" smtClean="0">
                <a:solidFill>
                  <a:srgbClr val="7030A0"/>
                </a:solidFill>
              </a:rPr>
              <a:t>Recommend</a:t>
            </a:r>
            <a:r>
              <a:rPr lang="en-US" altLang="en-US" dirty="0" smtClean="0">
                <a:solidFill>
                  <a:srgbClr val="7030A0"/>
                </a:solidFill>
              </a:rPr>
              <a:t>:  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7030A0"/>
                </a:solidFill>
              </a:rPr>
              <a:t>		15 minutes planning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7030A0"/>
                </a:solidFill>
              </a:rPr>
              <a:t>		45 minutes writing</a:t>
            </a:r>
          </a:p>
          <a:p>
            <a:pPr marL="3032125" indent="-288925"/>
            <a:r>
              <a:rPr lang="en-US" altLang="en-US" dirty="0" smtClean="0">
                <a:solidFill>
                  <a:srgbClr val="7030A0"/>
                </a:solidFill>
              </a:rPr>
              <a:t>25</a:t>
            </a:r>
            <a:r>
              <a:rPr lang="en-US" altLang="en-US" dirty="0" smtClean="0">
                <a:solidFill>
                  <a:srgbClr val="7030A0"/>
                </a:solidFill>
              </a:rPr>
              <a:t>% total test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09600"/>
          </a:xfrm>
        </p:spPr>
        <p:txBody>
          <a:bodyPr/>
          <a:lstStyle/>
          <a:p>
            <a:r>
              <a:rPr lang="en-US" altLang="en-US" smtClean="0"/>
              <a:t>DBQ Essay rubric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en-US" altLang="en-US" dirty="0" smtClean="0">
                <a:solidFill>
                  <a:srgbClr val="7030A0"/>
                </a:solidFill>
              </a:rPr>
              <a:t>Rubric:  7 POINTS</a:t>
            </a:r>
          </a:p>
          <a:p>
            <a:pPr>
              <a:buNone/>
            </a:pPr>
            <a:endParaRPr lang="en-US" altLang="en-US" dirty="0" smtClean="0"/>
          </a:p>
          <a:p>
            <a:pPr marL="514350" indent="-514350">
              <a:buAutoNum type="alphaUcParenR"/>
            </a:pPr>
            <a:r>
              <a:rPr lang="en-US" altLang="en-US" dirty="0" smtClean="0">
                <a:solidFill>
                  <a:srgbClr val="7030A0"/>
                </a:solidFill>
              </a:rPr>
              <a:t>THESIS	- 1 point</a:t>
            </a:r>
          </a:p>
          <a:p>
            <a:pPr marL="514350" indent="-514350">
              <a:buAutoNum type="alphaUcParenR"/>
            </a:pPr>
            <a:r>
              <a:rPr lang="en-US" altLang="en-US" dirty="0" smtClean="0">
                <a:solidFill>
                  <a:srgbClr val="7030A0"/>
                </a:solidFill>
              </a:rPr>
              <a:t>CONTEXTUALIZATION	 - 1 point</a:t>
            </a:r>
          </a:p>
          <a:p>
            <a:pPr marL="514350" indent="-514350">
              <a:buAutoNum type="alphaUcParenR"/>
            </a:pPr>
            <a:r>
              <a:rPr lang="en-US" altLang="en-US" dirty="0" smtClean="0">
                <a:solidFill>
                  <a:srgbClr val="7030A0"/>
                </a:solidFill>
              </a:rPr>
              <a:t>EVIDENCE	- 3 points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i="1" dirty="0" smtClean="0">
                <a:solidFill>
                  <a:srgbClr val="7030A0"/>
                </a:solidFill>
              </a:rPr>
              <a:t>uses 6 of 7 documents </a:t>
            </a:r>
            <a:r>
              <a:rPr lang="en-US" altLang="en-US" i="1" dirty="0" smtClean="0"/>
              <a:t>– 2 points</a:t>
            </a:r>
            <a:br>
              <a:rPr lang="en-US" altLang="en-US" i="1" dirty="0" smtClean="0"/>
            </a:br>
            <a:r>
              <a:rPr lang="en-US" altLang="en-US" i="1" dirty="0" smtClean="0">
                <a:solidFill>
                  <a:srgbClr val="7030A0"/>
                </a:solidFill>
              </a:rPr>
              <a:t>uses evidence beyond documents </a:t>
            </a:r>
            <a:r>
              <a:rPr lang="en-US" altLang="en-US" i="1" dirty="0" smtClean="0"/>
              <a:t>– 1 point</a:t>
            </a:r>
          </a:p>
          <a:p>
            <a:pPr marL="514350" indent="-514350">
              <a:buAutoNum type="alphaUcParenR"/>
            </a:pPr>
            <a:r>
              <a:rPr lang="en-US" altLang="en-US" dirty="0" smtClean="0">
                <a:solidFill>
                  <a:srgbClr val="7030A0"/>
                </a:solidFill>
              </a:rPr>
              <a:t>ANALYSIS &amp; REASONING	- 2 points</a:t>
            </a:r>
          </a:p>
          <a:p>
            <a:pPr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 altLang="en-US" sz="4000" smtClean="0"/>
              <a:t>Thesis Statement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96200" cy="42672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7030A0"/>
                </a:solidFill>
              </a:rPr>
              <a:t>Make a defensible claim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Addresses all parts of the question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Beginning or end of essay 1-2 sentences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Does not just restate the prompt</a:t>
            </a:r>
          </a:p>
          <a:p>
            <a:r>
              <a:rPr lang="en-US" altLang="en-US" dirty="0" smtClean="0"/>
              <a:t>Thesis drives the bus and the documents support it.  Thesis driven, not document driven.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8658225" cy="1219200"/>
          </a:xfrm>
        </p:spPr>
        <p:txBody>
          <a:bodyPr/>
          <a:lstStyle/>
          <a:p>
            <a:r>
              <a:rPr lang="en-US" altLang="en-US" sz="3600" smtClean="0"/>
              <a:t>Thesis (argument development) 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4114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7030A0"/>
                </a:solidFill>
              </a:rPr>
              <a:t>Develops and supports cohesive argument</a:t>
            </a:r>
          </a:p>
          <a:p>
            <a:r>
              <a:rPr lang="en-US" altLang="en-US" dirty="0" smtClean="0"/>
              <a:t>Accounts for historical complexities</a:t>
            </a:r>
          </a:p>
          <a:p>
            <a:pPr lvl="1"/>
            <a:r>
              <a:rPr lang="en-US" altLang="en-US" dirty="0" smtClean="0"/>
              <a:t>Illustrating relationships among historical evidence like contradictions, corroboration, qualification</a:t>
            </a:r>
          </a:p>
          <a:p>
            <a:r>
              <a:rPr lang="en-US" altLang="en-US" dirty="0" smtClean="0"/>
              <a:t>How will you group your documents into paragraphs and make 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480300" cy="609600"/>
          </a:xfrm>
        </p:spPr>
        <p:txBody>
          <a:bodyPr/>
          <a:lstStyle/>
          <a:p>
            <a:r>
              <a:rPr lang="en-US" altLang="en-US" sz="3600" dirty="0" smtClean="0"/>
              <a:t>Document </a:t>
            </a:r>
            <a:r>
              <a:rPr lang="en-US" altLang="en-US" sz="3600" dirty="0" smtClean="0"/>
              <a:t>Analysis and Reasoning</a:t>
            </a:r>
            <a:endParaRPr lang="en-US" altLang="en-US" sz="3600" dirty="0" smtClean="0"/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585200" cy="5334000"/>
          </a:xfrm>
        </p:spPr>
        <p:txBody>
          <a:bodyPr/>
          <a:lstStyle/>
          <a:p>
            <a:pPr>
              <a:buNone/>
            </a:pPr>
            <a:r>
              <a:rPr lang="en-US" altLang="en-US" dirty="0" smtClean="0"/>
              <a:t>	</a:t>
            </a:r>
            <a:r>
              <a:rPr lang="en-US" altLang="en-US" u="sng" dirty="0" smtClean="0">
                <a:solidFill>
                  <a:srgbClr val="7030A0"/>
                </a:solidFill>
              </a:rPr>
              <a:t>Ways to demonstrate a </a:t>
            </a:r>
            <a:br>
              <a:rPr lang="en-US" altLang="en-US" u="sng" dirty="0" smtClean="0">
                <a:solidFill>
                  <a:srgbClr val="7030A0"/>
                </a:solidFill>
              </a:rPr>
            </a:br>
            <a:r>
              <a:rPr lang="en-US" altLang="en-US" u="sng" dirty="0" smtClean="0">
                <a:solidFill>
                  <a:srgbClr val="7030A0"/>
                </a:solidFill>
              </a:rPr>
              <a:t>complex understanding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Comparison (similarities / differences)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Continuity and Change over Time</a:t>
            </a:r>
          </a:p>
          <a:p>
            <a:r>
              <a:rPr lang="en-US" altLang="en-US" dirty="0" smtClean="0">
                <a:solidFill>
                  <a:srgbClr val="7030A0"/>
                </a:solidFill>
              </a:rPr>
              <a:t>Cause and Effect</a:t>
            </a:r>
          </a:p>
          <a:p>
            <a:pPr>
              <a:buNone/>
            </a:pPr>
            <a:endParaRPr lang="en-US" altLang="en-US" dirty="0" smtClean="0"/>
          </a:p>
          <a:p>
            <a:pPr>
              <a:buNone/>
            </a:pPr>
            <a:r>
              <a:rPr lang="en-US" altLang="en-US" sz="2800" dirty="0" smtClean="0"/>
              <a:t>* This understanding must be part of the argument, not merely a phrase or reference.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altLang="en-US" sz="3600" smtClean="0"/>
              <a:t>Extended Analysis=</a:t>
            </a:r>
            <a:r>
              <a:rPr lang="en-US" altLang="en-US" sz="3600" smtClean="0">
                <a:solidFill>
                  <a:srgbClr val="FF0000"/>
                </a:solidFill>
              </a:rPr>
              <a:t>HAPPy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975600" cy="3962400"/>
          </a:xfrm>
        </p:spPr>
        <p:txBody>
          <a:bodyPr/>
          <a:lstStyle/>
          <a:p>
            <a:pPr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</a:t>
            </a:r>
            <a:r>
              <a:rPr lang="en-US" altLang="en-US" dirty="0" smtClean="0">
                <a:solidFill>
                  <a:srgbClr val="7030A0"/>
                </a:solidFill>
              </a:rPr>
              <a:t>Use one component of HAPPY on </a:t>
            </a:r>
            <a:br>
              <a:rPr lang="en-US" altLang="en-US" dirty="0" smtClean="0">
                <a:solidFill>
                  <a:srgbClr val="7030A0"/>
                </a:solidFill>
              </a:rPr>
            </a:br>
            <a:r>
              <a:rPr lang="en-US" altLang="en-US" dirty="0" smtClean="0">
                <a:solidFill>
                  <a:srgbClr val="7030A0"/>
                </a:solidFill>
              </a:rPr>
              <a:t>3 documents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H</a:t>
            </a:r>
            <a:r>
              <a:rPr lang="en-US" altLang="en-US" dirty="0" smtClean="0"/>
              <a:t>istorical </a:t>
            </a:r>
            <a:r>
              <a:rPr lang="en-US" altLang="en-US" dirty="0" smtClean="0"/>
              <a:t>context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udience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urpose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oint of view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Y </a:t>
            </a:r>
            <a:r>
              <a:rPr lang="en-US" altLang="en-US" dirty="0" smtClean="0"/>
              <a:t>does it answer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1750" y="228600"/>
            <a:ext cx="8382000" cy="609600"/>
          </a:xfrm>
        </p:spPr>
        <p:txBody>
          <a:bodyPr/>
          <a:lstStyle/>
          <a:p>
            <a:r>
              <a:rPr lang="en-US" altLang="en-US" sz="3200" smtClean="0"/>
              <a:t>Using Evidence Beyond the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7150" y="1219200"/>
            <a:ext cx="8356600" cy="4038600"/>
          </a:xfrm>
        </p:spPr>
        <p:txBody>
          <a:bodyPr/>
          <a:lstStyle/>
          <a:p>
            <a:r>
              <a:rPr lang="en-US" altLang="en-US" u="sng" dirty="0" smtClean="0">
                <a:solidFill>
                  <a:srgbClr val="7030A0"/>
                </a:solidFill>
              </a:rPr>
              <a:t>Contextualization</a:t>
            </a:r>
            <a:r>
              <a:rPr lang="en-US" altLang="en-US" dirty="0" smtClean="0"/>
              <a:t>:  by </a:t>
            </a:r>
            <a:r>
              <a:rPr lang="en-US" altLang="en-US" dirty="0" smtClean="0"/>
              <a:t>explaining broader historical events immediately relevant to the question </a:t>
            </a:r>
          </a:p>
          <a:p>
            <a:r>
              <a:rPr lang="en-US" altLang="en-US" u="sng" dirty="0" smtClean="0">
                <a:solidFill>
                  <a:srgbClr val="7030A0"/>
                </a:solidFill>
              </a:rPr>
              <a:t>Evidence beyond the document </a:t>
            </a:r>
            <a:r>
              <a:rPr lang="en-US" altLang="en-US" dirty="0" smtClean="0"/>
              <a:t>or Outside Evidence separate from provided documents</a:t>
            </a:r>
          </a:p>
          <a:p>
            <a:pPr>
              <a:buNone/>
            </a:pPr>
            <a:endParaRPr lang="en-US" altLang="en-US" sz="2400" i="1" dirty="0" smtClean="0"/>
          </a:p>
          <a:p>
            <a:pPr>
              <a:buNone/>
            </a:pPr>
            <a:r>
              <a:rPr lang="en-US" altLang="en-US" sz="2400" i="1" dirty="0" smtClean="0"/>
              <a:t>**</a:t>
            </a:r>
            <a:r>
              <a:rPr lang="en-US" altLang="en-US" sz="2400" i="1" dirty="0" smtClean="0"/>
              <a:t>Both need to be more than a phrase, completely explain each in a few sentences**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 design template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 design template</Template>
  <TotalTime>1089</TotalTime>
  <Words>451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Comic Sans MS</vt:lpstr>
      <vt:lpstr>Arial</vt:lpstr>
      <vt:lpstr>Calibri</vt:lpstr>
      <vt:lpstr>Crayons design template</vt:lpstr>
      <vt:lpstr>APUSH</vt:lpstr>
      <vt:lpstr>EXAM FORMAT </vt:lpstr>
      <vt:lpstr>DBQ</vt:lpstr>
      <vt:lpstr>DBQ Essay rubric</vt:lpstr>
      <vt:lpstr>Thesis Statement</vt:lpstr>
      <vt:lpstr>Thesis (argument development)  </vt:lpstr>
      <vt:lpstr>Document Analysis and Reasoning</vt:lpstr>
      <vt:lpstr>Extended Analysis=HAPPy</vt:lpstr>
      <vt:lpstr>Using Evidence Beyond the Documents</vt:lpstr>
      <vt:lpstr>Accuracy and Clarity</vt:lpstr>
      <vt:lpstr>Do’s</vt:lpstr>
      <vt:lpstr>Don’ts</vt:lpstr>
      <vt:lpstr>Power words:</vt:lpstr>
      <vt:lpstr>No No words: </vt:lpstr>
      <vt:lpstr>DBQ HINTS</vt:lpstr>
      <vt:lpstr>Pre-Writing Strategies</vt:lpstr>
      <vt:lpstr>Examining the Documents</vt:lpstr>
      <vt:lpstr>Slide 18</vt:lpstr>
      <vt:lpstr>Slide 19</vt:lpstr>
      <vt:lpstr>Slide 20</vt:lpstr>
      <vt:lpstr>Slide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Essays</dc:title>
  <dc:creator>TFSUser</dc:creator>
  <cp:lastModifiedBy>Andrea</cp:lastModifiedBy>
  <cp:revision>47</cp:revision>
  <cp:lastPrinted>1601-01-01T00:00:00Z</cp:lastPrinted>
  <dcterms:created xsi:type="dcterms:W3CDTF">2008-08-19T19:31:05Z</dcterms:created>
  <dcterms:modified xsi:type="dcterms:W3CDTF">2017-08-24T02:30:51Z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