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9" r:id="rId4"/>
    <p:sldId id="267" r:id="rId5"/>
    <p:sldId id="269" r:id="rId6"/>
    <p:sldId id="272" r:id="rId7"/>
    <p:sldId id="273" r:id="rId8"/>
    <p:sldId id="271" r:id="rId9"/>
    <p:sldId id="261" r:id="rId10"/>
    <p:sldId id="263" r:id="rId11"/>
    <p:sldId id="265" r:id="rId12"/>
    <p:sldId id="280" r:id="rId13"/>
    <p:sldId id="275" r:id="rId14"/>
    <p:sldId id="278" r:id="rId15"/>
    <p:sldId id="279" r:id="rId16"/>
    <p:sldId id="284" r:id="rId17"/>
    <p:sldId id="305" r:id="rId18"/>
    <p:sldId id="281" r:id="rId19"/>
    <p:sldId id="306" r:id="rId20"/>
    <p:sldId id="286" r:id="rId21"/>
    <p:sldId id="296" r:id="rId22"/>
    <p:sldId id="298" r:id="rId23"/>
    <p:sldId id="282" r:id="rId24"/>
    <p:sldId id="302" r:id="rId25"/>
    <p:sldId id="288" r:id="rId26"/>
    <p:sldId id="283" r:id="rId27"/>
    <p:sldId id="303" r:id="rId28"/>
    <p:sldId id="292" r:id="rId29"/>
    <p:sldId id="304" r:id="rId30"/>
    <p:sldId id="290" r:id="rId31"/>
    <p:sldId id="294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F5E3C-F6C8-4FF8-875A-6F65C66425F6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7C043-C679-4849-AF31-25C5F12CAC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7C043-C679-4849-AF31-25C5F12CAC9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C255BC-A99A-4225-B20C-4F94A637D0AD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E3869-C6AC-4903-8CF2-79B8071B6F2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C08026-23CD-45DF-9A91-6FC782ECEDC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D9DE2-46E7-44ED-83E3-7692B64F3DA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B04D23-2FD6-4151-B399-390CD7449AC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7C043-C679-4849-AF31-25C5F12CAC9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349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EF4CE-3781-4764-9F46-50888DABCA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1DA1BB-7773-4AEB-93D3-CCD254A16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70125-F9EB-4787-A019-A7ADBB2AC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BDC6E7-95E7-454F-B908-75CDE325AB5E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FF27C3-7296-41A3-B256-67EC1EE844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teachinghistory.org/history-content/beyond-the-textbook/2457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historymatters.gmu.edu/d/5766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illercenter.org/president/biography/grant-domestic-affair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Garfield_s_Assassination__An_Assassin_Meets_the_President.asf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presidentelection.us/president_summary.php?year=1876_1892&amp;chart=alls&amp;rank=y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NEW_YORK_CITY__FIVE_POINTS_NEIGHBORHOOD_AND_TAMMANY_HALL1.asx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RaNcf4vBKI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blog.mcny.org/2013/09/24/thomas-nast-takes-down-tammany-a-cartoonists-crusade-against-a-political-boss/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ehindthescenes.nyhistory.org/edison-lit-manhattan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gif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toneSerif SAIN SmBd v.1" pitchFamily="2" charset="0"/>
              </a:rPr>
              <a:t>Chapter 16</a:t>
            </a:r>
            <a:br>
              <a:rPr lang="en-US" dirty="0" smtClean="0">
                <a:latin typeface="StoneSerif SAIN SmBd v.1" pitchFamily="2" charset="0"/>
              </a:rPr>
            </a:br>
            <a:r>
              <a:rPr lang="en-US" dirty="0" smtClean="0">
                <a:latin typeface="StoneSerif SAIN SmBd v.1" pitchFamily="2" charset="0"/>
              </a:rPr>
              <a:t>America's Gilded Age, 1870–1890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850900"/>
          </a:xfrm>
          <a:noFill/>
          <a:effectLst>
            <a:outerShdw dist="35921" dir="2700000" algn="ctr" rotWithShape="0">
              <a:srgbClr val="0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5000" b="0" smtClean="0">
                <a:solidFill>
                  <a:srgbClr val="FFFF66"/>
                </a:solidFill>
                <a:latin typeface="Spirit Medium" pitchFamily="34" charset="0"/>
              </a:rPr>
              <a:t>The Airplane</a:t>
            </a:r>
          </a:p>
        </p:txBody>
      </p:sp>
      <p:pic>
        <p:nvPicPr>
          <p:cNvPr id="14339" name="Picture 21" descr="Wilbur Wrigh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51" r="6227" b="8235"/>
          <a:stretch>
            <a:fillRect/>
          </a:stretch>
        </p:blipFill>
        <p:spPr bwMode="auto">
          <a:xfrm>
            <a:off x="1828800" y="1143000"/>
            <a:ext cx="1755775" cy="2185988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23" descr="Orville Wrigh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1685925" cy="2187575"/>
          </a:xfrm>
          <a:noFill/>
          <a:ln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57200" y="3429000"/>
            <a:ext cx="7924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>
              <a:defRPr sz="2200" b="1">
                <a:solidFill>
                  <a:srgbClr val="CCFFFF"/>
                </a:solidFill>
                <a:latin typeface="Arial" pitchFamily="34" charset="0"/>
              </a:defRPr>
            </a:lvl1pPr>
            <a:lvl2pPr marL="838200" indent="-381000">
              <a:defRPr sz="2200" b="1">
                <a:solidFill>
                  <a:srgbClr val="CCFFFF"/>
                </a:solidFill>
                <a:latin typeface="Arial" pitchFamily="34" charset="0"/>
              </a:defRPr>
            </a:lvl2pPr>
            <a:lvl3pPr marL="1257300" indent="-342900">
              <a:defRPr sz="2200" b="1">
                <a:solidFill>
                  <a:srgbClr val="CCFFFF"/>
                </a:solidFill>
                <a:latin typeface="Arial" pitchFamily="34" charset="0"/>
              </a:defRPr>
            </a:lvl3pPr>
            <a:lvl4pPr marL="1676400" indent="-304800">
              <a:defRPr sz="2200" b="1">
                <a:solidFill>
                  <a:srgbClr val="CCFFFF"/>
                </a:solidFill>
                <a:latin typeface="Arial" pitchFamily="34" charset="0"/>
              </a:defRPr>
            </a:lvl4pPr>
            <a:lvl5pPr marL="2133600" indent="-304800">
              <a:defRPr sz="2200" b="1">
                <a:solidFill>
                  <a:srgbClr val="CCFFFF"/>
                </a:solidFill>
                <a:latin typeface="Arial" pitchFamily="34" charset="0"/>
              </a:defRPr>
            </a:lvl5pPr>
            <a:lvl6pPr marL="25908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6pPr>
            <a:lvl7pPr marL="30480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7pPr>
            <a:lvl8pPr marL="35052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8pPr>
            <a:lvl9pPr marL="39624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en-US" sz="2400" b="0" dirty="0">
                <a:solidFill>
                  <a:srgbClr val="FF0000"/>
                </a:solidFill>
              </a:rPr>
              <a:t>     </a:t>
            </a:r>
            <a:r>
              <a:rPr lang="en-US" altLang="en-US" sz="2400" b="0" dirty="0">
                <a:solidFill>
                  <a:srgbClr val="FF0000"/>
                </a:solidFill>
                <a:latin typeface="Comic Sans MS" pitchFamily="66" charset="0"/>
              </a:rPr>
              <a:t>Wilbur Wright             Orville Wright</a:t>
            </a:r>
          </a:p>
        </p:txBody>
      </p:sp>
      <p:pic>
        <p:nvPicPr>
          <p:cNvPr id="13338" name="Picture 26" descr="Wright pla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581400" cy="20653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40" name="Rectangle 28"/>
          <p:cNvSpPr>
            <a:spLocks noChangeArrowheads="1"/>
          </p:cNvSpPr>
          <p:nvPr/>
        </p:nvSpPr>
        <p:spPr bwMode="auto">
          <a:xfrm>
            <a:off x="609600" y="6096000"/>
            <a:ext cx="79248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457200" indent="-457200">
              <a:defRPr sz="2200" b="1">
                <a:solidFill>
                  <a:srgbClr val="CCFFFF"/>
                </a:solidFill>
                <a:latin typeface="Arial" pitchFamily="34" charset="0"/>
              </a:defRPr>
            </a:lvl1pPr>
            <a:lvl2pPr marL="838200" indent="-381000">
              <a:defRPr sz="2200" b="1">
                <a:solidFill>
                  <a:srgbClr val="CCFFFF"/>
                </a:solidFill>
                <a:latin typeface="Arial" pitchFamily="34" charset="0"/>
              </a:defRPr>
            </a:lvl2pPr>
            <a:lvl3pPr marL="1257300" indent="-342900">
              <a:defRPr sz="2200" b="1">
                <a:solidFill>
                  <a:srgbClr val="CCFFFF"/>
                </a:solidFill>
                <a:latin typeface="Arial" pitchFamily="34" charset="0"/>
              </a:defRPr>
            </a:lvl3pPr>
            <a:lvl4pPr marL="1676400" indent="-304800">
              <a:defRPr sz="2200" b="1">
                <a:solidFill>
                  <a:srgbClr val="CCFFFF"/>
                </a:solidFill>
                <a:latin typeface="Arial" pitchFamily="34" charset="0"/>
              </a:defRPr>
            </a:lvl4pPr>
            <a:lvl5pPr marL="2133600" indent="-304800">
              <a:defRPr sz="2200" b="1">
                <a:solidFill>
                  <a:srgbClr val="CCFFFF"/>
                </a:solidFill>
                <a:latin typeface="Arial" pitchFamily="34" charset="0"/>
              </a:defRPr>
            </a:lvl5pPr>
            <a:lvl6pPr marL="25908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6pPr>
            <a:lvl7pPr marL="30480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7pPr>
            <a:lvl8pPr marL="35052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8pPr>
            <a:lvl9pPr marL="3962400" indent="-3048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rgbClr val="CCFFFF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</a:pPr>
            <a:r>
              <a:rPr lang="en-US" altLang="en-US" sz="2400" b="0" dirty="0">
                <a:solidFill>
                  <a:srgbClr val="FF0000"/>
                </a:solidFill>
              </a:rPr>
              <a:t>     </a:t>
            </a:r>
            <a:r>
              <a:rPr lang="en-US" altLang="en-US" sz="2400" b="0" dirty="0">
                <a:solidFill>
                  <a:srgbClr val="FF0000"/>
                </a:solidFill>
                <a:latin typeface="Comic Sans MS" pitchFamily="66" charset="0"/>
              </a:rPr>
              <a:t>Kitty Hawk, NC – December 7, 1903</a:t>
            </a:r>
          </a:p>
        </p:txBody>
      </p:sp>
    </p:spTree>
    <p:extLst>
      <p:ext uri="{BB962C8B-B14F-4D97-AF65-F5344CB8AC3E}">
        <p14:creationId xmlns:p14="http://schemas.microsoft.com/office/powerpoint/2010/main" xmlns="" val="2928663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80589" name="WordArt 13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8229600" cy="5334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NEW STORES</a:t>
            </a:r>
          </a:p>
        </p:txBody>
      </p:sp>
      <p:sp>
        <p:nvSpPr>
          <p:cNvPr id="280590" name="Text Box 14"/>
          <p:cNvSpPr txBox="1">
            <a:spLocks noChangeArrowheads="1"/>
          </p:cNvSpPr>
          <p:nvPr/>
        </p:nvSpPr>
        <p:spPr bwMode="auto">
          <a:xfrm>
            <a:off x="0" y="838200"/>
            <a:ext cx="914400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5400" b="1" i="1" u="sng" dirty="0">
                <a:solidFill>
                  <a:srgbClr val="990033"/>
                </a:solidFill>
                <a:latin typeface="Impact" pitchFamily="34" charset="0"/>
              </a:rPr>
              <a:t>BETWEEN 1860 TO 1900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Specialty stores----sold single line of goods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Department stores---combined specialty stores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Chain stores---stores with branches in cities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Mail catalog stores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Impact" pitchFamily="34" charset="0"/>
              </a:rPr>
              <a:t>New ways to advertise</a:t>
            </a:r>
          </a:p>
        </p:txBody>
      </p:sp>
      <p:sp>
        <p:nvSpPr>
          <p:cNvPr id="280591" name="AutoShape 15"/>
          <p:cNvSpPr>
            <a:spLocks noChangeArrowheads="1"/>
          </p:cNvSpPr>
          <p:nvPr/>
        </p:nvSpPr>
        <p:spPr bwMode="auto">
          <a:xfrm>
            <a:off x="152400" y="2514600"/>
            <a:ext cx="762000" cy="2590800"/>
          </a:xfrm>
          <a:prstGeom prst="curvedRightArrow">
            <a:avLst>
              <a:gd name="adj1" fmla="val 68000"/>
              <a:gd name="adj2" fmla="val 136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0592" name="Text Box 16"/>
          <p:cNvSpPr txBox="1">
            <a:spLocks noChangeArrowheads="1"/>
          </p:cNvSpPr>
          <p:nvPr/>
        </p:nvSpPr>
        <p:spPr bwMode="auto">
          <a:xfrm>
            <a:off x="1752600" y="48006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80593" name="Text Box 17"/>
          <p:cNvSpPr txBox="1">
            <a:spLocks noChangeArrowheads="1"/>
          </p:cNvSpPr>
          <p:nvPr/>
        </p:nvSpPr>
        <p:spPr bwMode="auto">
          <a:xfrm>
            <a:off x="609600" y="5029200"/>
            <a:ext cx="7848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Montgomery Wards, J.C. Penney, Macy’s, Sears and Roebuck and Woolworths</a:t>
            </a:r>
          </a:p>
        </p:txBody>
      </p:sp>
    </p:spTree>
    <p:extLst>
      <p:ext uri="{BB962C8B-B14F-4D97-AF65-F5344CB8AC3E}">
        <p14:creationId xmlns:p14="http://schemas.microsoft.com/office/powerpoint/2010/main" xmlns="" val="95961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0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0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0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0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0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0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1" dur="500"/>
                                        <p:tgtEl>
                                          <p:spTgt spid="28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90" grpId="0" build="p" autoUpdateAnimBg="0"/>
      <p:bldP spid="280591" grpId="0" animBg="1"/>
      <p:bldP spid="28059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Industrialization – </a:t>
            </a:r>
            <a:r>
              <a:rPr lang="en-US" sz="3100" dirty="0" smtClean="0">
                <a:solidFill>
                  <a:schemeClr val="tx1"/>
                </a:solidFill>
              </a:rPr>
              <a:t>Railroad, Steel, Mass Production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Urbanization </a:t>
            </a:r>
          </a:p>
          <a:p>
            <a:r>
              <a:rPr lang="en-US" u="sng" dirty="0" smtClean="0">
                <a:solidFill>
                  <a:schemeClr val="tx1"/>
                </a:solidFill>
              </a:rPr>
              <a:t>Mass Production &amp; Name Brands -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 National Brands - Ivory Soap, Quaker Oats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 National Chains - A&amp;P grocery stores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-  Mail-Order Firms - Montgomery Ward, Sears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Inventions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Political Corruption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Monopolies and Economic Growth</a:t>
            </a:r>
          </a:p>
          <a:p>
            <a:r>
              <a:rPr lang="en-US" dirty="0" smtClean="0"/>
              <a:t>Immigration – population growth</a:t>
            </a:r>
          </a:p>
          <a:p>
            <a:r>
              <a:rPr lang="en-US" dirty="0" smtClean="0"/>
              <a:t>Child Labor</a:t>
            </a:r>
          </a:p>
          <a:p>
            <a:r>
              <a:rPr lang="en-US" dirty="0" smtClean="0"/>
              <a:t>Strikes and Labor Unions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Industry &amp; Industrialists – </a:t>
            </a:r>
            <a:br>
              <a:rPr lang="en-US" b="1" dirty="0" smtClean="0"/>
            </a:br>
            <a:r>
              <a:rPr lang="en-US" sz="2700" dirty="0" smtClean="0"/>
              <a:t>Businesses engaged in ruthless competition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Competition and Consolidation</a:t>
            </a:r>
            <a:r>
              <a:rPr lang="en-US" dirty="0" smtClean="0"/>
              <a:t>:  </a:t>
            </a:r>
          </a:p>
          <a:p>
            <a:pPr marL="290513" lvl="1"/>
            <a:r>
              <a:rPr lang="en-US" u="sng" dirty="0" smtClean="0"/>
              <a:t>Economy</a:t>
            </a:r>
            <a:r>
              <a:rPr lang="en-US" dirty="0" smtClean="0"/>
              <a:t>:  Depression plagued the economy between 1873 and 1897   - unemployment</a:t>
            </a:r>
          </a:p>
          <a:p>
            <a:pPr marL="290513" lvl="1">
              <a:buNone/>
            </a:pPr>
            <a:r>
              <a:rPr lang="en-US" sz="1200" dirty="0" smtClean="0">
                <a:hlinkClick r:id="rId2"/>
              </a:rPr>
              <a:t>http://teachinghistory.org/history-content/beyond-the-textbook/24579</a:t>
            </a:r>
            <a:endParaRPr lang="en-US" sz="1200" dirty="0" smtClean="0"/>
          </a:p>
          <a:p>
            <a:pPr marL="290513" lvl="1"/>
            <a:r>
              <a:rPr lang="en-US" u="sng" dirty="0" smtClean="0"/>
              <a:t>Cutthroat Competition </a:t>
            </a:r>
            <a:r>
              <a:rPr lang="en-US" dirty="0" smtClean="0"/>
              <a:t>led to larger corporations gobbling up smaller ones</a:t>
            </a:r>
          </a:p>
          <a:p>
            <a:pPr marL="290513" lvl="1"/>
            <a:r>
              <a:rPr lang="en-US" dirty="0" smtClean="0"/>
              <a:t>1897 - 1904, 4,000 firms vanished into larger corporations</a:t>
            </a:r>
          </a:p>
          <a:p>
            <a:r>
              <a:rPr lang="en-US" b="1" u="sng" dirty="0" smtClean="0"/>
              <a:t>Industrial Giants (corporations)</a:t>
            </a:r>
            <a:r>
              <a:rPr lang="en-US" b="1" dirty="0" smtClean="0"/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1 -  U.S. Steel </a:t>
            </a:r>
            <a:br>
              <a:rPr lang="en-US" dirty="0" smtClean="0"/>
            </a:br>
            <a:r>
              <a:rPr lang="en-US" dirty="0" smtClean="0"/>
              <a:t>      (bought from Carnegie by J.P. Morgan in 1901)</a:t>
            </a:r>
            <a:br>
              <a:rPr lang="en-US" dirty="0" smtClean="0"/>
            </a:br>
            <a:r>
              <a:rPr lang="en-US" dirty="0" smtClean="0"/>
              <a:t>2 -  Standard Oil (John D. Rockefeller)</a:t>
            </a:r>
            <a:br>
              <a:rPr lang="en-US" dirty="0" smtClean="0"/>
            </a:br>
            <a:r>
              <a:rPr lang="en-US" dirty="0" smtClean="0"/>
              <a:t>3 -  International Harvester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AutoShape 2" descr="Parchmen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12500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1" name="WordArt 3"/>
          <p:cNvSpPr>
            <a:spLocks noChangeArrowheads="1" noChangeShapeType="1" noTextEdit="1"/>
          </p:cNvSpPr>
          <p:nvPr/>
        </p:nvSpPr>
        <p:spPr bwMode="auto">
          <a:xfrm>
            <a:off x="990600" y="76200"/>
            <a:ext cx="7086600" cy="647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/>
              </a:rPr>
              <a:t>NEW INDUSTRIES</a:t>
            </a:r>
          </a:p>
        </p:txBody>
      </p:sp>
      <p:sp>
        <p:nvSpPr>
          <p:cNvPr id="529412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38100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Oil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Mining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Sugar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Steel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Meatpacking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Beef/Cattle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Construction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Telegraph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Telephone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2800" b="1">
              <a:latin typeface="Arial Black" pitchFamily="34" charset="0"/>
            </a:endParaRPr>
          </a:p>
        </p:txBody>
      </p:sp>
      <p:sp>
        <p:nvSpPr>
          <p:cNvPr id="529414" name="Text Box 6"/>
          <p:cNvSpPr txBox="1">
            <a:spLocks noChangeArrowheads="1"/>
          </p:cNvSpPr>
          <p:nvPr/>
        </p:nvSpPr>
        <p:spPr bwMode="auto">
          <a:xfrm>
            <a:off x="4648200" y="989013"/>
            <a:ext cx="3657600" cy="487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Railroad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Marketing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Sewing Machine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Vacuums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Typewriters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Automobile 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Salt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Coal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2800" b="1">
                <a:latin typeface="Arial Black" pitchFamily="34" charset="0"/>
              </a:rPr>
              <a:t>Agricultural</a:t>
            </a:r>
          </a:p>
        </p:txBody>
      </p:sp>
    </p:spTree>
    <p:extLst>
      <p:ext uri="{BB962C8B-B14F-4D97-AF65-F5344CB8AC3E}">
        <p14:creationId xmlns:p14="http://schemas.microsoft.com/office/powerpoint/2010/main" xmlns="" val="976689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natural resources and products produced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47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 u="sng" dirty="0" smtClean="0"/>
              <a:t>Captains of Industry or Robber Barons</a:t>
            </a:r>
            <a:endParaRPr lang="en-US" dirty="0" smtClean="0"/>
          </a:p>
        </p:txBody>
      </p:sp>
      <p:sp>
        <p:nvSpPr>
          <p:cNvPr id="1536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00200"/>
            <a:ext cx="4953000" cy="525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FF0000"/>
                </a:solidFill>
              </a:rPr>
              <a:t>Andrew Carnegie</a:t>
            </a:r>
          </a:p>
          <a:p>
            <a:pPr marL="349250"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Industrialists who made a fortune in steel in the late 1800’s, as a philanthropists, he gave away some $350 million.</a:t>
            </a:r>
          </a:p>
          <a:p>
            <a:pPr marL="349250" lvl="1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Carnegie Steel</a:t>
            </a:r>
          </a:p>
          <a:p>
            <a:pPr marL="349250" lvl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rgbClr val="7030A0"/>
                </a:solidFill>
                <a:hlinkClick r:id="rId2"/>
              </a:rPr>
              <a:t>Gospel of Wealth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-belief that the wealthy are “chosen by God” to be successful and were therefore responsible to look out for the well being of those less fortunate.  Many </a:t>
            </a:r>
            <a:r>
              <a:rPr lang="en-US" sz="2400" dirty="0" smtClean="0"/>
              <a:t>Industrialist shared wealth although rarely through direct welfare.  Started museums, etc. 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u="sng" dirty="0" smtClean="0">
                <a:solidFill>
                  <a:srgbClr val="C00000"/>
                </a:solidFill>
              </a:rPr>
              <a:t>John D Rockefeller</a:t>
            </a:r>
          </a:p>
          <a:p>
            <a:pPr marL="349250"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Industrialists who made a fortune in the oil refining industry</a:t>
            </a:r>
          </a:p>
          <a:p>
            <a:pPr marL="349250" lvl="1" eaLnBrk="1" hangingPunct="1">
              <a:lnSpc>
                <a:spcPct val="90000"/>
              </a:lnSpc>
              <a:defRPr/>
            </a:pPr>
            <a:r>
              <a:rPr lang="en-US" sz="2400" u="sng" dirty="0" smtClean="0">
                <a:solidFill>
                  <a:schemeClr val="tx1"/>
                </a:solidFill>
              </a:rPr>
              <a:t>U.S Standard Oil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pic>
        <p:nvPicPr>
          <p:cNvPr id="12292" name="Picture 6" descr="carnegi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5575" y="1600200"/>
            <a:ext cx="3025775" cy="2171700"/>
          </a:xfrm>
          <a:noFill/>
        </p:spPr>
      </p:pic>
      <p:pic>
        <p:nvPicPr>
          <p:cNvPr id="12293" name="Picture 7" descr="rockefell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32400" y="3924300"/>
            <a:ext cx="3028950" cy="2174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Gilded age recap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smtClean="0"/>
              <a:t>GILDED AGE - MARK TWAIN</a:t>
            </a:r>
          </a:p>
          <a:p>
            <a:pPr lvl="0"/>
            <a:r>
              <a:rPr lang="en-US" dirty="0" smtClean="0"/>
              <a:t>the era is glittering on the surface, but corrupt underneath</a:t>
            </a:r>
          </a:p>
          <a:p>
            <a:pPr lvl="0"/>
            <a:r>
              <a:rPr lang="en-US" dirty="0" smtClean="0"/>
              <a:t>Greed &amp; Guile:  Robber Barons, Speculators, monopolies, political scandals</a:t>
            </a:r>
          </a:p>
          <a:p>
            <a:pPr lvl="0"/>
            <a:r>
              <a:rPr lang="en-US" dirty="0" smtClean="0"/>
              <a:t>Agrarian society of small producers transforms into an urban society (corporations)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WESTERN </a:t>
            </a:r>
            <a:r>
              <a:rPr lang="en-US" b="1" dirty="0" smtClean="0"/>
              <a:t>FRONTIER CLOSED 1865 - 1890</a:t>
            </a:r>
          </a:p>
          <a:p>
            <a:pPr lvl="0"/>
            <a:r>
              <a:rPr lang="en-US" dirty="0" smtClean="0"/>
              <a:t>430 million acres settled west of Miss. R. (1862 Railway Act, Homestead Act)</a:t>
            </a:r>
          </a:p>
          <a:p>
            <a:pPr lvl="0"/>
            <a:r>
              <a:rPr lang="en-US" dirty="0" smtClean="0"/>
              <a:t>Plains Indians wars (Sioux Wars, Battle of Little Bighorn, Wounded Knee)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b="1" dirty="0" smtClean="0"/>
              <a:t>INDUSTRIAL ECONOMY</a:t>
            </a:r>
          </a:p>
          <a:p>
            <a:pPr lvl="0"/>
            <a:r>
              <a:rPr lang="en-US" dirty="0" smtClean="0"/>
              <a:t>National Communication and Transportation networks created (telephone, Transcontinental Railroad)</a:t>
            </a:r>
          </a:p>
          <a:p>
            <a:pPr lvl="0"/>
            <a:r>
              <a:rPr lang="en-US" dirty="0" smtClean="0"/>
              <a:t>Corporation dominate business organization (vertical, horizontal, Carnegie Steel, Rockefeller Oil)</a:t>
            </a:r>
          </a:p>
          <a:p>
            <a:pPr lvl="0"/>
            <a:r>
              <a:rPr lang="en-US" dirty="0" smtClean="0"/>
              <a:t>Labor Movement due to hazardous working conditions and long hours (strikes, unions)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POLITICS </a:t>
            </a:r>
            <a:r>
              <a:rPr lang="en-US" b="1" dirty="0" smtClean="0"/>
              <a:t>- PARTISANSHIP &amp; REFORM</a:t>
            </a:r>
          </a:p>
          <a:p>
            <a:pPr lvl="0"/>
            <a:r>
              <a:rPr lang="en-US" dirty="0" smtClean="0"/>
              <a:t>Civil Service Act - curb government corruption by requiring a competitive civil service exam based on merit (replace spoils system)</a:t>
            </a:r>
          </a:p>
          <a:p>
            <a:pPr lvl="0"/>
            <a:r>
              <a:rPr lang="en-US" dirty="0" smtClean="0"/>
              <a:t>Sherman Antitrust Act - outlaw business monopolies</a:t>
            </a:r>
          </a:p>
          <a:p>
            <a:pPr lvl="0"/>
            <a:r>
              <a:rPr lang="en-US" dirty="0" smtClean="0"/>
              <a:t>Interstate Commerce Act - end discrimination by railroads against small shippers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POPULIST </a:t>
            </a:r>
            <a:r>
              <a:rPr lang="en-US" b="1" dirty="0" smtClean="0"/>
              <a:t>CRUSADE</a:t>
            </a:r>
          </a:p>
          <a:p>
            <a:pPr lvl="0"/>
            <a:r>
              <a:rPr lang="en-US" dirty="0" smtClean="0"/>
              <a:t>Farmers burdened with heavy debt and falling farm prices</a:t>
            </a:r>
          </a:p>
          <a:p>
            <a:pPr lvl="0"/>
            <a:r>
              <a:rPr lang="en-US" dirty="0" smtClean="0"/>
              <a:t>Populist Party:  increase circulation of money, </a:t>
            </a:r>
            <a:r>
              <a:rPr lang="en-US" dirty="0" err="1" smtClean="0"/>
              <a:t>govt</a:t>
            </a:r>
            <a:r>
              <a:rPr lang="en-US" dirty="0" smtClean="0"/>
              <a:t> help farmers pay debt, tariff reductions, graduated income tax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Presidents of the Gilded Age</a:t>
            </a:r>
          </a:p>
        </p:txBody>
      </p:sp>
      <p:pic>
        <p:nvPicPr>
          <p:cNvPr id="5123" name="Picture 6" descr="Rutherford 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295400"/>
            <a:ext cx="1689100" cy="2173288"/>
          </a:xfrm>
          <a:noFill/>
        </p:spPr>
      </p:pic>
      <p:pic>
        <p:nvPicPr>
          <p:cNvPr id="5124" name="Picture 7" descr="Grant 1869-187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95400"/>
            <a:ext cx="1697038" cy="2057400"/>
          </a:xfrm>
          <a:noFill/>
        </p:spPr>
      </p:pic>
      <p:pic>
        <p:nvPicPr>
          <p:cNvPr id="5125" name="Picture 9" descr="Grover Cleveland 1885-1889 and 1893-189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66800" y="4191000"/>
            <a:ext cx="1884363" cy="1905000"/>
          </a:xfrm>
          <a:noFill/>
        </p:spPr>
      </p:pic>
      <p:pic>
        <p:nvPicPr>
          <p:cNvPr id="5126" name="Picture 11" descr="Chester 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239000" y="1295400"/>
            <a:ext cx="1617663" cy="2173288"/>
          </a:xfrm>
          <a:noFill/>
        </p:spPr>
      </p:pic>
      <p:pic>
        <p:nvPicPr>
          <p:cNvPr id="5127" name="Picture 13" descr="James Garfield 18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295400"/>
            <a:ext cx="181451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14"/>
          <p:cNvSpPr txBox="1">
            <a:spLocks noChangeArrowheads="1"/>
          </p:cNvSpPr>
          <p:nvPr/>
        </p:nvSpPr>
        <p:spPr bwMode="auto">
          <a:xfrm>
            <a:off x="0" y="3429000"/>
            <a:ext cx="2133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/>
              <a:t>U.S. Grant </a:t>
            </a:r>
            <a:r>
              <a:rPr lang="en-US" altLang="en-US" sz="1400" dirty="0" smtClean="0"/>
              <a:t>1869-1877</a:t>
            </a:r>
            <a:br>
              <a:rPr lang="en-US" altLang="en-US" sz="1400" dirty="0" smtClean="0"/>
            </a:br>
            <a:endParaRPr lang="en-US" altLang="en-US" sz="1400" dirty="0"/>
          </a:p>
        </p:txBody>
      </p:sp>
      <p:sp>
        <p:nvSpPr>
          <p:cNvPr id="5129" name="Text Box 15"/>
          <p:cNvSpPr txBox="1">
            <a:spLocks noChangeArrowheads="1"/>
          </p:cNvSpPr>
          <p:nvPr/>
        </p:nvSpPr>
        <p:spPr bwMode="auto">
          <a:xfrm>
            <a:off x="2209800" y="3505200"/>
            <a:ext cx="1828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/>
              <a:t>Rutherford B. Hayes 1877-1881</a:t>
            </a:r>
          </a:p>
        </p:txBody>
      </p:sp>
      <p:sp>
        <p:nvSpPr>
          <p:cNvPr id="5130" name="Text Box 16"/>
          <p:cNvSpPr txBox="1">
            <a:spLocks noChangeArrowheads="1"/>
          </p:cNvSpPr>
          <p:nvPr/>
        </p:nvSpPr>
        <p:spPr bwMode="auto">
          <a:xfrm>
            <a:off x="4724400" y="350520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/>
              <a:t>James Garfield 1881</a:t>
            </a:r>
          </a:p>
        </p:txBody>
      </p:sp>
      <p:sp>
        <p:nvSpPr>
          <p:cNvPr id="5131" name="Text Box 17"/>
          <p:cNvSpPr txBox="1">
            <a:spLocks noChangeArrowheads="1"/>
          </p:cNvSpPr>
          <p:nvPr/>
        </p:nvSpPr>
        <p:spPr bwMode="auto">
          <a:xfrm>
            <a:off x="7239000" y="3429000"/>
            <a:ext cx="1524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Chester A. Arthur 1881-1885</a:t>
            </a:r>
          </a:p>
        </p:txBody>
      </p:sp>
      <p:sp>
        <p:nvSpPr>
          <p:cNvPr id="5132" name="Text Box 18"/>
          <p:cNvSpPr txBox="1">
            <a:spLocks noChangeArrowheads="1"/>
          </p:cNvSpPr>
          <p:nvPr/>
        </p:nvSpPr>
        <p:spPr bwMode="auto">
          <a:xfrm>
            <a:off x="914400" y="6019800"/>
            <a:ext cx="1828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 dirty="0"/>
              <a:t>Grover Cleveland 1885-1889 and 1893-1897</a:t>
            </a:r>
          </a:p>
        </p:txBody>
      </p:sp>
      <p:pic>
        <p:nvPicPr>
          <p:cNvPr id="5133" name="Picture 19" descr="Benjamin Harrison 1889-189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114800"/>
            <a:ext cx="1739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0" descr="William McKinley 1897-19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4038600"/>
            <a:ext cx="1797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 Box 21"/>
          <p:cNvSpPr txBox="1">
            <a:spLocks noChangeArrowheads="1"/>
          </p:cNvSpPr>
          <p:nvPr/>
        </p:nvSpPr>
        <p:spPr bwMode="auto">
          <a:xfrm>
            <a:off x="3352800" y="6248400"/>
            <a:ext cx="1752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Benjamin Harrison 1889-1893</a:t>
            </a:r>
          </a:p>
        </p:txBody>
      </p:sp>
      <p:sp>
        <p:nvSpPr>
          <p:cNvPr id="5136" name="Text Box 22"/>
          <p:cNvSpPr txBox="1">
            <a:spLocks noChangeArrowheads="1"/>
          </p:cNvSpPr>
          <p:nvPr/>
        </p:nvSpPr>
        <p:spPr bwMode="auto">
          <a:xfrm>
            <a:off x="5943600" y="6248400"/>
            <a:ext cx="1676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/>
              <a:t>William McKinley 1897-1901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Grant </a:t>
            </a:r>
            <a:r>
              <a:rPr lang="en-US" dirty="0" smtClean="0"/>
              <a:t>(Rep) – Reconstruction, Scandals</a:t>
            </a:r>
          </a:p>
          <a:p>
            <a:r>
              <a:rPr lang="en-US" b="1" dirty="0" smtClean="0"/>
              <a:t>Hayes </a:t>
            </a:r>
            <a:r>
              <a:rPr lang="en-US" dirty="0" smtClean="0"/>
              <a:t>–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Compromise </a:t>
            </a:r>
            <a:r>
              <a:rPr lang="en-US" dirty="0" smtClean="0"/>
              <a:t>of 1877 (ends Reconstruction)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Garfield </a:t>
            </a:r>
            <a:r>
              <a:rPr lang="en-US" dirty="0" smtClean="0"/>
              <a:t>(Rep) – assassinated </a:t>
            </a:r>
          </a:p>
          <a:p>
            <a:r>
              <a:rPr lang="en-US" b="1" dirty="0" smtClean="0"/>
              <a:t>Chester Arthur </a:t>
            </a:r>
            <a:r>
              <a:rPr lang="en-US" dirty="0" smtClean="0"/>
              <a:t>(Rep) </a:t>
            </a:r>
            <a:r>
              <a:rPr lang="en-US" dirty="0" smtClean="0"/>
              <a:t>–Pendleton </a:t>
            </a:r>
            <a:r>
              <a:rPr lang="en-US" dirty="0" smtClean="0"/>
              <a:t>Civil Service Reform Act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55111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Grover Cleveland </a:t>
            </a:r>
            <a:r>
              <a:rPr lang="en-US" dirty="0" smtClean="0"/>
              <a:t>– 1</a:t>
            </a:r>
            <a:r>
              <a:rPr lang="en-US" baseline="30000" dirty="0" smtClean="0"/>
              <a:t>st</a:t>
            </a:r>
            <a:r>
              <a:rPr lang="en-US" dirty="0" smtClean="0"/>
              <a:t> Democratic President since end of Civil War, serve 2 non-consecutive terms</a:t>
            </a:r>
          </a:p>
          <a:p>
            <a:r>
              <a:rPr lang="en-US" b="1" dirty="0" smtClean="0"/>
              <a:t>Benjamin Harrison </a:t>
            </a:r>
            <a:r>
              <a:rPr lang="en-US" dirty="0" smtClean="0"/>
              <a:t>(Rep) – build up navy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William McKinley </a:t>
            </a:r>
            <a:r>
              <a:rPr lang="en-US" dirty="0" smtClean="0"/>
              <a:t>– (Rep) Spanish American War, 3</a:t>
            </a:r>
            <a:r>
              <a:rPr lang="en-US" baseline="30000" dirty="0" smtClean="0"/>
              <a:t>rd</a:t>
            </a:r>
            <a:r>
              <a:rPr lang="en-US" dirty="0" smtClean="0"/>
              <a:t> President assassinated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What is the Gilded Age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Gilded Age  - a book written by Mark Twain and Charles Dudley Warner </a:t>
            </a:r>
            <a:r>
              <a:rPr lang="en-US" dirty="0" smtClean="0"/>
              <a:t>(1873) </a:t>
            </a:r>
          </a:p>
          <a:p>
            <a:pPr lvl="1"/>
            <a:r>
              <a:rPr lang="en-US" dirty="0" smtClean="0"/>
              <a:t>A tale about corruption, greed, and materialism</a:t>
            </a:r>
          </a:p>
          <a:p>
            <a:pPr lvl="1"/>
            <a:r>
              <a:rPr lang="en-US" dirty="0" smtClean="0"/>
              <a:t>Named the era defined by corruption in politics, industrialization, monopolies</a:t>
            </a:r>
          </a:p>
          <a:p>
            <a:pPr lvl="1"/>
            <a:r>
              <a:rPr lang="en-US" dirty="0" smtClean="0"/>
              <a:t>"What is the chief end of man?--to get rich. In what way?--dishonestly if we can; honestly if we must."</a:t>
            </a:r>
            <a:br>
              <a:rPr lang="en-US" dirty="0" smtClean="0"/>
            </a:br>
            <a:r>
              <a:rPr lang="en-US" dirty="0" smtClean="0"/>
              <a:t>-- Mark Twain-1871</a:t>
            </a:r>
          </a:p>
          <a:p>
            <a:r>
              <a:rPr lang="en-US" b="1" dirty="0" smtClean="0"/>
              <a:t>Gilded</a:t>
            </a:r>
            <a:r>
              <a:rPr lang="en-US" dirty="0" smtClean="0"/>
              <a:t> = covered with a layer of gold, but suggests that the glittering surface covers a core of little real value and is therefore deceptive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4075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438400" y="609600"/>
            <a:ext cx="6705600" cy="3657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Reconstruction Continued</a:t>
            </a:r>
          </a:p>
          <a:p>
            <a:r>
              <a:rPr lang="en-US" dirty="0" smtClean="0"/>
              <a:t>1872 </a:t>
            </a:r>
            <a:r>
              <a:rPr lang="en-US" b="1" u="sng" dirty="0" smtClean="0"/>
              <a:t>Credit </a:t>
            </a:r>
            <a:r>
              <a:rPr lang="en-US" b="1" u="sng" dirty="0" err="1" smtClean="0"/>
              <a:t>Mobilier</a:t>
            </a:r>
            <a:r>
              <a:rPr lang="en-US" b="1" u="sng" dirty="0" smtClean="0"/>
              <a:t> Scandal </a:t>
            </a:r>
            <a:r>
              <a:rPr lang="en-US" dirty="0" smtClean="0"/>
              <a:t>-  </a:t>
            </a:r>
            <a:br>
              <a:rPr lang="en-US" dirty="0" smtClean="0"/>
            </a:br>
            <a:r>
              <a:rPr lang="en-US" dirty="0" smtClean="0"/>
              <a:t>Railroad companies overcharged millions of dollars for government contracts</a:t>
            </a:r>
          </a:p>
          <a:p>
            <a:r>
              <a:rPr lang="en-US" dirty="0" smtClean="0"/>
              <a:t>Company directors bribed various government officials with company shares</a:t>
            </a:r>
          </a:p>
          <a:p>
            <a:r>
              <a:rPr lang="en-US" dirty="0" smtClean="0"/>
              <a:t>1875</a:t>
            </a:r>
            <a:r>
              <a:rPr lang="en-US" u="sng" dirty="0" smtClean="0"/>
              <a:t> </a:t>
            </a:r>
            <a:r>
              <a:rPr lang="en-US" b="1" u="sng" dirty="0" smtClean="0"/>
              <a:t>Whiskey Ring </a:t>
            </a:r>
            <a:r>
              <a:rPr lang="en-US" dirty="0" smtClean="0"/>
              <a:t>- distillers in the Midwest who were swindling the national government out of excise taxes with the help of federal agents.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9800" y="4876800"/>
            <a:ext cx="6934200" cy="1981200"/>
          </a:xfrm>
        </p:spPr>
        <p:txBody>
          <a:bodyPr/>
          <a:lstStyle/>
          <a:p>
            <a:r>
              <a:rPr lang="en-US" dirty="0" smtClean="0"/>
              <a:t>Bargain of 1877</a:t>
            </a:r>
          </a:p>
          <a:p>
            <a:r>
              <a:rPr lang="en-US" dirty="0" smtClean="0"/>
              <a:t>Reconstruction Ended</a:t>
            </a:r>
            <a:endParaRPr lang="en-US" dirty="0"/>
          </a:p>
        </p:txBody>
      </p:sp>
      <p:pic>
        <p:nvPicPr>
          <p:cNvPr id="7" name="Picture 7" descr="Grant 1869-187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85800"/>
            <a:ext cx="2514600" cy="2895600"/>
          </a:xfrm>
          <a:noFill/>
        </p:spPr>
      </p:pic>
      <p:sp>
        <p:nvSpPr>
          <p:cNvPr id="8" name="TextBox 7"/>
          <p:cNvSpPr txBox="1"/>
          <p:nvPr/>
        </p:nvSpPr>
        <p:spPr>
          <a:xfrm>
            <a:off x="533400" y="35052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>
                <a:hlinkClick r:id="rId3"/>
              </a:rPr>
              <a:t>U.S. Grant </a:t>
            </a:r>
            <a:r>
              <a:rPr lang="en-US" altLang="en-US" dirty="0" smtClean="0"/>
              <a:t>- R 1869-1877</a:t>
            </a:r>
            <a:br>
              <a:rPr lang="en-US" altLang="en-US" dirty="0" smtClean="0"/>
            </a:br>
            <a:endParaRPr lang="en-US" altLang="en-US" dirty="0"/>
          </a:p>
        </p:txBody>
      </p:sp>
      <p:pic>
        <p:nvPicPr>
          <p:cNvPr id="9" name="Picture 6" descr="Rutherford 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114800"/>
            <a:ext cx="1676400" cy="1981200"/>
          </a:xfrm>
          <a:noFill/>
        </p:spPr>
      </p:pic>
      <p:sp>
        <p:nvSpPr>
          <p:cNvPr id="10" name="TextBox 9"/>
          <p:cNvSpPr txBox="1"/>
          <p:nvPr/>
        </p:nvSpPr>
        <p:spPr>
          <a:xfrm>
            <a:off x="0" y="6073170"/>
            <a:ext cx="2362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 smtClean="0"/>
              <a:t>Rutherford B. Hayes </a:t>
            </a:r>
          </a:p>
          <a:p>
            <a:pPr algn="ctr">
              <a:spcBef>
                <a:spcPct val="50000"/>
              </a:spcBef>
            </a:pPr>
            <a:r>
              <a:rPr lang="en-US" altLang="en-US" dirty="0" smtClean="0"/>
              <a:t>1877-1881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Corruption in Government</a:t>
            </a:r>
          </a:p>
        </p:txBody>
      </p:sp>
      <p:sp>
        <p:nvSpPr>
          <p:cNvPr id="8909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100" u="sng" dirty="0" smtClean="0">
                <a:solidFill>
                  <a:schemeClr val="tx1"/>
                </a:solidFill>
              </a:rPr>
              <a:t>Patronage or Spoils System-</a:t>
            </a:r>
            <a:r>
              <a:rPr lang="en-US" sz="2100" dirty="0" smtClean="0">
                <a:solidFill>
                  <a:schemeClr val="tx1"/>
                </a:solidFill>
              </a:rPr>
              <a:t> giving government jobs to loyal party workers or friends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Were not qualified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Used position to get money from government (</a:t>
            </a:r>
            <a:r>
              <a:rPr lang="en-US" sz="2100" u="sng" dirty="0" smtClean="0">
                <a:solidFill>
                  <a:schemeClr val="tx1"/>
                </a:solidFill>
              </a:rPr>
              <a:t>graft</a:t>
            </a:r>
            <a:r>
              <a:rPr lang="en-US" sz="21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chemeClr val="tx1"/>
                </a:solidFill>
                <a:hlinkClick r:id="rId2" action="ppaction://hlinkfile"/>
              </a:rPr>
              <a:t>President James Garfield </a:t>
            </a:r>
            <a:r>
              <a:rPr lang="en-US" sz="2100" dirty="0" smtClean="0">
                <a:solidFill>
                  <a:schemeClr val="tx1"/>
                </a:solidFill>
              </a:rPr>
              <a:t>is assassinated by disappointed office seeker favoring Spoils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100" dirty="0" smtClean="0">
                <a:solidFill>
                  <a:schemeClr val="tx1"/>
                </a:solidFill>
              </a:rPr>
              <a:t>President Chester Arthur signs </a:t>
            </a:r>
            <a:r>
              <a:rPr lang="en-US" sz="2100" u="sng" dirty="0" smtClean="0">
                <a:solidFill>
                  <a:schemeClr val="tx1"/>
                </a:solidFill>
              </a:rPr>
              <a:t>Pendleton Civil Service Act of 1883</a:t>
            </a:r>
          </a:p>
        </p:txBody>
      </p:sp>
      <p:pic>
        <p:nvPicPr>
          <p:cNvPr id="43012" name="Picture 7" descr="200px-James_Abram_Garfield%2C_photo_portrait_seat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143000"/>
            <a:ext cx="1955800" cy="2470484"/>
          </a:xfrm>
          <a:noFill/>
        </p:spPr>
      </p:pic>
      <p:sp>
        <p:nvSpPr>
          <p:cNvPr id="43013" name="Text Box 8"/>
          <p:cNvSpPr txBox="1">
            <a:spLocks noChangeArrowheads="1"/>
          </p:cNvSpPr>
          <p:nvPr/>
        </p:nvSpPr>
        <p:spPr bwMode="auto">
          <a:xfrm>
            <a:off x="4495800" y="36576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charset="0"/>
              </a:rPr>
              <a:t>James Garfield</a:t>
            </a:r>
          </a:p>
        </p:txBody>
      </p:sp>
      <p:pic>
        <p:nvPicPr>
          <p:cNvPr id="43014" name="Picture 9" descr="180px-AssasinationPresGarfiel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15087" y="1828800"/>
            <a:ext cx="2728913" cy="3048000"/>
          </a:xfrm>
          <a:noFill/>
        </p:spPr>
      </p:pic>
      <p:pic>
        <p:nvPicPr>
          <p:cNvPr id="43015" name="Picture 11" descr="charles Guite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495800"/>
            <a:ext cx="18669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6324600" y="63246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latin typeface="Arial" charset="0"/>
              </a:rPr>
              <a:t>Charles </a:t>
            </a:r>
            <a:r>
              <a:rPr lang="en-US" altLang="en-US" sz="1200" dirty="0" err="1">
                <a:latin typeface="Arial" charset="0"/>
              </a:rPr>
              <a:t>Guiteau</a:t>
            </a:r>
            <a:endParaRPr lang="en-US" altLang="en-US" sz="12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Pendleton Civil Service Act 1883</a:t>
            </a:r>
          </a:p>
        </p:txBody>
      </p:sp>
      <p:sp>
        <p:nvSpPr>
          <p:cNvPr id="9114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600200"/>
            <a:ext cx="4191000" cy="44989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Attempted to end Patronage/Spoils System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1.  Creating the </a:t>
            </a:r>
            <a:r>
              <a:rPr lang="en-US" sz="2200" u="sng" dirty="0" smtClean="0">
                <a:solidFill>
                  <a:schemeClr val="tx1"/>
                </a:solidFill>
              </a:rPr>
              <a:t>Civil Service Commission</a:t>
            </a:r>
            <a:r>
              <a:rPr lang="en-US" sz="2200" dirty="0" smtClean="0">
                <a:solidFill>
                  <a:schemeClr val="tx1"/>
                </a:solidFill>
              </a:rPr>
              <a:t> which required appointed govt. </a:t>
            </a:r>
            <a:r>
              <a:rPr lang="en-US" sz="2200" dirty="0" smtClean="0"/>
              <a:t>officials to pass the </a:t>
            </a:r>
            <a:r>
              <a:rPr lang="en-US" sz="2200" u="sng" dirty="0" smtClean="0"/>
              <a:t>Civil Service Exam</a:t>
            </a:r>
            <a:r>
              <a:rPr lang="en-US" sz="2200" dirty="0" smtClean="0"/>
              <a:t> to base jobs on merit instead of friendship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2.  Federal employees did not have to contribute to campaign funds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200" dirty="0" smtClean="0"/>
              <a:t>3.  Federal employees could not be fired for political reasons</a:t>
            </a:r>
          </a:p>
        </p:txBody>
      </p:sp>
      <p:pic>
        <p:nvPicPr>
          <p:cNvPr id="44036" name="Picture 6" descr="200px-Chester_Alan_Arth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8413" y="1827213"/>
            <a:ext cx="2876550" cy="3482975"/>
          </a:xfrm>
          <a:noFill/>
        </p:spPr>
      </p:pic>
      <p:sp>
        <p:nvSpPr>
          <p:cNvPr id="44037" name="Text Box 7"/>
          <p:cNvSpPr txBox="1">
            <a:spLocks noChangeArrowheads="1"/>
          </p:cNvSpPr>
          <p:nvPr/>
        </p:nvSpPr>
        <p:spPr bwMode="auto">
          <a:xfrm>
            <a:off x="5181600" y="5410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Chester A. Arthur signed Pendleton Act into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Presidents of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buFont typeface="Wingdings 2"/>
              <a:buChar char=""/>
            </a:pPr>
            <a:r>
              <a:rPr lang="en-US" b="1" dirty="0" smtClean="0"/>
              <a:t>Laissez-faire Economics </a:t>
            </a:r>
            <a:r>
              <a:rPr lang="en-US" dirty="0" smtClean="0"/>
              <a:t>- </a:t>
            </a:r>
            <a:r>
              <a:rPr lang="en-US" sz="2000" dirty="0" smtClean="0">
                <a:solidFill>
                  <a:schemeClr val="tx1"/>
                </a:solidFill>
              </a:rPr>
              <a:t>Govt. should not interfere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Mostly ignored the issues of industrialization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5486400"/>
            <a:ext cx="45719" cy="1371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3733800"/>
            <a:ext cx="8385175" cy="2365375"/>
          </a:xfrm>
        </p:spPr>
        <p:txBody>
          <a:bodyPr/>
          <a:lstStyle/>
          <a:p>
            <a:pPr marL="349250" lvl="1">
              <a:lnSpc>
                <a:spcPct val="80000"/>
              </a:lnSpc>
              <a:buNone/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Social Darwinism</a:t>
            </a:r>
          </a:p>
          <a:p>
            <a:pPr marL="465138" lvl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Used Darwin’s theory to explain business</a:t>
            </a:r>
          </a:p>
          <a:p>
            <a:pPr marL="511175" lvl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Natural Selection, Survival of the Fittest</a:t>
            </a:r>
          </a:p>
          <a:p>
            <a:pPr marL="511175" lvl="1">
              <a:lnSpc>
                <a:spcPct val="80000"/>
              </a:lnSpc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Govt. should not interfere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Rise of Big Business</a:t>
            </a:r>
          </a:p>
        </p:txBody>
      </p:sp>
      <p:sp>
        <p:nvSpPr>
          <p:cNvPr id="29700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00200"/>
            <a:ext cx="4492625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>
                <a:solidFill>
                  <a:schemeClr val="tx1"/>
                </a:solidFill>
              </a:rPr>
              <a:t>Sherman Anti-Trust Act of 1890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Law outlawing a combination of companies that restrained interstate trade or commerce; important to prevent monopolies.  </a:t>
            </a:r>
            <a:r>
              <a:rPr lang="en-US" sz="2400" dirty="0" smtClean="0"/>
              <a:t>Not initially enforced properly.</a:t>
            </a:r>
          </a:p>
        </p:txBody>
      </p:sp>
      <p:pic>
        <p:nvPicPr>
          <p:cNvPr id="19460" name="Picture 8" descr="200px-Benjamin_Harris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1143000"/>
            <a:ext cx="1539875" cy="2185988"/>
          </a:xfrm>
          <a:noFill/>
        </p:spPr>
      </p:pic>
      <p:pic>
        <p:nvPicPr>
          <p:cNvPr id="19461" name="Picture 9" descr="Harrison_Football_Political_Carto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3581400"/>
            <a:ext cx="4724400" cy="2928938"/>
          </a:xfrm>
          <a:noFill/>
        </p:spPr>
      </p:pic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5867400" y="3276600"/>
            <a:ext cx="1447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Benjamin Harrison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4191000" y="6477000"/>
            <a:ext cx="457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latin typeface="Arial" charset="0"/>
              </a:rPr>
              <a:t>“What can I do when both Parties insist on kicking”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Rise of Political Machines</a:t>
            </a:r>
          </a:p>
        </p:txBody>
      </p:sp>
      <p:sp>
        <p:nvSpPr>
          <p:cNvPr id="7270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295400"/>
            <a:ext cx="91440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Political Machines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–an organized group of people that controlled the activities of a political party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By giving voters services they needed, the machine won their vote and controlled city </a:t>
            </a:r>
            <a:r>
              <a:rPr lang="en-US" sz="2400" dirty="0" smtClean="0">
                <a:solidFill>
                  <a:schemeClr val="tx1"/>
                </a:solidFill>
              </a:rPr>
              <a:t>government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Tammany Hall </a:t>
            </a:r>
            <a:r>
              <a:rPr lang="en-US" sz="2400" u="sng" dirty="0" smtClean="0">
                <a:solidFill>
                  <a:schemeClr val="tx1"/>
                </a:solidFill>
              </a:rPr>
              <a:t>– </a:t>
            </a:r>
            <a:r>
              <a:rPr lang="en-US" sz="2400" dirty="0" smtClean="0">
                <a:solidFill>
                  <a:schemeClr val="tx1"/>
                </a:solidFill>
              </a:rPr>
              <a:t>Democratic political machine in NYC that held immense influence over elections and its voters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Encouraged voters to select Tammany men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Rewarded voters with patronage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Included mayors, </a:t>
            </a:r>
            <a:r>
              <a:rPr lang="en-US" sz="2000" dirty="0" smtClean="0">
                <a:solidFill>
                  <a:schemeClr val="tx1"/>
                </a:solidFill>
              </a:rPr>
              <a:t>governors</a:t>
            </a:r>
          </a:p>
          <a:p>
            <a:pPr lvl="1">
              <a:lnSpc>
                <a:spcPct val="80000"/>
              </a:lnSpc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 smtClean="0">
                <a:solidFill>
                  <a:schemeClr val="tx1"/>
                </a:solidFill>
              </a:rPr>
              <a:t>City Boss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was head of Political </a:t>
            </a:r>
            <a:r>
              <a:rPr lang="en-US" sz="2400" dirty="0" smtClean="0">
                <a:solidFill>
                  <a:schemeClr val="tx1"/>
                </a:solidFill>
              </a:rPr>
              <a:t>Machines….who controlled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1363" lvl="2" indent="173038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Jobs in police, fire, and sanitation departments</a:t>
            </a:r>
          </a:p>
          <a:p>
            <a:pPr marL="741363" lvl="2" indent="173038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Agencies that granted licenses to businesses</a:t>
            </a:r>
          </a:p>
          <a:p>
            <a:pPr marL="741363" lvl="2" indent="173038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tx1"/>
                </a:solidFill>
              </a:rPr>
              <a:t>Money to fund large construction projects</a:t>
            </a:r>
          </a:p>
          <a:p>
            <a:pPr marL="741363" lvl="1" indent="1730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4419600" y="4419600"/>
            <a:ext cx="426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1200" dirty="0">
                <a:latin typeface="Arial" charset="0"/>
              </a:rPr>
              <a:t>“All Politics center around the Boss”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796656" y="1600200"/>
            <a:ext cx="45719" cy="449897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1876 – 1892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Election results </a:t>
            </a:r>
            <a:r>
              <a:rPr lang="en-US" dirty="0" smtClean="0"/>
              <a:t>were close and often the Congress and President were of different political parties.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Republicans</a:t>
            </a:r>
            <a:r>
              <a:rPr lang="en-US" dirty="0" smtClean="0"/>
              <a:t>: kept the memories of the Civil War alive by waving the “bloody shirt” (death of Lincoln, remember war wounds </a:t>
            </a:r>
            <a:r>
              <a:rPr lang="en-US" dirty="0" smtClean="0"/>
              <a:t>of Veterans)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1625" y="3925888"/>
            <a:ext cx="4194175" cy="293211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Democrats</a:t>
            </a:r>
            <a:r>
              <a:rPr lang="en-US" dirty="0" smtClean="0"/>
              <a:t>: South, Northern big-city politicians (political machines), Immigrants (Catholics, Lutherans, Jew who object to temperance/prohibition)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5888"/>
            <a:ext cx="4194175" cy="239871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Republicans</a:t>
            </a:r>
            <a:r>
              <a:rPr lang="en-US" sz="2800" dirty="0" smtClean="0"/>
              <a:t>:</a:t>
            </a:r>
            <a:br>
              <a:rPr lang="en-US" sz="2800" dirty="0" smtClean="0"/>
            </a:br>
            <a:r>
              <a:rPr lang="en-US" sz="2800" dirty="0" smtClean="0"/>
              <a:t>African Americans, Reformers, Business men, Middle-Class, Anglo-Saxon Protestants (temperance)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ineteenth-Century Print of Tammany H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5017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“Boss Tweed” and Thomas Nast</a:t>
            </a:r>
          </a:p>
        </p:txBody>
      </p:sp>
      <p:sp>
        <p:nvSpPr>
          <p:cNvPr id="7680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00200"/>
            <a:ext cx="4648200" cy="44989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 dirty="0" smtClean="0">
                <a:solidFill>
                  <a:schemeClr val="tx1"/>
                </a:solidFill>
                <a:hlinkClick r:id="rId2" action="ppaction://hlinkfile"/>
              </a:rPr>
              <a:t>William “Boss” Tweed</a:t>
            </a:r>
            <a:r>
              <a:rPr lang="en-US" sz="2800" dirty="0" smtClean="0">
                <a:solidFill>
                  <a:schemeClr val="tx1"/>
                </a:solidFill>
                <a:hlinkClick r:id="rId2" action="ppaction://hlinkfile"/>
              </a:rPr>
              <a:t> </a:t>
            </a: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buNone/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	</a:t>
            </a:r>
            <a:r>
              <a:rPr lang="en-US" sz="2800" dirty="0" smtClean="0">
                <a:solidFill>
                  <a:schemeClr val="tx1"/>
                </a:solidFill>
              </a:rPr>
              <a:t>City </a:t>
            </a:r>
            <a:r>
              <a:rPr lang="en-US" sz="2800" dirty="0" smtClean="0">
                <a:solidFill>
                  <a:schemeClr val="tx1"/>
                </a:solidFill>
              </a:rPr>
              <a:t>Boss of </a:t>
            </a:r>
            <a:r>
              <a:rPr lang="en-US" sz="2800" u="sng" dirty="0" smtClean="0">
                <a:solidFill>
                  <a:schemeClr val="tx1"/>
                </a:solidFill>
              </a:rPr>
              <a:t>Tammany Hall-</a:t>
            </a:r>
            <a:r>
              <a:rPr lang="en-US" sz="2800" dirty="0" smtClean="0">
                <a:solidFill>
                  <a:schemeClr val="tx1"/>
                </a:solidFill>
              </a:rPr>
              <a:t> Democratic Political Machine in New York </a:t>
            </a:r>
            <a:r>
              <a:rPr lang="en-US" sz="2800" dirty="0" smtClean="0">
                <a:solidFill>
                  <a:schemeClr val="tx1"/>
                </a:solidFill>
              </a:rPr>
              <a:t>City</a:t>
            </a:r>
          </a:p>
          <a:p>
            <a:pPr eaLnBrk="1" hangingPunct="1">
              <a:buNone/>
              <a:defRPr/>
            </a:pPr>
            <a:endParaRPr lang="en-US" sz="2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n-US" sz="2800" u="sng" dirty="0" smtClean="0">
                <a:solidFill>
                  <a:schemeClr val="tx1"/>
                </a:solidFill>
              </a:rPr>
              <a:t>Thomas Nast</a:t>
            </a:r>
            <a:r>
              <a:rPr lang="en-US" sz="2800" dirty="0" smtClean="0">
                <a:solidFill>
                  <a:schemeClr val="tx1"/>
                </a:solidFill>
              </a:rPr>
              <a:t> –political cartoonist who was critical of machines and Tweed</a:t>
            </a: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40964" name="Picture 6" descr="180px-Boss_Tweed%2C_Thomas_Na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95800" y="1066800"/>
            <a:ext cx="2959310" cy="3352800"/>
          </a:xfrm>
          <a:noFill/>
        </p:spPr>
      </p:pic>
      <p:pic>
        <p:nvPicPr>
          <p:cNvPr id="40966" name="Picture 9" descr="225px-Thomasnastselfportra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8752" y="4191000"/>
            <a:ext cx="295524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1" descr="180px-Tweed-Boss-LO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7400" y="1066800"/>
            <a:ext cx="215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hlinkClick r:id="rId2"/>
              </a:rPr>
              <a:t>"Boss" William M. Tweed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Head of the political machine in NYC</a:t>
            </a:r>
          </a:p>
          <a:p>
            <a:r>
              <a:rPr lang="en-US" dirty="0" smtClean="0"/>
              <a:t>Organized politics in a variety of ways between the 1850's and 1870's</a:t>
            </a:r>
          </a:p>
          <a:p>
            <a:r>
              <a:rPr lang="en-US" dirty="0" smtClean="0"/>
              <a:t>Connected immigrants with needed jobs and shelter in exchange for their vote</a:t>
            </a:r>
          </a:p>
          <a:p>
            <a:r>
              <a:rPr lang="en-US" dirty="0" smtClean="0"/>
              <a:t>Gave jobs and government contracts to those who did him favors, kickbacks were common</a:t>
            </a:r>
          </a:p>
          <a:p>
            <a:r>
              <a:rPr lang="en-US" dirty="0" smtClean="0"/>
              <a:t>This corruption was also seen as sort of Robin Hood acts by the poor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famous member of Tammany Hall</a:t>
            </a:r>
          </a:p>
          <a:p>
            <a:r>
              <a:rPr lang="en-US" dirty="0" smtClean="0"/>
              <a:t>Tweed Ring:</a:t>
            </a:r>
          </a:p>
          <a:p>
            <a:pPr lvl="1"/>
            <a:r>
              <a:rPr lang="en-US" dirty="0" smtClean="0"/>
              <a:t>Stole up to $200 million from NYC</a:t>
            </a:r>
          </a:p>
          <a:p>
            <a:pPr lvl="1"/>
            <a:r>
              <a:rPr lang="en-US" dirty="0" smtClean="0"/>
              <a:t>Government contracts for city projects given to friends  at a high cost</a:t>
            </a:r>
          </a:p>
          <a:p>
            <a:pPr lvl="1"/>
            <a:r>
              <a:rPr lang="en-US" dirty="0" smtClean="0"/>
              <a:t>Skimmed contracts for personal gain</a:t>
            </a:r>
          </a:p>
          <a:p>
            <a:pPr lvl="1"/>
            <a:r>
              <a:rPr lang="en-US" dirty="0" smtClean="0"/>
              <a:t>Used city resources for personal gain in real estate development</a:t>
            </a:r>
          </a:p>
          <a:p>
            <a:pPr lvl="1"/>
            <a:endParaRPr lang="en-US" dirty="0" smtClean="0"/>
          </a:p>
          <a:p>
            <a:pPr marL="746125" lvl="1" indent="-288925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Industrialization – </a:t>
            </a:r>
            <a:r>
              <a:rPr lang="en-US" sz="3100" dirty="0" smtClean="0">
                <a:solidFill>
                  <a:srgbClr val="FF0000"/>
                </a:solidFill>
              </a:rPr>
              <a:t>Railroad, Steel, Mass Production</a:t>
            </a:r>
          </a:p>
          <a:p>
            <a:r>
              <a:rPr lang="en-US" sz="3100" dirty="0" smtClean="0">
                <a:solidFill>
                  <a:srgbClr val="FF0000"/>
                </a:solidFill>
              </a:rPr>
              <a:t>Urbanization 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Mass Production &amp; Name Brands -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  National Brands - Ivory Soap, Quaker Oats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  National Chains - A&amp;P grocery stores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-  Mail-Order Firms - Montgomery Ward, Sears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Inventions</a:t>
            </a:r>
          </a:p>
          <a:p>
            <a:r>
              <a:rPr lang="en-US" dirty="0" smtClean="0"/>
              <a:t>Political Corruption</a:t>
            </a:r>
          </a:p>
          <a:p>
            <a:r>
              <a:rPr lang="en-US" dirty="0" smtClean="0"/>
              <a:t>Monopolies and Economic Growth</a:t>
            </a:r>
          </a:p>
          <a:p>
            <a:r>
              <a:rPr lang="en-US" dirty="0" smtClean="0"/>
              <a:t>Immigration – population growth</a:t>
            </a:r>
          </a:p>
          <a:p>
            <a:r>
              <a:rPr lang="en-US" dirty="0" smtClean="0"/>
              <a:t>Child Labor</a:t>
            </a:r>
          </a:p>
          <a:p>
            <a:r>
              <a:rPr lang="en-US" dirty="0" smtClean="0"/>
              <a:t>Strikes and Labor Unions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Political Machines</a:t>
            </a:r>
          </a:p>
        </p:txBody>
      </p:sp>
      <p:sp>
        <p:nvSpPr>
          <p:cNvPr id="74757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1600200"/>
            <a:ext cx="4419600" cy="5257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  <a:hlinkClick r:id="rId2"/>
              </a:rPr>
              <a:t>Cartoonist Thomas Nast 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511175" lvl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Used political cartoons to expose political corruption and Boss Tweed</a:t>
            </a:r>
          </a:p>
          <a:p>
            <a:pPr marL="511175" lvl="1">
              <a:lnSpc>
                <a:spcPct val="90000"/>
              </a:lnSpc>
              <a:defRPr/>
            </a:pPr>
            <a:r>
              <a:rPr lang="en-US" sz="2000" dirty="0" smtClean="0"/>
              <a:t>Boss Tweed was foreman of New York's Big Six Fire Company and wore equipment marked with a tiger's head. </a:t>
            </a:r>
          </a:p>
          <a:p>
            <a:pPr marL="511175" lvl="1">
              <a:lnSpc>
                <a:spcPct val="90000"/>
              </a:lnSpc>
              <a:defRPr/>
            </a:pPr>
            <a:r>
              <a:rPr lang="en-US" sz="2000" dirty="0" smtClean="0"/>
              <a:t>He was elected a representative, a senator and served on NYC boards but later went to prison for corruption</a:t>
            </a:r>
            <a:endParaRPr lang="en-US" sz="2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Political machines loved immigrants, WHY?</a:t>
            </a:r>
          </a:p>
          <a:p>
            <a:pPr marL="511175"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Never voted, tried to sway votes by bribery, intimidation, and other means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Political machines used power to</a:t>
            </a:r>
          </a:p>
          <a:p>
            <a:pPr marL="509588" lvl="1" indent="-284163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Rig elections</a:t>
            </a:r>
          </a:p>
          <a:p>
            <a:pPr marL="509588" lvl="1" indent="-284163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Become wealthy from </a:t>
            </a:r>
            <a:r>
              <a:rPr lang="en-US" sz="2000" u="sng" dirty="0" smtClean="0">
                <a:solidFill>
                  <a:schemeClr val="tx1"/>
                </a:solidFill>
              </a:rPr>
              <a:t>kickbacks</a:t>
            </a:r>
            <a:r>
              <a:rPr lang="en-US" sz="2000" dirty="0" smtClean="0">
                <a:solidFill>
                  <a:schemeClr val="tx1"/>
                </a:solidFill>
              </a:rPr>
              <a:t>-illegal payments</a:t>
            </a:r>
          </a:p>
          <a:p>
            <a:pPr marL="509588" lvl="1" indent="-284163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Control police force to stay out of trouble</a:t>
            </a:r>
          </a:p>
        </p:txBody>
      </p:sp>
      <p:pic>
        <p:nvPicPr>
          <p:cNvPr id="39940" name="Picture 7" descr="400px-Nast-Tamma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143000"/>
            <a:ext cx="48006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93" name="Rectangle 2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987" name="Picture 5" descr="tamman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1" y="1588"/>
            <a:ext cx="9202290" cy="6856412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7" descr="tw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970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495800" y="6096000"/>
            <a:ext cx="4598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9400" rIns="279400" bIns="279400" anchor="b"/>
          <a:lstStyle/>
          <a:p>
            <a:pPr algn="r">
              <a:spcBef>
                <a:spcPct val="20000"/>
              </a:spcBef>
            </a:pPr>
            <a:r>
              <a:rPr lang="en-US" sz="1000" i="1">
                <a:latin typeface="Times New Roman" charset="0"/>
              </a:rPr>
              <a:t>Give Me Liberty!: An American history, 3rd Edition</a:t>
            </a:r>
          </a:p>
          <a:p>
            <a:pPr algn="r">
              <a:spcBef>
                <a:spcPct val="20000"/>
              </a:spcBef>
            </a:pPr>
            <a:r>
              <a:rPr lang="en-US" sz="800">
                <a:latin typeface="Times New Roman" charset="0"/>
              </a:rPr>
              <a:t>Copyright © 2011  W.W. Norton &amp; Company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19150" y="5984875"/>
            <a:ext cx="3592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latin typeface="Times New Roman" charset="0"/>
            </a:endParaRPr>
          </a:p>
          <a:p>
            <a:r>
              <a:rPr lang="en-US" sz="1600">
                <a:latin typeface="Times New Roman" charset="0"/>
              </a:rPr>
              <a:t>Map 16.1 The Rail Road Network, 1880</a:t>
            </a:r>
          </a:p>
        </p:txBody>
      </p:sp>
      <p:pic>
        <p:nvPicPr>
          <p:cNvPr id="9220" name="Picture 13" descr="ch16m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26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495800" y="6096000"/>
            <a:ext cx="4598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9400" rIns="279400" bIns="279400" anchor="b"/>
          <a:lstStyle/>
          <a:p>
            <a:pPr algn="r">
              <a:spcBef>
                <a:spcPct val="20000"/>
              </a:spcBef>
            </a:pPr>
            <a:r>
              <a:rPr lang="en-US" sz="1000" i="1">
                <a:latin typeface="Times New Roman" charset="0"/>
              </a:rPr>
              <a:t>Give Me Liberty!: An American history, 3rd Edition</a:t>
            </a:r>
          </a:p>
          <a:p>
            <a:pPr algn="r">
              <a:spcBef>
                <a:spcPct val="20000"/>
              </a:spcBef>
            </a:pPr>
            <a:r>
              <a:rPr lang="en-US" sz="800">
                <a:latin typeface="Times New Roman" charset="0"/>
              </a:rPr>
              <a:t>Copyright © 2011  W.W. Norton &amp; Company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19150" y="5984875"/>
            <a:ext cx="3616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Building railroads in the West required</a:t>
            </a:r>
          </a:p>
          <a:p>
            <a:r>
              <a:rPr lang="en-US" sz="1600">
                <a:latin typeface="Times New Roman" charset="0"/>
              </a:rPr>
              <a:t>remarkable feats of engineering</a:t>
            </a:r>
          </a:p>
        </p:txBody>
      </p:sp>
      <p:pic>
        <p:nvPicPr>
          <p:cNvPr id="36868" name="Picture 14" descr="ch16fig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529" y="0"/>
            <a:ext cx="7878871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495800" y="6096000"/>
            <a:ext cx="4598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9400" rIns="279400" bIns="279400" anchor="b"/>
          <a:lstStyle/>
          <a:p>
            <a:pPr algn="r">
              <a:spcBef>
                <a:spcPct val="20000"/>
              </a:spcBef>
            </a:pPr>
            <a:r>
              <a:rPr lang="en-US" sz="1000" i="1">
                <a:latin typeface="Times New Roman" charset="0"/>
              </a:rPr>
              <a:t>Give Me Liberty!: An American history, 3rd Edition</a:t>
            </a:r>
          </a:p>
          <a:p>
            <a:pPr algn="r">
              <a:spcBef>
                <a:spcPct val="20000"/>
              </a:spcBef>
            </a:pPr>
            <a:r>
              <a:rPr lang="en-US" sz="800">
                <a:latin typeface="Times New Roman" charset="0"/>
              </a:rPr>
              <a:t>Copyright © 2011  W.W. Norton &amp; Company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809625" y="5981700"/>
            <a:ext cx="6050952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 dirty="0">
              <a:latin typeface="Times New Roman" charset="0"/>
            </a:endParaRPr>
          </a:p>
          <a:p>
            <a:r>
              <a:rPr lang="en-US" sz="1600" dirty="0">
                <a:latin typeface="Times New Roman" charset="0"/>
              </a:rPr>
              <a:t>Thomas Edison’s laboratory at Menlo </a:t>
            </a:r>
            <a:r>
              <a:rPr lang="en-US" sz="1600" dirty="0" smtClean="0">
                <a:latin typeface="Times New Roman" charset="0"/>
              </a:rPr>
              <a:t>Park</a:t>
            </a:r>
          </a:p>
          <a:p>
            <a:r>
              <a:rPr lang="en-US" i="1" dirty="0" smtClean="0">
                <a:hlinkClick r:id="rId3"/>
              </a:rPr>
              <a:t>http://behindthescenes.nyhistory.org/edison-lit-manhattan/</a:t>
            </a:r>
            <a:endParaRPr lang="en-US" i="1" dirty="0" smtClean="0"/>
          </a:p>
          <a:p>
            <a:endParaRPr lang="en-US" i="1" dirty="0"/>
          </a:p>
        </p:txBody>
      </p:sp>
      <p:pic>
        <p:nvPicPr>
          <p:cNvPr id="39940" name="Picture 11" descr="ch16fig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0" y="248346"/>
            <a:ext cx="9138700" cy="530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495800" y="6096000"/>
            <a:ext cx="4598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9400" rIns="279400" bIns="279400" anchor="b"/>
          <a:lstStyle/>
          <a:p>
            <a:pPr algn="r">
              <a:spcBef>
                <a:spcPct val="20000"/>
              </a:spcBef>
            </a:pPr>
            <a:r>
              <a:rPr lang="en-US" sz="1000" i="1">
                <a:latin typeface="Times New Roman" charset="0"/>
              </a:rPr>
              <a:t>Give Me Liberty!: An American history, 3rd Edition</a:t>
            </a:r>
          </a:p>
          <a:p>
            <a:pPr algn="r">
              <a:spcBef>
                <a:spcPct val="20000"/>
              </a:spcBef>
            </a:pPr>
            <a:r>
              <a:rPr lang="en-US" sz="800">
                <a:latin typeface="Times New Roman" charset="0"/>
              </a:rPr>
              <a:t>Copyright © 2011  W.W. Norton &amp; Company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19150" y="5991225"/>
            <a:ext cx="43449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imes New Roman" charset="0"/>
              </a:rPr>
              <a:t>The Electricity Building at the Chicago World’s</a:t>
            </a:r>
          </a:p>
          <a:p>
            <a:r>
              <a:rPr lang="en-US" sz="1600">
                <a:latin typeface="Times New Roman" charset="0"/>
              </a:rPr>
              <a:t>Fair of 1893</a:t>
            </a:r>
          </a:p>
        </p:txBody>
      </p:sp>
      <p:pic>
        <p:nvPicPr>
          <p:cNvPr id="40964" name="Picture 13" descr="ch16fig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495800" y="6096000"/>
            <a:ext cx="45989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79400" rIns="279400" bIns="279400" anchor="b"/>
          <a:lstStyle/>
          <a:p>
            <a:pPr algn="r">
              <a:spcBef>
                <a:spcPct val="20000"/>
              </a:spcBef>
            </a:pPr>
            <a:r>
              <a:rPr lang="en-US" sz="1000" i="1">
                <a:latin typeface="Times New Roman" charset="0"/>
              </a:rPr>
              <a:t>Give Me Liberty!: An American history, 3rd Edition</a:t>
            </a:r>
          </a:p>
          <a:p>
            <a:pPr algn="r">
              <a:spcBef>
                <a:spcPct val="20000"/>
              </a:spcBef>
            </a:pPr>
            <a:r>
              <a:rPr lang="en-US" sz="800">
                <a:latin typeface="Times New Roman" charset="0"/>
              </a:rPr>
              <a:t>Copyright © 2011  W.W. Norton &amp; Company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819150" y="5981700"/>
            <a:ext cx="47355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>
              <a:latin typeface="Times New Roman" charset="0"/>
            </a:endParaRPr>
          </a:p>
          <a:p>
            <a:r>
              <a:rPr lang="en-US" sz="1600">
                <a:latin typeface="Times New Roman" charset="0"/>
              </a:rPr>
              <a:t>The cover of the 1897 Sears, Roebuck &amp; Co. catalog.</a:t>
            </a:r>
          </a:p>
        </p:txBody>
      </p:sp>
      <p:pic>
        <p:nvPicPr>
          <p:cNvPr id="38916" name="Picture 13" descr="ch16fig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6287" y="0"/>
            <a:ext cx="4583113" cy="607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WordArt 2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8229600" cy="304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KEY INVENTIONS</a:t>
            </a:r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0" y="533400"/>
            <a:ext cx="73152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600" i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BETWEEN 1860 TO 1900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Elevator---1852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Bessemer Process---1852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Sewing Machine---1853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Dynamite---1867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Typewriter---1868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Levi Blue Jeans/Basketball---1873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Telephone---1876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Phonograph---1878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Light bulb and cash register---1879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Zipper---1883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Gasoline automobile and skyscraper---1885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New York City---first city to have electricity--1890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Radio---1895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Subway---1897</a:t>
            </a:r>
          </a:p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 Black" pitchFamily="34" charset="0"/>
              </a:rPr>
              <a:t>X-ray---1900</a:t>
            </a:r>
          </a:p>
        </p:txBody>
      </p:sp>
      <p:sp>
        <p:nvSpPr>
          <p:cNvPr id="224261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10600" y="6400800"/>
            <a:ext cx="304800" cy="3048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4262" name="AutoShape 6"/>
          <p:cNvSpPr>
            <a:spLocks noChangeArrowheads="1"/>
          </p:cNvSpPr>
          <p:nvPr/>
        </p:nvSpPr>
        <p:spPr bwMode="auto">
          <a:xfrm>
            <a:off x="6477000" y="2057400"/>
            <a:ext cx="2438400" cy="1828800"/>
          </a:xfrm>
          <a:prstGeom prst="cloudCallout">
            <a:avLst>
              <a:gd name="adj1" fmla="val -68815"/>
              <a:gd name="adj2" fmla="val -91843"/>
            </a:avLst>
          </a:prstGeom>
          <a:gradFill rotWithShape="0">
            <a:gsLst>
              <a:gs pos="0">
                <a:srgbClr val="DBF1FF"/>
              </a:gs>
              <a:gs pos="50000">
                <a:srgbClr val="FFFF99"/>
              </a:gs>
              <a:gs pos="100000">
                <a:srgbClr val="DBF1FF"/>
              </a:gs>
            </a:gsLst>
            <a:lin ang="189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6705600" y="22860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</a:rPr>
              <a:t>Between 1800 to 1900, US Govt. issued 500,000 patents</a:t>
            </a:r>
          </a:p>
        </p:txBody>
      </p:sp>
      <p:pic>
        <p:nvPicPr>
          <p:cNvPr id="224264" name="Picture 8" descr="Bul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0"/>
            <a:ext cx="342900" cy="571500"/>
          </a:xfrm>
          <a:prstGeom prst="rect">
            <a:avLst/>
          </a:prstGeom>
          <a:noFill/>
        </p:spPr>
      </p:pic>
      <p:pic>
        <p:nvPicPr>
          <p:cNvPr id="224265" name="Picture 9" descr="Zip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4038600"/>
            <a:ext cx="571500" cy="868363"/>
          </a:xfrm>
          <a:prstGeom prst="rect">
            <a:avLst/>
          </a:prstGeom>
          <a:noFill/>
        </p:spPr>
      </p:pic>
      <p:pic>
        <p:nvPicPr>
          <p:cNvPr id="224266" name="Picture 10" descr="Elevatoranim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1017588" cy="1417638"/>
          </a:xfrm>
          <a:prstGeom prst="rect">
            <a:avLst/>
          </a:prstGeom>
          <a:noFill/>
        </p:spPr>
      </p:pic>
      <p:pic>
        <p:nvPicPr>
          <p:cNvPr id="224267" name="Picture 11" descr="Typewri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5867400"/>
            <a:ext cx="815975" cy="838200"/>
          </a:xfrm>
          <a:prstGeom prst="rect">
            <a:avLst/>
          </a:prstGeom>
          <a:noFill/>
        </p:spPr>
      </p:pic>
      <p:pic>
        <p:nvPicPr>
          <p:cNvPr id="224268" name="Picture 12" descr="Pant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5638800"/>
            <a:ext cx="731838" cy="1028700"/>
          </a:xfrm>
          <a:prstGeom prst="rect">
            <a:avLst/>
          </a:prstGeom>
          <a:noFill/>
        </p:spPr>
      </p:pic>
      <p:pic>
        <p:nvPicPr>
          <p:cNvPr id="224269" name="Picture 13" descr="Radi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3200400"/>
            <a:ext cx="533400" cy="366713"/>
          </a:xfrm>
          <a:prstGeom prst="rect">
            <a:avLst/>
          </a:prstGeom>
          <a:noFill/>
        </p:spPr>
      </p:pic>
      <p:pic>
        <p:nvPicPr>
          <p:cNvPr id="224270" name="Picture 14" descr="Xr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810000"/>
            <a:ext cx="571500" cy="593725"/>
          </a:xfrm>
          <a:prstGeom prst="rect">
            <a:avLst/>
          </a:prstGeom>
          <a:noFill/>
        </p:spPr>
      </p:pic>
      <p:pic>
        <p:nvPicPr>
          <p:cNvPr id="224271" name="Picture 15" descr="r822a"/>
          <p:cNvPicPr>
            <a:picLocks noChangeAspect="1" noChangeArrowheads="1"/>
          </p:cNvPicPr>
          <p:nvPr/>
        </p:nvPicPr>
        <p:blipFill>
          <a:blip r:embed="rId10" cstate="print"/>
          <a:srcRect t="13889" b="9723"/>
          <a:stretch>
            <a:fillRect/>
          </a:stretch>
        </p:blipFill>
        <p:spPr bwMode="auto">
          <a:xfrm>
            <a:off x="7467600" y="914400"/>
            <a:ext cx="769938" cy="990600"/>
          </a:xfrm>
          <a:prstGeom prst="rect">
            <a:avLst/>
          </a:prstGeom>
          <a:noFill/>
        </p:spPr>
      </p:pic>
      <p:pic>
        <p:nvPicPr>
          <p:cNvPr id="224272" name="Picture 16" descr="Basketball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3886200"/>
            <a:ext cx="560388" cy="571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1941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354</TotalTime>
  <Words>1369</Words>
  <Application>Microsoft Office PowerPoint</Application>
  <PresentationFormat>On-screen Show (4:3)</PresentationFormat>
  <Paragraphs>242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Trek</vt:lpstr>
      <vt:lpstr>Chapter 16 America's Gilded Age, 1870–1890</vt:lpstr>
      <vt:lpstr>What is the Gilded Age: </vt:lpstr>
      <vt:lpstr>Gilded age</vt:lpstr>
      <vt:lpstr>Slide 4</vt:lpstr>
      <vt:lpstr>Slide 5</vt:lpstr>
      <vt:lpstr>Slide 6</vt:lpstr>
      <vt:lpstr>Slide 7</vt:lpstr>
      <vt:lpstr>Slide 8</vt:lpstr>
      <vt:lpstr>Slide 9</vt:lpstr>
      <vt:lpstr>The Airplane</vt:lpstr>
      <vt:lpstr>Slide 11</vt:lpstr>
      <vt:lpstr>Gilded age</vt:lpstr>
      <vt:lpstr>Industry &amp; Industrialists –  Businesses engaged in ruthless competition </vt:lpstr>
      <vt:lpstr>Slide 14</vt:lpstr>
      <vt:lpstr>Slide 15</vt:lpstr>
      <vt:lpstr>Captains of Industry or Robber Barons</vt:lpstr>
      <vt:lpstr>Gilded age recap</vt:lpstr>
      <vt:lpstr>Presidents of the Gilded Age</vt:lpstr>
      <vt:lpstr>Slide 19</vt:lpstr>
      <vt:lpstr>Slide 20</vt:lpstr>
      <vt:lpstr>Corruption in Government</vt:lpstr>
      <vt:lpstr>Pendleton Civil Service Act 1883</vt:lpstr>
      <vt:lpstr>Presidents of the Gilded Age</vt:lpstr>
      <vt:lpstr>The Rise of Big Business</vt:lpstr>
      <vt:lpstr>The Rise of Political Machines</vt:lpstr>
      <vt:lpstr>Elections</vt:lpstr>
      <vt:lpstr>Slide 27</vt:lpstr>
      <vt:lpstr>“Boss Tweed” and Thomas Nast</vt:lpstr>
      <vt:lpstr>"Boss" William M. Tweed  </vt:lpstr>
      <vt:lpstr>Political Machines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 America's Gilded Age, 1870–1890</dc:title>
  <dc:creator>Andrea</dc:creator>
  <cp:lastModifiedBy>Andrea</cp:lastModifiedBy>
  <cp:revision>17</cp:revision>
  <dcterms:created xsi:type="dcterms:W3CDTF">2017-01-23T21:07:09Z</dcterms:created>
  <dcterms:modified xsi:type="dcterms:W3CDTF">2018-01-25T01:58:44Z</dcterms:modified>
</cp:coreProperties>
</file>