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319" r:id="rId3"/>
    <p:sldId id="321" r:id="rId4"/>
    <p:sldId id="322" r:id="rId5"/>
    <p:sldId id="351" r:id="rId6"/>
    <p:sldId id="341" r:id="rId7"/>
    <p:sldId id="339" r:id="rId8"/>
    <p:sldId id="338" r:id="rId9"/>
    <p:sldId id="257" r:id="rId10"/>
    <p:sldId id="345" r:id="rId11"/>
    <p:sldId id="324" r:id="rId12"/>
    <p:sldId id="323" r:id="rId13"/>
    <p:sldId id="344" r:id="rId14"/>
    <p:sldId id="343" r:id="rId15"/>
    <p:sldId id="325" r:id="rId16"/>
    <p:sldId id="326" r:id="rId17"/>
    <p:sldId id="327" r:id="rId18"/>
    <p:sldId id="328" r:id="rId19"/>
    <p:sldId id="329" r:id="rId20"/>
    <p:sldId id="258" r:id="rId21"/>
    <p:sldId id="347" r:id="rId22"/>
    <p:sldId id="348" r:id="rId23"/>
    <p:sldId id="346" r:id="rId24"/>
    <p:sldId id="330" r:id="rId25"/>
    <p:sldId id="259" r:id="rId26"/>
    <p:sldId id="349" r:id="rId27"/>
    <p:sldId id="350" r:id="rId28"/>
    <p:sldId id="331" r:id="rId29"/>
    <p:sldId id="260" r:id="rId30"/>
    <p:sldId id="332" r:id="rId31"/>
    <p:sldId id="333" r:id="rId32"/>
    <p:sldId id="334" r:id="rId33"/>
    <p:sldId id="335" r:id="rId34"/>
    <p:sldId id="336" r:id="rId35"/>
    <p:sldId id="337" r:id="rId36"/>
    <p:sldId id="261" r:id="rId37"/>
    <p:sldId id="273" r:id="rId38"/>
    <p:sldId id="262" r:id="rId39"/>
    <p:sldId id="263" r:id="rId40"/>
    <p:sldId id="264" r:id="rId41"/>
    <p:sldId id="265" r:id="rId42"/>
    <p:sldId id="266" r:id="rId43"/>
    <p:sldId id="277" r:id="rId44"/>
    <p:sldId id="267" r:id="rId45"/>
    <p:sldId id="275" r:id="rId46"/>
    <p:sldId id="268" r:id="rId47"/>
    <p:sldId id="352" r:id="rId48"/>
    <p:sldId id="353" r:id="rId49"/>
    <p:sldId id="354" r:id="rId50"/>
    <p:sldId id="269" r:id="rId51"/>
    <p:sldId id="278" r:id="rId52"/>
    <p:sldId id="270" r:id="rId53"/>
    <p:sldId id="271" r:id="rId54"/>
    <p:sldId id="272" r:id="rId55"/>
    <p:sldId id="342" r:id="rId56"/>
    <p:sldId id="317" r:id="rId57"/>
    <p:sldId id="279" r:id="rId58"/>
    <p:sldId id="280" r:id="rId59"/>
    <p:sldId id="281" r:id="rId60"/>
    <p:sldId id="282" r:id="rId61"/>
    <p:sldId id="283" r:id="rId62"/>
    <p:sldId id="284" r:id="rId63"/>
    <p:sldId id="285" r:id="rId64"/>
    <p:sldId id="286" r:id="rId65"/>
    <p:sldId id="287" r:id="rId66"/>
    <p:sldId id="288" r:id="rId67"/>
    <p:sldId id="289" r:id="rId68"/>
    <p:sldId id="290" r:id="rId69"/>
    <p:sldId id="291" r:id="rId70"/>
    <p:sldId id="292" r:id="rId71"/>
    <p:sldId id="293" r:id="rId72"/>
    <p:sldId id="294" r:id="rId73"/>
    <p:sldId id="295" r:id="rId74"/>
    <p:sldId id="296" r:id="rId75"/>
    <p:sldId id="297" r:id="rId76"/>
    <p:sldId id="298" r:id="rId77"/>
    <p:sldId id="299" r:id="rId78"/>
    <p:sldId id="300" r:id="rId79"/>
    <p:sldId id="301" r:id="rId80"/>
    <p:sldId id="302" r:id="rId81"/>
    <p:sldId id="303" r:id="rId82"/>
    <p:sldId id="304" r:id="rId83"/>
    <p:sldId id="305" r:id="rId84"/>
    <p:sldId id="306" r:id="rId85"/>
    <p:sldId id="307" r:id="rId86"/>
    <p:sldId id="308" r:id="rId87"/>
    <p:sldId id="309" r:id="rId88"/>
    <p:sldId id="310" r:id="rId89"/>
    <p:sldId id="311" r:id="rId90"/>
    <p:sldId id="312" r:id="rId91"/>
    <p:sldId id="313" r:id="rId92"/>
    <p:sldId id="314" r:id="rId93"/>
    <p:sldId id="315" r:id="rId94"/>
    <p:sldId id="318" r:id="rId9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5FA0BF9-41D5-4990-865E-BE4CE7EE1AD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55E8986-3102-4373-B3CF-D29C975054AA}" type="slidenum">
              <a:rPr lang="en-US" smtClean="0"/>
              <a:pPr/>
              <a:t>1</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z="1000" dirty="0" smtClean="0"/>
              <a:t>In May 1920, at the height of the Red Scare, police arrested two Italian immigrants alleged to have participated in a Massachusetts robbery at a factory in which a guard was killed. The accused, Nicola Sacco, a shoemaker, and </a:t>
            </a:r>
            <a:r>
              <a:rPr lang="en-US" sz="1000" dirty="0" err="1" smtClean="0"/>
              <a:t>Bartolomeo</a:t>
            </a:r>
            <a:r>
              <a:rPr lang="en-US" sz="1000" smtClean="0"/>
              <a:t> Vanzetti, were anarchists who hoped for a society without government, churches, and private property. They saw violence as an appropriate means for enacting social change. But very little evidence linked them to the crime, eyewitness testimony was contradictory, and other evidence was disputed. Nonetheless, in the anti-radical and anti-immigrant atmosphere of the Red Scare, their conviction was inevitable. When the men were found guilty and sentenced to death, their multiple appeals garnered international attention and sympathy. A movement to save their lives attracted support from many in the United States, including Felix Frankfurter, a future Supreme Court justice. The governor of Massachusetts responded to protests by appointing a commission headed by Abbot Lawrence Lowell, Harvard University’s president and a longtime official of the Immigration Restriction League. The commission upheld the verdict and death sentences, and on August 23, 1927, Sacco and Vanzetti were executed by electric chair.</a:t>
            </a:r>
          </a:p>
          <a:p>
            <a:pPr eaLnBrk="1" hangingPunct="1"/>
            <a:endParaRPr lang="en-US" sz="1000" smtClean="0"/>
          </a:p>
          <a:p>
            <a:pPr eaLnBrk="1" hangingPunct="1"/>
            <a:r>
              <a:rPr lang="en-US" sz="1000" smtClean="0"/>
              <a:t>The Sacco-Vanzetti case exposed much about America in the 1920s, from the Red Scare’s erosion of civil liberties to the cultural divisions sparked by immigration, and the seeming triumph of capital over labor in decade of apparent prosperity. Even though the decade has been called the “Jazz Age” and the Roaring Twenties, signaling its innovations in music, its sexually liberated women, roaring stock market, and consumer goods, not all Americans welcomed the emerging secular commercial culture. Some feared ethnic and racial diversity and what they saw as the moral degradation of urban life, and they expressed their apprehension in anti-immigrant and religious sentiment.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DC4F301-D97F-4BF0-9E1F-A5B6B9BB1FF3}" type="slidenum">
              <a:rPr lang="en-US"/>
              <a:pPr/>
              <a:t>19</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695756B-5974-4465-BEBC-87F7521E516D}" type="slidenum">
              <a:rPr lang="en-US" smtClean="0"/>
              <a:pPr/>
              <a:t>20</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z="1000" smtClean="0"/>
              <a:t>Despite the abundance of mass consumer society, the fruits of economic expansion were very unequally distributed. Real wages rose by one-quarter between 1922 and 1929, but corporate profits rose at more than twice this rate, and economic concentration continued, with a smaller number of firms and banks controlling more of industry and finance. In early 1929, the share of national income of the wealthiest 5 percent of American families exceeded that of the bottom 60 percent, the majority of families had no savings, and 40 percent of Americans lived in poverty, unable to enjoy the new consumer economy. Improved productivity allowed goods to be made with fewer workers, and while employment grew in some sectors, such as the professions, retail, and education, manufacturing employment dropped significantly for the first time in American history. Deindustrialization began in the old industrial Northeast as business moved south to take advantage of cheaper and non-union labor.</a:t>
            </a:r>
          </a:p>
          <a:p>
            <a:pPr eaLnBrk="1" hangingPunct="1"/>
            <a:endParaRPr lang="en-US" sz="1000" smtClean="0"/>
          </a:p>
          <a:p>
            <a:pPr eaLnBrk="1" hangingPunct="1"/>
            <a:r>
              <a:rPr lang="en-US" sz="1000" smtClean="0"/>
              <a:t>Farmers were also excluded from prosperity. American agriculture had reached its zenith in World War I, when Europe’s need for food and government policies had kept farm prices high. But increasing mechanization and use of fertilizer and pesticides elevated output even as world demand stagnated, steadily reducing farm incomes and forcing tens of thousands of farm foreclosures. In the 1920s, for the first time in U.S. history, the number of farms and farmers declined. Extractive industries like mining and lumber also suffered from overproduction in the world market. Even before the 1930s, rural America was suffering from economic depression.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313F246-39E4-4F46-9D31-EB5FCD30FAF2}" type="slidenum">
              <a:rPr lang="en-US"/>
              <a:pPr/>
              <a:t>24</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87A50D8-3C8F-48FF-BE1E-BC3B478A6419}" type="slidenum">
              <a:rPr lang="en-US" smtClean="0"/>
              <a:pPr/>
              <a:t>25</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90000"/>
              </a:lnSpc>
            </a:pPr>
            <a:r>
              <a:rPr lang="en-US" sz="1000" smtClean="0"/>
              <a:t>Although high unemployment crippled much of Europe in the 1920s, America’s high wages, efficient industry, and mass consumption projected a magical image of American wealth and permanent prosperity across the world. The Committee on Public Information’s propaganda campaigns during World War I persuaded advertisers that it was possible to “sway the minds of whole populations,” and many businesses established public relations departments to defend corporate practices and win a distrusting public. They successfully changed public attitudes toward Wall Street. Congressional hearings from 1912 to 1914 held by Louisiana congressman Ars</a:t>
            </a:r>
            <a:r>
              <a:rPr lang="en-US" sz="1000" smtClean="0">
                <a:cs typeface="Arial" charset="0"/>
              </a:rPr>
              <a:t>è</a:t>
            </a:r>
            <a:r>
              <a:rPr lang="en-US" sz="1000" smtClean="0"/>
              <a:t>ne Pujo had exposed the big Wall Street’s banks’ manipulation of stock prices, and strengthened popular views that investors were fleeced in the stock market. By the 1920s, however, with stock prices rising, the market gained more investors, and by 1928, 1.5 million Americans owned stock, more than at any previous time in U.S. history.</a:t>
            </a:r>
          </a:p>
          <a:p>
            <a:pPr eaLnBrk="1" hangingPunct="1">
              <a:lnSpc>
                <a:spcPct val="90000"/>
              </a:lnSpc>
            </a:pPr>
            <a:endParaRPr lang="en-US" sz="1000" smtClean="0"/>
          </a:p>
          <a:p>
            <a:pPr eaLnBrk="1" hangingPunct="1">
              <a:lnSpc>
                <a:spcPct val="90000"/>
              </a:lnSpc>
            </a:pPr>
            <a:r>
              <a:rPr lang="en-US" sz="1000" smtClean="0"/>
              <a:t>With the defeat of the 1919 labor revolt and the dissolution of wartime regulations, business used the language of Americanism and “industrial freedom” against unions. Some corporations in the 1920s adopted new styles of management, called “welfare capitalism,” in which they offered employees private pensions, medical insurance plans, job security, and leisure programs. These businesses celebrated their attention to the “human factor” in industry. But more employers adopted the “American Plan,” whose basis was the “open shop”</a:t>
            </a:r>
            <a:r>
              <a:rPr lang="en-US" sz="1000" smtClean="0">
                <a:cs typeface="Arial" charset="0"/>
              </a:rPr>
              <a:t>—</a:t>
            </a:r>
            <a:r>
              <a:rPr lang="en-US" sz="1000" smtClean="0"/>
              <a:t>a workplace free of government regulation and unions (except, in some cases, “company unions” that were created and controlled by management). They believed collective bargaining infringed on the liberties of management, and argued that prosperity depended on complete freedom for business. Public relations campaigns linked unionism with socialism and sinister foreigners, and even progressive companies hired strikebreakers and detectives and blacklisted union members to prevent or defeat unions and strikes. In this hostile environment, unions lost more than 2 million members, and unions capitulated to employer demands in order to prevent their annihilation.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FE3FD29-0D46-4ACF-A37D-5014BD59AA95}" type="slidenum">
              <a:rPr lang="en-US" smtClean="0"/>
              <a:pPr/>
              <a:t>29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z="1000" smtClean="0"/>
              <a:t>Like unions, feminists tried to adapt to the new conservative atmosphere of the 1920s. Suffrage in 1920 ended the ties of solidarity that had united various groups of women reformers. Black feminists now insisted that the movement demand the enforcement of the Fifteenth Amendment in the South, but white activists offered little support. Long-standing divisions between two competing conceptions of woman’s freedom</a:t>
            </a:r>
            <a:r>
              <a:rPr lang="en-US" sz="1000" smtClean="0">
                <a:cs typeface="Arial" charset="0"/>
              </a:rPr>
              <a:t>—</a:t>
            </a:r>
            <a:r>
              <a:rPr lang="en-US" sz="1000" smtClean="0"/>
              <a:t>one based on motherhood, the other on individual autonomy and the right to work</a:t>
            </a:r>
            <a:r>
              <a:rPr lang="en-US" sz="1000" smtClean="0">
                <a:cs typeface="Arial" charset="0"/>
              </a:rPr>
              <a:t>—</a:t>
            </a:r>
            <a:r>
              <a:rPr lang="en-US" sz="1000" smtClean="0"/>
              <a:t> now took shape in a debate over an Equal Rights Amendment (ERA) to the Constitution, advocated by Alice Paul and the National Woman’s Party. The proposed amendment would eliminate all legal distinctions “on account of sex.” Paul argued that now that women had the vote, they no longer needed special legal protections, and needed equal access to employment, education, and other opportunities. But women reformers who supported mothers’ pension and laws limiting women’s work hours, which the ERA threatened to dismantle, vehemently opposed the ERA. Every major women’s organization other than the National Woman’s Party opposed the ERA. The ERA campaign failed, and in 1929, Congress repealed the Sheppard-Towner Act of 1921, which had offered federal assistance to programs for infant and child health.</a:t>
            </a:r>
          </a:p>
          <a:p>
            <a:pPr eaLnBrk="1" hangingPunct="1"/>
            <a:endParaRPr lang="en-US" sz="1000" smtClean="0"/>
          </a:p>
          <a:p>
            <a:pPr eaLnBrk="1" hangingPunct="1"/>
            <a:r>
              <a:rPr lang="en-US" sz="1000" smtClean="0"/>
              <a:t>Prewar feminism’s emphasis on personal freedom blossomed in a growing consumer society, and women’s liberation became a lifestyle promoted by advertisers and mass entertainment, detached from political or social radicalism. Sexual freedom now meant individual autonomy or personal rebellion. The young, single “flapper” who smoked and danced, sported short hair and skirts, and used new birth-control devices, came to symbolize the “new woman.”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46F7F9EF-B81B-4577-95C5-0C8B3FFE9B9C}" type="slidenum">
              <a:rPr lang="en-US"/>
              <a:pPr/>
              <a:t>31</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5AAF41C-E1F1-4260-99C4-3CE9F8CE204D}" type="slidenum">
              <a:rPr lang="en-US"/>
              <a:pPr/>
              <a:t>32</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84AD6EC-2C16-449B-84F7-1E315151252B}" type="slidenum">
              <a:rPr lang="en-US"/>
              <a:pPr/>
              <a:t>33</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C2E9333-85B8-482D-91F4-D8E6ADBE5388}" type="slidenum">
              <a:rPr lang="en-US"/>
              <a:pPr/>
              <a:t>34</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B1F5CDB-FA00-4A10-AA00-8D695975E8D1}" type="slidenum">
              <a:rPr lang="en-US"/>
              <a:pPr/>
              <a:t>35</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FA0BF9-41D5-4990-865E-BE4CE7EE1AD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0C42C0F-6896-4339-AA27-53B209A12779}" type="slidenum">
              <a:rPr lang="en-US" smtClean="0"/>
              <a:pPr/>
              <a:t>36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Progressivism disintegrated in the 1920s. Government success in creating mass hysteria during the war appeared to erode the foundation of democracy</a:t>
            </a:r>
            <a:r>
              <a:rPr lang="en-US" smtClean="0">
                <a:cs typeface="Arial" charset="0"/>
              </a:rPr>
              <a:t>—</a:t>
            </a:r>
            <a:r>
              <a:rPr lang="en-US" smtClean="0"/>
              <a:t>the rational, self-directed citizen. Sigmund Freud pointed to the unconscious, instinctual basis of human behavior. IQ tests seemed to show that many American were mentally unfit for self-government.</a:t>
            </a:r>
          </a:p>
          <a:p>
            <a:pPr eaLnBrk="1" hangingPunct="1"/>
            <a:endParaRPr lang="en-US" smtClean="0"/>
          </a:p>
          <a:p>
            <a:pPr eaLnBrk="1" hangingPunct="1"/>
            <a:r>
              <a:rPr lang="en-US" smtClean="0"/>
              <a:t>In the 1920s, Walter Lippman published two incisive critiques of democracy, </a:t>
            </a:r>
            <a:r>
              <a:rPr lang="en-US" i="1" smtClean="0"/>
              <a:t>Public Opinion</a:t>
            </a:r>
            <a:r>
              <a:rPr lang="en-US" smtClean="0"/>
              <a:t> and </a:t>
            </a:r>
            <a:r>
              <a:rPr lang="en-US" i="1" smtClean="0"/>
              <a:t>The Phantom Public</a:t>
            </a:r>
            <a:r>
              <a:rPr lang="en-US" smtClean="0"/>
              <a:t>, in which he repudiated Progressive beliefs that “intelligence” could solve social problems in a mass democracy. Lippman argued that American voters were ill-informed, irrational, and failed to scrutinize policies or candidates; most problems, he argued, were beyond the understanding of ordinary men and women. The independent citizen was a myth. The government, journalists, and advertisers, he suggested, had perfected the art of creating and manipulating public opinion</a:t>
            </a:r>
            <a:r>
              <a:rPr lang="en-US" smtClean="0">
                <a:cs typeface="Arial" charset="0"/>
              </a:rPr>
              <a:t>—</a:t>
            </a:r>
            <a:r>
              <a:rPr lang="en-US" smtClean="0"/>
              <a:t>what Lippman called the “manufacture of consent.” In 1929, sociologists Robert and Helen Lynd published </a:t>
            </a:r>
            <a:r>
              <a:rPr lang="en-US" i="1" smtClean="0"/>
              <a:t>Middletown</a:t>
            </a:r>
            <a:r>
              <a:rPr lang="en-US" smtClean="0"/>
              <a:t>, a study of life in Muncie, Indiana, a typical Midwestern community. They found that leisure and consumption had replaced politics as the center of public life, and declining voter participation, among other indicators, confirmed their observations.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C6C87E2-8759-4E81-BBE5-D9711181B886}" type="slidenum">
              <a:rPr lang="en-US" smtClean="0"/>
              <a:pPr/>
              <a:t>37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z="1000" smtClean="0"/>
              <a:t>Government policy reflected the pro-business climate of the decade. Business lobbyists dominated national Republican Party conventions, calling on the federal government to lower taxes on personal incomes and corporate profits, maintain high tariffs, and reinforce employers’ anti-union campaigns. To some, Presidents Warren G. Harding and Calvin Coolidge appointed so many pro-business members of the Federal Reserve Board, Federal Trade Commission, and other Progressive-Era agencies that they seemed to repeal the regulatory state altogether. The government resumed issuing court injunctions to halt strikes, as it did with the walkout of 250,000 railroad workers in 1922. Under William H. Taft, appointed chief justice in 1921, the Supreme Court stayed extremely conservative, and a return to laissez-faire jurisprudence diminished Progressive policies that had enhanced federal power. In 1923, the Court struck down </a:t>
            </a:r>
            <a:r>
              <a:rPr lang="en-US" sz="1000" i="1" smtClean="0"/>
              <a:t>Muller v. Oregon</a:t>
            </a:r>
            <a:r>
              <a:rPr lang="en-US" sz="1000" smtClean="0"/>
              <a:t> in a decision that overturned a minimum wage law for women in the nation’s capital.</a:t>
            </a:r>
          </a:p>
          <a:p>
            <a:pPr eaLnBrk="1" hangingPunct="1"/>
            <a:endParaRPr lang="en-US" sz="1000" smtClean="0"/>
          </a:p>
          <a:p>
            <a:pPr eaLnBrk="1" hangingPunct="1"/>
            <a:r>
              <a:rPr lang="en-US" sz="1000" smtClean="0"/>
              <a:t>The administration of the lackluster president Warren G. Harding became one of the most corrupt in the nation’s history. Although his cabinet had a few men of talent and integrity, such as Secretary of State Charles Evans Hughes and Secretary of Commerce Herbert Hoover, Harding appointed cronies who used their office for private gain. The most famous of several corruption scandals involved the leasing of government oil reserves to businessmen at Teapot Dome, Wyoming, by secretary of the interior Albert Fall, who was paid $500,000 for his services. As a result, Fall became the first cabinet member in history to receive a felony conviction.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9739A1F-75B1-4750-B44F-888B5F04BB8D}" type="slidenum">
              <a:rPr lang="en-US" smtClean="0"/>
              <a:pPr/>
              <a:t>38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lnSpc>
                <a:spcPct val="90000"/>
              </a:lnSpc>
            </a:pPr>
            <a:r>
              <a:rPr lang="en-US" sz="900" smtClean="0"/>
              <a:t>Harding’s successor, Calvin Coolidge, who won fame as Massachusetts’ governor for using state troops to end a Boston policemen’s strike in 1919, was uncharismatic, but compared to Harding seemed an honest Yankee. Coolidge continued Harding’s policies, without the corruption and scandal. In 1924, Coolidge was re-elected by a huge margin, defeating Democratic candidate John W. Davis, a Wall Street lawyer who had been nominated by a badly divided Democratic convention. One-sixth of the electorate in 1924 voted for Robert La Follette, the candidate of a new Progressive Party whose platform called for higher taxes on wealth, public ownership of railroads, farm relief, and a ban on child labor. Coolidge described the Progressive platform as a plan for a “communistic and socialistic” America. La Follette won the endorsements of Progressives like Jane Addams and the American Federation of Labor, but raised little money, and he carried only Wisconsin. But his candidacy showed that discontent persisted under the surface of prosperity and conservatism.</a:t>
            </a:r>
          </a:p>
          <a:p>
            <a:pPr eaLnBrk="1" hangingPunct="1">
              <a:lnSpc>
                <a:spcPct val="90000"/>
              </a:lnSpc>
            </a:pPr>
            <a:endParaRPr lang="en-US" sz="900" smtClean="0"/>
          </a:p>
          <a:p>
            <a:pPr eaLnBrk="1" hangingPunct="1">
              <a:lnSpc>
                <a:spcPct val="90000"/>
              </a:lnSpc>
            </a:pPr>
            <a:r>
              <a:rPr lang="en-US" sz="900" smtClean="0"/>
              <a:t>Foreign affairs also reflected the alliance between business and government. The decade saw a retreat from Wilsonian internationalism toward unilateral American actions mostly intended to boost exports and investment opportunities abroad. The so-called “isolationism” of the 1920s was a reaction against disappointments over Wilson’s aggressive military and diplomatic stance. The United States hosted the Washington Naval Arms Conference of 1922, which secured smaller navies for Britain, France, Japan, Italy, and the United States. But the country stayed outside the League of Nations, and American tariffs were raised to their highest levels in history, repudiating Wilson’s commitment to free trade.</a:t>
            </a:r>
          </a:p>
          <a:p>
            <a:pPr eaLnBrk="1" hangingPunct="1">
              <a:lnSpc>
                <a:spcPct val="90000"/>
              </a:lnSpc>
            </a:pPr>
            <a:endParaRPr lang="en-US" sz="900" smtClean="0"/>
          </a:p>
          <a:p>
            <a:pPr eaLnBrk="1" hangingPunct="1">
              <a:lnSpc>
                <a:spcPct val="90000"/>
              </a:lnSpc>
            </a:pPr>
            <a:r>
              <a:rPr lang="en-US" sz="900" smtClean="0"/>
              <a:t>Foreign policy was largely developed in private economic relationships rather than government activity. The United States emerged from World War I as the world’s major manufacturing and financial power. In the 1920s, New York bankers, sometime acting alone and sometimes with help from the Harding and Coolidge administrations, made huge loans to European and Latin American governments. American industrial firms, especially in auto, agricultural machinery, and electrical equipment manufacturing, established overseas plants to supply the world market and find cheaper labor. American investors gained control over raw materials such as copper in Chile, and oil in Venezuela. When American economic interests seemed threatened, the government sent in the troops</a:t>
            </a:r>
            <a:r>
              <a:rPr lang="en-US" sz="900" smtClean="0">
                <a:cs typeface="Arial" charset="0"/>
              </a:rPr>
              <a:t>—</a:t>
            </a:r>
            <a:r>
              <a:rPr lang="en-US" sz="900" smtClean="0"/>
              <a:t>invading once more in Nicaragua to suppress a nationalist revolt.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805DD39-CD45-4E4A-BC57-6FFFE43358A2}" type="slidenum">
              <a:rPr lang="en-US" smtClean="0"/>
              <a:pPr/>
              <a:t>39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z="1000" smtClean="0"/>
              <a:t>Wartime and postwar repression, Prohibition, and pro-business policies in wartime and the 1920s damaged Progressives’ belief that the federal government could represent national purpose and enhance freedom. Progressives gained a new appreciation of civil liberties</a:t>
            </a:r>
            <a:r>
              <a:rPr lang="en-US" sz="1000" smtClean="0">
                <a:cs typeface="Arial" charset="0"/>
              </a:rPr>
              <a:t>—</a:t>
            </a:r>
            <a:r>
              <a:rPr lang="en-US" sz="1000" smtClean="0"/>
              <a:t>rights that an individual may assert even against democratic majorities</a:t>
            </a:r>
            <a:r>
              <a:rPr lang="en-US" sz="1000" smtClean="0">
                <a:cs typeface="Arial" charset="0"/>
              </a:rPr>
              <a:t>—</a:t>
            </a:r>
            <a:r>
              <a:rPr lang="en-US" sz="1000" smtClean="0"/>
              <a:t>as fundamental features of American freedom. Reformers now encouraged open and democratic debate and in the 1920s, and a coherent concept of civil liberties and legal protections for freedom of speech against the government began to emerge.</a:t>
            </a:r>
          </a:p>
          <a:p>
            <a:pPr eaLnBrk="1" hangingPunct="1"/>
            <a:endParaRPr lang="en-US" sz="1000" smtClean="0"/>
          </a:p>
          <a:p>
            <a:pPr eaLnBrk="1" hangingPunct="1"/>
            <a:r>
              <a:rPr lang="en-US" sz="1000" smtClean="0"/>
              <a:t>Wartime and postwar repression persisted in the 1920s. Lynchings continued, and people endorsing free speech or radical doctrines were arrested and attacked by authorities and private citizens. Government agencies such as the Postal and Customs Services censored books considered obscene. A “Watch and Ward Committee” in Boston excluded dozens of books from bookstores, including works by novelists Upton Sinclair, Theodore Dreiser, and Ernest Hemingway. Movie producers feared that scandals involving actors might reinforce beliefs that movies promoted immorality, and in 1922, the film industry adopted the Hays code, which barred movies from depicting nudity, adultery, and long kisses. Only in 1951 would the Supreme Court offer First Amendment protections for film.</a:t>
            </a:r>
          </a:p>
          <a:p>
            <a:pPr eaLnBrk="1" hangingPunct="1"/>
            <a:endParaRPr lang="en-US" sz="1000" smtClean="0"/>
          </a:p>
          <a:p>
            <a:pPr eaLnBrk="1" hangingPunct="1"/>
            <a:r>
              <a:rPr lang="en-US" sz="1000" smtClean="0"/>
              <a:t>Though more and more Europeans consumed American popular culture, some began to see America as culturally vapid. The British novelist D. H. Lawrence, who lived briefly in the United States, said that America might take pride in being the “land of the free,” but “the free mob” had destroyed the right to dissent. American artists dissatisfied with America’s conservatism and materialism (and wanted to drink legally) migrated to Paris.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92872E8-24EB-4F44-9D02-EDA837517523}" type="slidenum">
              <a:rPr lang="en-US" smtClean="0"/>
              <a:pPr/>
              <a:t>40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z="1000" smtClean="0"/>
              <a:t>Concern for civil liberties grew from the arrests of anti-war dissenters under the Espionage and Sedition Acts, which inspired the formation of a group in 1917 that three years later became the American Civil Liberties Union (ACLU). For the rest of the twentieth century, the ACLU took on many of the important legal cases that established the “rights revolution” in America. The ACLU helped inject meaning into traditional liberties such as freedom of speech, and invented new rights such as the right to privacy. But the ACLU began as a coalition of pacifists, Progressives, and lawyers outraged by the violation of Americans’ rights by the government during World War I.</a:t>
            </a:r>
          </a:p>
          <a:p>
            <a:pPr eaLnBrk="1" hangingPunct="1"/>
            <a:endParaRPr lang="en-US" sz="1000" smtClean="0"/>
          </a:p>
          <a:p>
            <a:pPr eaLnBrk="1" hangingPunct="1"/>
            <a:r>
              <a:rPr lang="en-US" sz="1000" smtClean="0"/>
              <a:t>Before the war, the Supreme Court had done little to protect the rights of unpopular minorities. Initially the Court itself restricted civil liberties. In 1919, the Court upheld the constitutionality of the Espionage Act and the conviction of Charles T. Schenck, a socialist who sent anti-draft leaflets through the mails. Justice Oliver Wendell Holmes spoke for the Court when he declared that the First Amendment did not prevent Congress from prohibiting speech that presented a “clear and present danger” of inspiring illegal activity. Free speech “would not protect a man in falsely shouting fire in a theater and causing a panic.” This became the basis of Supreme Court decisions in future Supreme Court cases, but since it allowed public officials to determine what kind of speech was “dangerous,” it proved an arbitrary doctrine.</a:t>
            </a:r>
          </a:p>
          <a:p>
            <a:pPr eaLnBrk="1" hangingPunct="1"/>
            <a:endParaRPr lang="en-US" sz="1000" smtClean="0"/>
          </a:p>
          <a:p>
            <a:pPr eaLnBrk="1" hangingPunct="1"/>
            <a:r>
              <a:rPr lang="en-US" sz="1000" smtClean="0"/>
              <a:t>In 1919, the Court also upheld the conviction of Jacob Abrams and five other men for passing out pamphlets criticizing America’s military intervention in Russia after the Bolshevik Revolution. But a minority dissented, forming the basis for future defenses of free speech as necessary in the “great marketplace of ideas” later on that decade. By the end of the 1920s, the Court had invalidated state laws making it illegal to advocate unlawful acts or changes in the political or economic system.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AEF13A5-DF85-49D2-8423-E73B39B4FECF}" type="slidenum">
              <a:rPr lang="en-US" smtClean="0"/>
              <a:pPr/>
              <a:t>41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lnSpc>
                <a:spcPct val="90000"/>
              </a:lnSpc>
            </a:pPr>
            <a:r>
              <a:rPr lang="en-US" sz="1000" smtClean="0"/>
              <a:t>Not all Americans embraced modern urban culture and its religious and ethnic pluralism, mass entertainment, and sexual liberation. Evangelical Protestants felt threatened by an apparent decline in traditional values and the increased visibility of Catholicism and Judaism caused by immigration. They also opposed “modernists” within Protestant denominations who wanted to integrate science and religion and adapt Christianity to the new secular culture. Fundamentalists, convinced that the Bible’s literal truth was the basis of Christian doctrine, started campaigns to exorcise modernism from Christianity and restrict individual freedoms. Billy Sunday, a professional baseball player who became a revivalist preacher, was perhaps the best known of the fundamentalists, and he may have preached to as many as 100 million people with messages damning Darwinism and drink. Fundamentalism flowered both in rural and urban areas, and it succeeded, through Prohibition, in reducing alcohol consumption in many places. But many Americans saw prohibition as a violation of their personal freedoms. Prohibition also earned huge profits for those who trafficked in illegal alcohol, and it made for pervasive government corruption.</a:t>
            </a:r>
          </a:p>
          <a:p>
            <a:pPr eaLnBrk="1" hangingPunct="1">
              <a:lnSpc>
                <a:spcPct val="90000"/>
              </a:lnSpc>
            </a:pPr>
            <a:endParaRPr lang="en-US" sz="1000" smtClean="0"/>
          </a:p>
          <a:p>
            <a:pPr eaLnBrk="1" hangingPunct="1">
              <a:lnSpc>
                <a:spcPct val="90000"/>
              </a:lnSpc>
            </a:pPr>
            <a:r>
              <a:rPr lang="en-US" sz="1000" smtClean="0"/>
              <a:t>A 1925 trial in Tennessee exposed the division between traditionalism and modern, secular culture. John Scopes, a public school teacher, was arrested for violating a state law that prohibited the teaching of Charles Darwin’s theory of evolution. His trial attracted national attention, and was carried live on national radio. To fundamentalist Christians, the idea that humans had evolved over millions of years from simian ancestors contradicted the Bible’s account of creation. To Scope’s defenders, including the ACLU, freedom meant the right to independent thought and self-expression, and Tennessee’s law showed the dangers of mixing church and state. The well-known labor lawyer Clarence Darrow defended Scopes and created a sensation when he called William Jennings Bryan to the stand as an “expert witness” on the Bible. Bryan showed a near-complete ignorance of modern science and an inability to deflect Darrow’s sarcastic interrogation regarding the factual accuracy of biblical stories. Embarrassed, Bryan died shortly after the trial ended in a guilty verdict for Scopes (though the decision was later overturned), and the movement for anti-evolution state laws expired.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D86664B-79DF-4F11-8D11-D7EA8CDB9EBC}" type="slidenum">
              <a:rPr lang="en-US" smtClean="0"/>
              <a:pPr/>
              <a:t>42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lnSpc>
                <a:spcPct val="90000"/>
              </a:lnSpc>
            </a:pPr>
            <a:r>
              <a:rPr lang="en-US" sz="900" smtClean="0"/>
              <a:t>Many rural and small-town native-born Protestants found immigrants and their culture strange and threatening. Wartime demands for “100% Americanism” persisted in the 1920s in public policy and behavior. The most militant expression of beliefs that American freedom’s enjoyment should be limited according to religion and ethnicity was the rebirth of the Ku Klux Klan in the early 1920s. By the mid-1920s, the group claimed more than 3 million members, almost all white and native-born Protestants, many of whom were not in the South but in the North and West. Going beyond attacks on blacks, the new Klan targeted immigrants, especially Jews and Catholics, and other forces (feminism, unions, immorality) that seemed to threaten American civilization and “individual liberty.”</a:t>
            </a:r>
          </a:p>
          <a:p>
            <a:pPr eaLnBrk="1" hangingPunct="1">
              <a:lnSpc>
                <a:spcPct val="90000"/>
              </a:lnSpc>
            </a:pPr>
            <a:endParaRPr lang="en-US" sz="900" smtClean="0"/>
          </a:p>
          <a:p>
            <a:pPr eaLnBrk="1" hangingPunct="1">
              <a:lnSpc>
                <a:spcPct val="90000"/>
              </a:lnSpc>
            </a:pPr>
            <a:r>
              <a:rPr lang="en-US" sz="900" smtClean="0"/>
              <a:t>Although the Klan’s influence waned by the end of the decade, its attacks on modern secularism and political radicalism and its insistence that control of the nation be given back to “citizens of the old stock” represented popular sentiments. Many new laws transformed national identity and citizenship with newly exclusive definitions and restrictions. Immigration policy most represented this shift. Restrictions on immigration were nothing new, with the Naturalization Act of 1790 barring non-whites from migration, and the exclusion of various groups after 1875, including prostitutes and anarchists. But before World War I, the nation’s doors were open to almost all white persons.</a:t>
            </a:r>
          </a:p>
          <a:p>
            <a:pPr eaLnBrk="1" hangingPunct="1">
              <a:lnSpc>
                <a:spcPct val="90000"/>
              </a:lnSpc>
            </a:pPr>
            <a:endParaRPr lang="en-US" sz="900" smtClean="0"/>
          </a:p>
          <a:p>
            <a:pPr eaLnBrk="1" hangingPunct="1">
              <a:lnSpc>
                <a:spcPct val="90000"/>
              </a:lnSpc>
            </a:pPr>
            <a:r>
              <a:rPr lang="en-US" sz="900" smtClean="0"/>
              <a:t>In the 1920s, pressures for immigration restriction became overwhelming, signaled more than anything by the decline in the traditional opposition to restriction from employers, who had welcomed a large labor supply as a check on higher wages. Fears of immigrant-based political radicalism now outweighed demands for cheap labor, which employers found in African-Americans who had left the South. A 1921 law restricted immigration from Europe to 357,000 per year. In 1924, Congress imposed a permanent limitation on European immigration to 150,000 per year, distributed according to a series of national quotas that sharply restricted the numbers from southern and eastern Europe</a:t>
            </a:r>
            <a:r>
              <a:rPr lang="en-US" sz="900" smtClean="0">
                <a:cs typeface="Arial" charset="0"/>
              </a:rPr>
              <a:t>—</a:t>
            </a:r>
            <a:r>
              <a:rPr lang="en-US" sz="900" smtClean="0"/>
              <a:t>intended to ensure that the descendants of the old immigrants would always outnumber those of the new. The 1924 law barred entry of all those ineligible for naturalized citizenship</a:t>
            </a:r>
            <a:r>
              <a:rPr lang="en-US" sz="900" smtClean="0">
                <a:cs typeface="Arial" charset="0"/>
              </a:rPr>
              <a:t>—</a:t>
            </a:r>
            <a:r>
              <a:rPr lang="en-US" sz="900" smtClean="0"/>
              <a:t>all Asians, except for Filipinos, who were designated “American nationals.” But Congress in 1934 established a timetable for the Philippines’ independence, largely as a way to end immigration. The 1924 law for the first time effectively created the category of the “illegal alien.”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F949D4B-A8B5-4995-9EAF-765A200D2B36}" type="slidenum">
              <a:rPr lang="en-US" smtClean="0"/>
              <a:pPr/>
              <a:t>43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BF5312B-E15F-4FD8-B194-223ABE2BBDCA}" type="slidenum">
              <a:rPr lang="en-US" smtClean="0"/>
              <a:pPr/>
              <a:t>44</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The new immigration law demonstrated the intensified influence of “race” on public policy. By the early 1920s, both northern and southern political leaders agreed that blacks should be second-class citizens. But “race policy” did not just concern blacks but who would be “American,” particularly in regard to immigration. President Coolidge’s secretary of labor, James J. Davis, argued that immigration policy, while once based on labor needs and the idea of America as an asylum of liberty, should now rest on a biological definition of the ideal population. The law also reflected Progressive interests in improving the “quality” of democratic citizenship, and showed that Progressive goals were infused with pseudo-scientific ideas about the superiority and inferiority of particular “races.” The Supreme Court admitted that the entire concept of race, used to determine the immigration quotas, lacked a scientific basis, when it rejected the claims of an Indian-born World War I veteran who wanted to become naturalized that he was a “pure Aryan” and therefore white. The Court argued that “white” was not a scientific concept but part of “common speech, to be interpreted with the understanding of the common man.”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AFDC500-95A2-4186-987F-F70D75956A42}" type="slidenum">
              <a:rPr lang="en-US" smtClean="0"/>
              <a:pPr/>
              <a:t>45</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lnSpc>
                <a:spcPct val="90000"/>
              </a:lnSpc>
            </a:pPr>
            <a:r>
              <a:rPr lang="en-US" smtClean="0"/>
              <a:t>Some Americans resisted the notion that southern and eastern Europeans could not become citizens or could only do so by adopting Anglo-Saxon culture. Horace Kallen, of German-Jewish origins, coined the phrase “cultural pluralism” to describe a society that celebrated ethnic diversity instead of suppressing it. Kallen argued that toleration of difference was uniquely American. Anthropologists such as Franz Boas and Ruth Benedict insisted that no basis existed in science for theories of racial superiority or a hierarchy of civilizations. But these had little effect on public policy. The new immigrants themselves were the best advocates of a pluralist America. Each ethnic group established its own ethnic enclaves with their own institutions, churches, theaters, and newspapers. Nevertheless, they were integrated into American culture through mass consumption and mass culture.</a:t>
            </a:r>
          </a:p>
          <a:p>
            <a:pPr eaLnBrk="1" hangingPunct="1">
              <a:lnSpc>
                <a:spcPct val="90000"/>
              </a:lnSpc>
            </a:pPr>
            <a:endParaRPr lang="en-US" smtClean="0"/>
          </a:p>
          <a:p>
            <a:pPr eaLnBrk="1" hangingPunct="1">
              <a:lnSpc>
                <a:spcPct val="90000"/>
              </a:lnSpc>
            </a:pPr>
            <a:r>
              <a:rPr lang="en-US" smtClean="0"/>
              <a:t>Immigrant groups facing Prohibition, the Klan, and widespread anti-Semitism and anti-Catholicism affirmed the validity of cultural diversity and defined the toleration of difference as an essential quality of American freedom. They reinvented themselves as “ethnic” Americans, claiming an equal right to participate in American life while remaining culturally distinct. Catholics and Jews celebrated their religious and ethnic culture without surrendering their belief that they should not experience discrimination or bigotry in public life. The Supreme Court helped secure this shift in law by striking down a Nebraska statute prohibiting instruction in languages other than English, a law intended to ban German from education.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97C67ED-E983-4DC5-BB70-215900FFE348}" type="slidenum">
              <a:rPr lang="en-US"/>
              <a:pPr/>
              <a:t>3</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0F96AFE-DCCD-4AAA-95CC-FB0B02E43F58}" type="slidenum">
              <a:rPr lang="en-US" smtClean="0"/>
              <a:pPr/>
              <a:t>46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The decade also saw a rising black self-consciousness, especially in the North’s urban ghettoes. Almost 1 million blacks had left the South in the Great Migration, moving to New York, Chicago, and countless smaller cities. Harlem in New York became a center of African-American life, attracting migrants from the South and the West Indies, among whom were many well-educated professional and white-collar workers who were shocked by American racism. Whites “slummed” in Harlem, visiting its dance halls, jazz clubs, and speakeasies, contributing to depictions of Harlem as a place of primitive passions. But the real Harlem was a place of poverty and low-wage work created and reinforced by housing discrimination.</a:t>
            </a:r>
          </a:p>
          <a:p>
            <a:pPr eaLnBrk="1" hangingPunct="1"/>
            <a:endParaRPr lang="en-US" smtClean="0"/>
          </a:p>
          <a:p>
            <a:pPr eaLnBrk="1" hangingPunct="1"/>
            <a:r>
              <a:rPr lang="en-US" smtClean="0"/>
              <a:t>Harlem contained a dynamic black cultural community with connections to New York’s artistic mainstream. Poets and novelists like Langston Hughes and Claude McKay were sponsored by white intellectuals and published by white presses, and Broadway for the first time presented black actors in serious roles and black singers. In art, the term “New Negro” meant rejecting established stereotypes and a search for black values to replace them. This led the writers of what became called the Harlem Renaissance to the roots of the black experience, in Africa, the rural South’s folk culture, and life in the urban ghetto.</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57BE9DD-E5EA-4EBD-B0E9-F700358EFD2D}" type="slidenum">
              <a:rPr lang="en-US" smtClean="0"/>
              <a:pPr/>
              <a:t>50</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z="1000" dirty="0" smtClean="0"/>
              <a:t>Herbert Hoover seemed destined for a successful term as president. The son of an Iowa blacksmith and schoolteacher, Hoover made a fortune as a mining engineer in Asia, Africa, and Europe. He became famous for coordinating food relief in Europe during World War I. Hoover exemplified what was called the “new era” of American capitalism. In 1922, while secretary of commerce, Hoover published </a:t>
            </a:r>
            <a:r>
              <a:rPr lang="en-US" sz="1000" i="1" dirty="0" smtClean="0"/>
              <a:t>American Individualism</a:t>
            </a:r>
            <a:r>
              <a:rPr lang="en-US" sz="1000" dirty="0" smtClean="0"/>
              <a:t>, in which he condemned government regulation as an interference with the economic opportunities of ordinary Americans. Yet he also argued that self-interest should be subordinated to public interest. Hoover thought himself a Progressive, but he preferred what he termed “associational action,” in which private agencies directed regulatory and welfare policies, to government intervention in economy.</a:t>
            </a:r>
          </a:p>
          <a:p>
            <a:pPr eaLnBrk="1" hangingPunct="1"/>
            <a:endParaRPr lang="en-US" sz="1000" dirty="0" smtClean="0"/>
          </a:p>
          <a:p>
            <a:pPr eaLnBrk="1" hangingPunct="1"/>
            <a:r>
              <a:rPr lang="en-US" sz="1000" dirty="0" smtClean="0"/>
              <a:t>When Coolidge declined to run for president, Hoover won the Republican nomination, celebrated the era’s prosperity, and promised an end to poverty. He faced Democrat Alfred E. Smith, the first Catholic presidential nominee of a major party. Smith had been born into poverty on New York’s Lower East Side, became a Tammany Hall politician, and although Irish, emerged as the spokesman for the new immigrants. The Triangle Shirtwaist fire caused him to support Progressive social legislation, and in his three terms as New York’s governor secured laws limiting working hours for women and children. Smith denounced the Red Scare and called for Prohibition’s repeal. The Democratic platform substantially differed from the Republicans’ only on the issue of prohibition. Smith’s Catholicism became the primary campaign issue, and symbolized a cultural clash between native-born Protestant whites and the new immigrants. Although Hoover was elected by 58% of the vote, riding on the prosperity of the decade, Smith’s campaign, which won the support of urban voters and farmers, laid the basis for the triumphant Democratic coalition of the 1930s.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97236D0-78B6-437E-A4CF-E6D2D1014174}" type="slidenum">
              <a:rPr lang="en-US" smtClean="0"/>
              <a:pPr/>
              <a:t>51</a:t>
            </a:fld>
            <a:endParaRPr 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3C5B894-2808-4766-B271-CA037C68B2C9}" type="slidenum">
              <a:rPr lang="en-US" smtClean="0"/>
              <a:pPr/>
              <a:t>52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lnSpc>
                <a:spcPct val="80000"/>
              </a:lnSpc>
            </a:pPr>
            <a:r>
              <a:rPr lang="en-US" sz="1000" smtClean="0"/>
              <a:t>On October 29, 1929, soon known as Black Tuesday, the stock market crashed. A panic ensured, and in five hours $10 billion in market value disappeared. The United States quickly found itself in the Great Depression, the greatest economic calamity in modern history.</a:t>
            </a:r>
          </a:p>
          <a:p>
            <a:pPr eaLnBrk="1" hangingPunct="1">
              <a:lnSpc>
                <a:spcPct val="80000"/>
              </a:lnSpc>
            </a:pPr>
            <a:endParaRPr lang="en-US" sz="1000" smtClean="0"/>
          </a:p>
          <a:p>
            <a:pPr eaLnBrk="1" hangingPunct="1">
              <a:lnSpc>
                <a:spcPct val="80000"/>
              </a:lnSpc>
            </a:pPr>
            <a:r>
              <a:rPr lang="en-US" sz="1000" smtClean="0"/>
              <a:t>Signals of impending disaster were visible before October, 1929. Southern California and Florida had experienced spectacular real-estate booms and busts which resulted in failed banks and foreclosed mortgages. The highly unequal distribution of income and persistent depression in farming areas reduced Americans’ purchasing power. Sales of new autos and household consumer goods stagnated after 1926, and European demand for American goods also declined. A fall in the stock market bubble that had been created in the 1920s by speculators was inevitable, but when it happened, it was so severe that it destroyed many investment companies, wiping out thousands of investors and squelching consumer confidence. Around 26,000 businesses failed in 1930, and those that survived cut back on employment and investment. The gold standard-based financial system could not effectively meet the downturn; Germany defaulted on its reparations payments to France and Britain, which in turn stopped repaying debts to the U.S. Banks failed throughout the world as depositors withdrew money, and millions of families lost their life savings.</a:t>
            </a:r>
          </a:p>
          <a:p>
            <a:pPr eaLnBrk="1" hangingPunct="1">
              <a:lnSpc>
                <a:spcPct val="80000"/>
              </a:lnSpc>
            </a:pPr>
            <a:endParaRPr lang="en-US" sz="1000" smtClean="0"/>
          </a:p>
          <a:p>
            <a:pPr eaLnBrk="1" hangingPunct="1">
              <a:lnSpc>
                <a:spcPct val="80000"/>
              </a:lnSpc>
            </a:pPr>
            <a:r>
              <a:rPr lang="en-US" sz="1000" smtClean="0"/>
              <a:t>Stocks momentarily rebounded but soon resumed their precipitous decline. In 1932, the economy hit rock bottom, with GNP down by a third, prices down by 40 percent, and more than 11 million workers</a:t>
            </a:r>
            <a:r>
              <a:rPr lang="en-US" sz="1000" smtClean="0">
                <a:cs typeface="Arial" charset="0"/>
              </a:rPr>
              <a:t>—</a:t>
            </a:r>
            <a:r>
              <a:rPr lang="en-US" sz="1000" smtClean="0"/>
              <a:t>25 percent of the labor force</a:t>
            </a:r>
            <a:r>
              <a:rPr lang="en-US" sz="1000" smtClean="0">
                <a:cs typeface="Arial" charset="0"/>
              </a:rPr>
              <a:t>—</a:t>
            </a:r>
            <a:r>
              <a:rPr lang="en-US" sz="1000" smtClean="0"/>
              <a:t>unemployed. Those who had jobs faced reduced wages and hours. Every industrial economy suffered, but the United States was hit hardest. The Depression quickly transformed American’s lives, as hundreds of thousands took to the road to look for work, stood in bread lines, erected shack cities called “Hoovervilles,” and cities exhausted their poor relief. The Depression actually reversed the long-standing migration of Americans from farms to cities, as people tried to find land to grow food for their families. The suicide rate rose to its highest level in American history, and the birthrate dropped to its lowest. Also damaged was the public image of big business and Wall Street, which were shown to have thrived on the shady dealings, such as the sale of worthless bonds.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43051CC-6AFA-4FF4-955E-629FC14A9B6B}" type="slidenum">
              <a:rPr lang="en-US" smtClean="0"/>
              <a:pPr/>
              <a:t>53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Many Americans responded to the Depression with resignation or blamed themselves for their economic woes. Others responded with protests that were at first spontaneous and lacking in coordination, because the unions, socialist groups and others that might have led them had been devastated in the 1920s. In early 1932, 20,000 unemployed World War I veterans who marched on Washington to demand early payment of a bonus due in 1945 were dispersed by federal troops. Throughout America, demonstrations of the unemployed demanded work and relief. Farmers protested low prices by temporarily blocking roads to prevent goods from getting to market. The small Communist Party was the only group that seemed able to channel and direct the discontent. Communists formed unemployed councils that organized marches, demonstrated for public assistance, and opposed evictions of unemployed families. The newspapers worried that America was close to revolution. </a:t>
            </a:r>
          </a:p>
          <a:p>
            <a:pPr eaLnBrk="1" hangingPunct="1"/>
            <a:endParaRPr lang="en-US" smtClean="0"/>
          </a:p>
          <a:p>
            <a:pPr eaLnBrk="1" hangingPunct="1"/>
            <a:r>
              <a:rPr lang="en-US" smtClean="0"/>
              <a:t>To many Americans, President Hoover’s response to the Depression seemed inadequate and lacking in compassion. His advisors told him that depressions were a normal function of capitalism that removed uncompetitive firms and encouraged moral virtue among the unfortunate. Businessmen vehemently opposed federal assistance to the jobless and many suggested that individuals would survive the depression through thrift. Federal policymakers who had never faced an economic crisis of this magnitude did not realize how consumer spending supported much of the economy. Most did not believe that federal assistance to the unemployed would spur economic recovery. Hoover maintained his commitment to “associational action,” strongly opposed direct federal economic intervention, and believed that private charity and voluntary action by business to  keep up investment and employment would suffice. He called together business and labor leaders and established commissions to encourage firms to coordinate maintaining prices and wages without government regulation. Hoover’s public reassurances that the economy was recovering clashed with reality and made him seem ignorant of the problems facing many ordinary Americans.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lnSpc>
                <a:spcPct val="90000"/>
              </a:lnSpc>
            </a:pPr>
            <a:r>
              <a:rPr lang="en-US" smtClean="0"/>
              <a:t>Some of Hoover’s actions, such as the Hawley-Smoot Tariff, which raised already high taxes on imported goods, caused other nations to retaliate, and decreased international trade, exacerbated the crisis. A tax increase Hoover won from Congress in order to balance the budget further reduced consumers’ purchasing power. By 1932, even Hoover conceded that voluntary measures were insufficient. He signed laws creating the Reconstruction Finance Corporation, which loaned money to failing banks, railroads, and other businesses, and the Federal Home Loan Bank System, which gave aid to homeowners threatened with foreclosure. Although he had vetoed bills to create employment with public-works projects like road and bridge construction, he now approved $2 billion for such projects and local relief. But Hoover refused to do anything further, including direct aid to the unemployed which, he told Congress, would be a “disservice” to the jobless.</a:t>
            </a:r>
          </a:p>
          <a:p>
            <a:pPr eaLnBrk="1" hangingPunct="1">
              <a:lnSpc>
                <a:spcPct val="90000"/>
              </a:lnSpc>
            </a:pPr>
            <a:endParaRPr lang="en-US" smtClean="0"/>
          </a:p>
          <a:p>
            <a:pPr eaLnBrk="1" hangingPunct="1">
              <a:lnSpc>
                <a:spcPct val="90000"/>
              </a:lnSpc>
            </a:pPr>
            <a:r>
              <a:rPr lang="en-US" smtClean="0"/>
              <a:t>In the mid-1920s, some intellectuals had worried that the prevailing notion of freedom in America celebrated unbound economic enterprise yet accepted limits on free speech and expression and other civil liberties. Though the prosperity of the 1920s  reinforced this laissez-faire conception of freedom, the Great Depression and Hoover’s failed response discredited it. By 1932, the basis for a new conception of freedom based on Progressive-style positive state action in the economy and a respect for civil liberties, and cultural pluralism was already present and would become the foundation of modern twentieth century liberalism.</a:t>
            </a:r>
          </a:p>
        </p:txBody>
      </p:sp>
      <p:sp>
        <p:nvSpPr>
          <p:cNvPr id="84996" name="Slide Number Placeholder 3"/>
          <p:cNvSpPr>
            <a:spLocks noGrp="1"/>
          </p:cNvSpPr>
          <p:nvPr>
            <p:ph type="sldNum" sz="quarter" idx="5"/>
          </p:nvPr>
        </p:nvSpPr>
        <p:spPr>
          <a:noFill/>
        </p:spPr>
        <p:txBody>
          <a:bodyPr/>
          <a:lstStyle/>
          <a:p>
            <a:fld id="{3CF4B08A-A736-4BC7-85F2-4B6314A3E952}" type="slidenum">
              <a:rPr lang="en-US" smtClean="0"/>
              <a:pPr/>
              <a:t>54</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37436C5-128C-4AE6-B503-7FBF0FBFBEB2}" type="slidenum">
              <a:rPr lang="en-US" smtClean="0"/>
              <a:pPr/>
              <a:t>57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00C44CB-3DAE-4452-B0AE-95A1B89CD9D9}" type="slidenum">
              <a:rPr lang="en-US" smtClean="0"/>
              <a:pPr/>
              <a:t>58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8E92AA4-CDB1-4FDF-9F1F-7C897A90C54F}" type="slidenum">
              <a:rPr lang="en-US" smtClean="0"/>
              <a:pPr/>
              <a:t>59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3DFA6E0-DF52-47DE-9056-A22D6D249E21}" type="slidenum">
              <a:rPr lang="en-US" smtClean="0"/>
              <a:pPr/>
              <a:t>60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A5B0EC3-6FA9-4CD3-BE62-97523372D6DE}" type="slidenum">
              <a:rPr lang="en-US"/>
              <a:pPr/>
              <a:t>8</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C11690E-8C01-4FD5-99F8-DC877C0FCD09}" type="slidenum">
              <a:rPr lang="en-US" smtClean="0"/>
              <a:pPr/>
              <a:t>61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2BFD9C0-1284-46C1-BA19-14984A14246A}" type="slidenum">
              <a:rPr lang="en-US" smtClean="0"/>
              <a:pPr/>
              <a:t>62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98AB257-0B7B-4F15-A2EB-02455A3608B9}" type="slidenum">
              <a:rPr lang="en-US" smtClean="0"/>
              <a:pPr/>
              <a:t>63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A0CBEF6-A246-4487-BDC7-BC47004231D2}" type="slidenum">
              <a:rPr lang="en-US" smtClean="0"/>
              <a:pPr/>
              <a:t>64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39F2ADF-C46A-4E40-9132-CB46501B9444}" type="slidenum">
              <a:rPr lang="en-US" smtClean="0"/>
              <a:pPr/>
              <a:t>65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E43E5DB-8E8C-4E7C-AE99-8A70FEDAE966}" type="slidenum">
              <a:rPr lang="en-US" smtClean="0"/>
              <a:pPr/>
              <a:t>66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E7EEFB0-6B1B-4423-8BFF-8984EE906444}" type="slidenum">
              <a:rPr lang="en-US" smtClean="0"/>
              <a:pPr/>
              <a:t>67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63CFFAA-7B0B-4D1F-AE10-A88824E8C3A4}" type="slidenum">
              <a:rPr lang="en-US" smtClean="0"/>
              <a:pPr/>
              <a:t>68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7028B7F-AB11-44DF-B4B8-F43C38045215}" type="slidenum">
              <a:rPr lang="en-US" smtClean="0"/>
              <a:pPr/>
              <a:t>69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2B7FCB47-0A42-4EF1-9F77-6D7B5C50913D}" type="slidenum">
              <a:rPr lang="en-US" smtClean="0"/>
              <a:pPr/>
              <a:t>70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BAD3572-A480-4734-A8B9-87490EDF0009}" type="slidenum">
              <a:rPr lang="en-US" smtClean="0"/>
              <a:pPr/>
              <a:t>9</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90000"/>
              </a:lnSpc>
            </a:pPr>
            <a:r>
              <a:rPr lang="en-US" sz="1000" smtClean="0"/>
              <a:t>“The chief business of the American people,” said Calvin Coolidge, president after Warren G. Harding’s death in 1923, “is business.” Economic expansion, partnership between business and government, and business values seemed greater in the 1920s than at any previous point in American history. After the postwar recession receded in 1920, the decade was one of extraordinary prosperity. Productivity and output skyrocketed as new industries such as chemicals and electronics grew and older industries adopted Ford’s moving assembly line. Automobiles so stimulated economic growth that auto factories, not iron and steel mills, came to embody American industrial power. Car production tripled in the decade, General Motors surpassed Ford, and by 1929, half of American families owned cars. The auto industry sparked the growth of steel, rubber, oil production, road construction, and other economic sectors, and promoted tourism and the expansion of suburbs. In this decade, America’s multinational corporations also extended their penetration of international markets, the dollar became the most important currency in world trade, and American industry still led other nations in output.</a:t>
            </a:r>
          </a:p>
          <a:p>
            <a:pPr eaLnBrk="1" hangingPunct="1">
              <a:lnSpc>
                <a:spcPct val="90000"/>
              </a:lnSpc>
            </a:pPr>
            <a:endParaRPr lang="en-US" sz="1000" smtClean="0"/>
          </a:p>
          <a:p>
            <a:pPr eaLnBrk="1" hangingPunct="1">
              <a:lnSpc>
                <a:spcPct val="90000"/>
              </a:lnSpc>
            </a:pPr>
            <a:r>
              <a:rPr lang="en-US" sz="1000" smtClean="0"/>
              <a:t>In the 1920s, consumer goods for the first time became attainable by most Americans. Goods made available by credit and installment buying plans like vacuum cleaners, telephones, washing machines, and refrigerators transformed daily life. Advertising and marketing professionals found new ways to compel Americans to purchase items from the new industrial cornucopia. Americans spent more time on leisure activities, from vacations to sports and movies. Radios and phonographs brought mass entertainment into private homes and birthed a new celebrity culture. A French visitor, Andr</a:t>
            </a:r>
            <a:r>
              <a:rPr lang="en-US" sz="1000" smtClean="0">
                <a:cs typeface="Arial" charset="0"/>
              </a:rPr>
              <a:t>é</a:t>
            </a:r>
            <a:r>
              <a:rPr lang="en-US" sz="1000" smtClean="0"/>
              <a:t> Siegfried, wrote in 1928 that a “new society” had emerged in which Americans valued their “standard of living” above all else. Americans’ willingness to amass enormous debts in order to purchase consumer goods seemed to replace nineteenth-century values of thrift and self-denial. Work, once seen as a point of pride in skill or collective empowerment in trade unions, now seemed only a means to pursue individual fulfillment through consumption and entertainment.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6A42027-D90E-48E9-89AA-6510E223803D}" type="slidenum">
              <a:rPr lang="en-US" smtClean="0"/>
              <a:pPr/>
              <a:t>71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37D1174-7B13-4754-825F-12709EF2CC8F}" type="slidenum">
              <a:rPr lang="en-US" smtClean="0"/>
              <a:pPr/>
              <a:t>72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C7DBD95-A5B7-4B9A-B655-756EB4926A2B}" type="slidenum">
              <a:rPr lang="en-US" smtClean="0"/>
              <a:pPr/>
              <a:t>73</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6B856FD-3F13-4726-8681-A3B10CED6CDF}" type="slidenum">
              <a:rPr lang="en-US" smtClean="0"/>
              <a:pPr/>
              <a:t>74</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FBB4FA1-C115-4DF0-B980-793E50DAE891}" type="slidenum">
              <a:rPr lang="en-US" smtClean="0"/>
              <a:pPr/>
              <a:t>75</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92FA7C50-697C-49B6-8B16-A013CBCE4C17}" type="slidenum">
              <a:rPr lang="en-US" smtClean="0"/>
              <a:pPr/>
              <a:t>76</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C2361FB-436E-447D-99C6-19205AA137B8}" type="slidenum">
              <a:rPr lang="en-US" smtClean="0"/>
              <a:pPr/>
              <a:t>77</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6A91793-70DD-46F3-ADE4-917FFEBDB0C7}" type="slidenum">
              <a:rPr lang="en-US" smtClean="0"/>
              <a:pPr/>
              <a:t>78</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918FACC-77E9-4A23-BC53-168FEEEFE8F7}" type="slidenum">
              <a:rPr lang="en-US" smtClean="0"/>
              <a:pPr/>
              <a:t>79</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1894996-A9D8-4C97-A03B-8ACB0E2112A2}" type="slidenum">
              <a:rPr lang="en-US" smtClean="0"/>
              <a:pPr/>
              <a:t>80</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510584D-0605-4DE7-B944-13E6937B0AB6}" type="slidenum">
              <a:rPr lang="en-US"/>
              <a:pPr/>
              <a:t>15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9B51CB6C-5D24-47A3-878F-9BE37315C42E}" type="slidenum">
              <a:rPr lang="en-US" smtClean="0"/>
              <a:pPr/>
              <a:t>81</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058F6C4-1C3D-4F02-AD4A-61B8EEB28338}" type="slidenum">
              <a:rPr lang="en-US" smtClean="0"/>
              <a:pPr/>
              <a:t>82</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4E994E8-1154-4972-A0D4-E180852B8494}" type="slidenum">
              <a:rPr lang="en-US" smtClean="0"/>
              <a:pPr/>
              <a:t>83</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C313482-4A06-4BC4-A925-307E1CD73962}" type="slidenum">
              <a:rPr lang="en-US" smtClean="0"/>
              <a:pPr/>
              <a:t>84</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39AEE9B9-31AE-4D23-8906-541D52B3BDA2}" type="slidenum">
              <a:rPr lang="en-US" smtClean="0"/>
              <a:pPr/>
              <a:t>85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C0A6527-7785-4E71-A617-4260A9A00CD4}" type="slidenum">
              <a:rPr lang="en-US" smtClean="0"/>
              <a:pPr/>
              <a:t>86</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D47D23C-12F8-4E46-96D2-8F7A85F2953E}" type="slidenum">
              <a:rPr lang="en-US" smtClean="0"/>
              <a:pPr/>
              <a:t>87</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2A08C9D-F442-4064-9933-3962D531C10E}" type="slidenum">
              <a:rPr lang="en-US" smtClean="0"/>
              <a:pPr/>
              <a:t>88</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1EFF808-78ED-43FC-B79E-586E3869DF72}" type="slidenum">
              <a:rPr lang="en-US" smtClean="0"/>
              <a:pPr/>
              <a:t>89</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75852D2-C6F6-4959-89A5-109FFFCEDA24}" type="slidenum">
              <a:rPr lang="en-US" smtClean="0"/>
              <a:pPr/>
              <a:t>90</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2C5E1F8-252F-492B-9470-4765210D9074}" type="slidenum">
              <a:rPr lang="en-US"/>
              <a:pPr/>
              <a:t>16</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77DB1F67-7247-4C9E-9FB9-29639DE5D0A0}" type="slidenum">
              <a:rPr lang="en-US" smtClean="0"/>
              <a:pPr/>
              <a:t>91</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CAF3A95-BB77-42C2-87F3-6E039C203235}" type="slidenum">
              <a:rPr lang="en-US" smtClean="0"/>
              <a:pPr/>
              <a:t>92</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8F8D0F6E-4ED9-4318-A8AD-1AECA6E87DA8}" type="slidenum">
              <a:rPr lang="en-US" smtClean="0"/>
              <a:pPr/>
              <a:t>93</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1F4465D-2786-4F5F-92DB-612DFC9277E1}" type="slidenum">
              <a:rPr lang="en-US"/>
              <a:pPr/>
              <a:t>17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B1CB9B4-6E87-4A41-B9EA-AF3A73A65879}" type="slidenum">
              <a:rPr lang="en-US"/>
              <a:pPr/>
              <a:t>18</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DB5E6C-6521-44CA-807C-F495CBA7F7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7FA80E-DDA0-446A-A665-29A21B73CE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9AB128-D954-4201-A504-44C0E1FAB6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003FA4-9589-45E2-B1E0-DB87E85E41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246B6E-7B3F-4482-A3D2-5162545DFB4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812395-6010-48CB-A634-A7D1CA94476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0497A9-4BA6-4353-B7DB-92042D3F5E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CF12A3-4193-428E-BFC6-8E3E897CF20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1EECA4-A972-4A61-AB8E-E10D266FBD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B12262-F10D-4021-9E32-3679389EBC9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9D389D-400F-41F0-BCE7-80CE69C7F4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rgbClr val="92D050"/>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5D8A898-AB4A-47A3-87E2-CA46425CF9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mericanforeignrelations.com/E-N/Multinational-Corporations-Expansion-1925-1930.html" TargetMode="External"/><Relationship Id="rId2" Type="http://schemas.openxmlformats.org/officeDocument/2006/relationships/hyperlink" Target="https://www.classzone.com/net_explorations/U7/U7_article4.cf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3qYFKLDwrvU" TargetMode="External"/><Relationship Id="rId2" Type="http://schemas.openxmlformats.org/officeDocument/2006/relationships/hyperlink" Target="http://www.npr.org/templates/story/story.php?storyId=10506862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lasszone.com/net_explorations/U7/U7_article3.cf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harliechaplin.com/" TargetMode="External"/><Relationship Id="rId2" Type="http://schemas.openxmlformats.org/officeDocument/2006/relationships/hyperlink" Target="http://www.eyewitnesstohistory.com/gish.htm" TargetMode="External"/><Relationship Id="rId1" Type="http://schemas.openxmlformats.org/officeDocument/2006/relationships/slideLayout" Target="../slideLayouts/slideLayout2.xml"/><Relationship Id="rId5" Type="http://schemas.openxmlformats.org/officeDocument/2006/relationships/hyperlink" Target="http://www.npr.org/templates/story/story.php?storyId=93301189" TargetMode="External"/><Relationship Id="rId4" Type="http://schemas.openxmlformats.org/officeDocument/2006/relationships/hyperlink" Target="https://www.classzone.com/net_explorations/U7/U7_article2.cf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OdbClUYYaO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8vU0LdSYB84"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victoriaclarkeadventures.com/production-blog/the-wealthiest-men-of-the-1920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americanhistoryusa.com/great-farm-depression-1920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history.com/topics/new-york-city/videos/hidden-history-wall-stree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hermes-press.com/wshist1.ht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g9mYUt2wfJU" TargetMode="External"/><Relationship Id="rId2" Type="http://schemas.openxmlformats.org/officeDocument/2006/relationships/hyperlink" Target="https://www.youtube.com/watch?v=F3QpgXBtDeo" TargetMode="External"/><Relationship Id="rId1" Type="http://schemas.openxmlformats.org/officeDocument/2006/relationships/slideLayout" Target="../slideLayouts/slideLayout2.xml"/><Relationship Id="rId4" Type="http://schemas.openxmlformats.org/officeDocument/2006/relationships/hyperlink" Target="https://www.youtube.com/watch?v=Y5YPWRjSVJ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history.house.gov/HistoricalHighlight/Detail/36084?ret=Tru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pVE5IWCHLF0" TargetMode="External"/><Relationship Id="rId2" Type="http://schemas.openxmlformats.org/officeDocument/2006/relationships/hyperlink" Target="http://video.about.com/history1900s/Flapper-Music.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en.wikipedia.org/wiki/Recession" TargetMode="External"/><Relationship Id="rId7" Type="http://schemas.openxmlformats.org/officeDocument/2006/relationships/hyperlink" Target="http://upload.wikimedia.org/wikipedia/commons/8/87/Warren_G_Harding_portrait_as_senator_June_1920.jpg" TargetMode="External"/><Relationship Id="rId2" Type="http://schemas.openxmlformats.org/officeDocument/2006/relationships/hyperlink" Target="http://www.biography.com/people/woodrow-wilson-9534272" TargetMode="External"/><Relationship Id="rId1" Type="http://schemas.openxmlformats.org/officeDocument/2006/relationships/slideLayout" Target="../slideLayouts/slideLayout2.xml"/><Relationship Id="rId6" Type="http://schemas.openxmlformats.org/officeDocument/2006/relationships/hyperlink" Target="https://www.youtube.com/watch?v=Hq-Q88M5XbI" TargetMode="External"/><Relationship Id="rId5" Type="http://schemas.openxmlformats.org/officeDocument/2006/relationships/hyperlink" Target="https://www.youtube.com/watch?v=Fqdd_qaUubk" TargetMode="External"/><Relationship Id="rId4" Type="http://schemas.openxmlformats.org/officeDocument/2006/relationships/hyperlink" Target="http://www.biography.com/people/warren-g-harding-9328336"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law2.umkc.edu/faculty/projects/Ftrials/scopes/scopeschrono.html" TargetMode="External"/><Relationship Id="rId2" Type="http://schemas.openxmlformats.org/officeDocument/2006/relationships/hyperlink" Target="http://www.ushistory.org/us/47b.asp"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aclu.org/about/aclu-history"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vzp3n51phHg" TargetMode="External"/><Relationship Id="rId2" Type="http://schemas.openxmlformats.org/officeDocument/2006/relationships/hyperlink" Target="http://www.npr.org/2005/07/05/4723956/timeline-remembering-the-scopes-monkey-tria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span.org/video/?73375-1/teapot-dome-scanda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biography.com/people/calvin-coolidge-9256384?page=1" TargetMode="External"/><Relationship Id="rId2" Type="http://schemas.openxmlformats.org/officeDocument/2006/relationships/hyperlink" Target="http://www.biography.com/people/robert-m-la-follette-40226"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upload.wikimedia.org/wikipedia/commons/3/37/Calvin_Coolidge,_bw_head_and_shoulders_photo_portrait_seated,_1919.jpg" TargetMode="External"/><Relationship Id="rId4" Type="http://schemas.openxmlformats.org/officeDocument/2006/relationships/hyperlink" Target="http://www.biography.com/people/herbert-hoover-9343371"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ecmweb.com/content/1920s-1920-192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3505199"/>
          </a:xfrm>
        </p:spPr>
        <p:txBody>
          <a:bodyPr/>
          <a:lstStyle/>
          <a:p>
            <a:pPr eaLnBrk="1" hangingPunct="1"/>
            <a:r>
              <a:rPr lang="en-US" sz="4000" dirty="0" smtClean="0">
                <a:solidFill>
                  <a:srgbClr val="FF0000"/>
                </a:solidFill>
                <a:latin typeface="StoneSerif SAIN SmBd v.1" pitchFamily="2" charset="0"/>
              </a:rPr>
              <a:t>Chapter 20</a:t>
            </a:r>
            <a:br>
              <a:rPr lang="en-US" sz="4000" dirty="0" smtClean="0">
                <a:solidFill>
                  <a:srgbClr val="FF0000"/>
                </a:solidFill>
                <a:latin typeface="StoneSerif SAIN SmBd v.1" pitchFamily="2" charset="0"/>
              </a:rPr>
            </a:br>
            <a:r>
              <a:rPr lang="en-US" sz="4000" dirty="0" smtClean="0">
                <a:solidFill>
                  <a:srgbClr val="FF0000"/>
                </a:solidFill>
                <a:latin typeface="StoneSerif SAIN SmBd v.1" pitchFamily="2" charset="0"/>
              </a:rPr>
              <a:t>From Business Culture to Great Depression: The Twenties, 1920–1932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3200" dirty="0" smtClean="0">
                <a:solidFill>
                  <a:srgbClr val="FF0000"/>
                </a:solidFill>
                <a:latin typeface="StoneSerif SAIN SmBd v.1" pitchFamily="2" charset="0"/>
              </a:rPr>
              <a:t>The Business of America -  A Decade of Prosperity</a:t>
            </a:r>
            <a:endParaRPr lang="en-US" sz="3200" dirty="0"/>
          </a:p>
        </p:txBody>
      </p:sp>
      <p:sp>
        <p:nvSpPr>
          <p:cNvPr id="3" name="Content Placeholder 2"/>
          <p:cNvSpPr>
            <a:spLocks noGrp="1"/>
          </p:cNvSpPr>
          <p:nvPr>
            <p:ph idx="1"/>
          </p:nvPr>
        </p:nvSpPr>
        <p:spPr>
          <a:xfrm>
            <a:off x="0" y="685800"/>
            <a:ext cx="9144000" cy="6172200"/>
          </a:xfrm>
        </p:spPr>
        <p:txBody>
          <a:bodyPr/>
          <a:lstStyle/>
          <a:p>
            <a:pPr eaLnBrk="1" hangingPunct="1">
              <a:lnSpc>
                <a:spcPct val="90000"/>
              </a:lnSpc>
              <a:buNone/>
            </a:pPr>
            <a:r>
              <a:rPr lang="en-US" sz="2000" b="1" u="sng" dirty="0" smtClean="0"/>
              <a:t>Automobiles</a:t>
            </a:r>
            <a:r>
              <a:rPr lang="en-US" sz="2000" b="1" dirty="0" smtClean="0"/>
              <a:t> </a:t>
            </a:r>
            <a:r>
              <a:rPr lang="en-US" sz="2000" dirty="0" smtClean="0"/>
              <a:t>-   </a:t>
            </a:r>
            <a:r>
              <a:rPr lang="en-US" sz="1400" dirty="0" smtClean="0">
                <a:hlinkClick r:id="rId2"/>
              </a:rPr>
              <a:t>https://www.classzone.com/net_explorations/U7/U7_article4.cfm</a:t>
            </a:r>
            <a:endParaRPr lang="en-US" sz="1400" dirty="0" smtClean="0"/>
          </a:p>
          <a:p>
            <a:pPr eaLnBrk="1" hangingPunct="1">
              <a:lnSpc>
                <a:spcPct val="90000"/>
              </a:lnSpc>
            </a:pPr>
            <a:r>
              <a:rPr lang="en-US" sz="2000" dirty="0" smtClean="0"/>
              <a:t>Car production tripled in the decade</a:t>
            </a:r>
          </a:p>
          <a:p>
            <a:pPr eaLnBrk="1" hangingPunct="1">
              <a:lnSpc>
                <a:spcPct val="90000"/>
              </a:lnSpc>
            </a:pPr>
            <a:r>
              <a:rPr lang="en-US" sz="2000" dirty="0" smtClean="0"/>
              <a:t>General Motors surpassed Ford, and by 1929, half of American families owned cars</a:t>
            </a:r>
          </a:p>
          <a:p>
            <a:pPr eaLnBrk="1" hangingPunct="1">
              <a:lnSpc>
                <a:spcPct val="90000"/>
              </a:lnSpc>
            </a:pPr>
            <a:r>
              <a:rPr lang="en-US" sz="2000" dirty="0" smtClean="0"/>
              <a:t>Sparked the growth of steel, rubber, oil production, road construction, and other economic sectors, and promoted tourism and the expansion of suburbs.</a:t>
            </a:r>
          </a:p>
          <a:p>
            <a:pPr eaLnBrk="1" hangingPunct="1">
              <a:lnSpc>
                <a:spcPct val="90000"/>
              </a:lnSpc>
              <a:buNone/>
            </a:pPr>
            <a:endParaRPr lang="en-US" sz="2000" b="1" u="sng" dirty="0" smtClean="0"/>
          </a:p>
          <a:p>
            <a:pPr eaLnBrk="1" hangingPunct="1">
              <a:lnSpc>
                <a:spcPct val="90000"/>
              </a:lnSpc>
              <a:buNone/>
            </a:pPr>
            <a:r>
              <a:rPr lang="en-US" sz="2000" b="1" u="sng" dirty="0" smtClean="0"/>
              <a:t>Multinational Corporations </a:t>
            </a:r>
            <a:r>
              <a:rPr lang="en-US" sz="2000" dirty="0" smtClean="0"/>
              <a:t>– </a:t>
            </a:r>
          </a:p>
          <a:p>
            <a:pPr eaLnBrk="1" hangingPunct="1">
              <a:lnSpc>
                <a:spcPct val="90000"/>
              </a:lnSpc>
              <a:buNone/>
            </a:pPr>
            <a:r>
              <a:rPr lang="en-US" sz="2000" dirty="0" smtClean="0"/>
              <a:t>General Electric, International Telephone &amp; Telegraph, IBM, American control of rubber in Liberia and oil in </a:t>
            </a:r>
            <a:r>
              <a:rPr lang="en-US" sz="2000" dirty="0" err="1" smtClean="0"/>
              <a:t>Venzuela</a:t>
            </a:r>
            <a:endParaRPr lang="en-US" sz="2000" dirty="0" smtClean="0"/>
          </a:p>
          <a:p>
            <a:pPr eaLnBrk="1" hangingPunct="1">
              <a:lnSpc>
                <a:spcPct val="90000"/>
              </a:lnSpc>
              <a:buNone/>
            </a:pPr>
            <a:r>
              <a:rPr lang="en-US" sz="1400" dirty="0" smtClean="0">
                <a:hlinkClick r:id="rId3"/>
              </a:rPr>
              <a:t>http://www.americanforeignrelations.com/E-N/Multinational-Corporations-Expansion-1925-1930.html</a:t>
            </a:r>
            <a:endParaRPr lang="en-US" sz="1400" dirty="0" smtClean="0"/>
          </a:p>
          <a:p>
            <a:pPr eaLnBrk="1" hangingPunct="1">
              <a:lnSpc>
                <a:spcPct val="90000"/>
              </a:lnSpc>
            </a:pPr>
            <a:r>
              <a:rPr lang="en-US" sz="2000" dirty="0" smtClean="0"/>
              <a:t>America’s multinational corporations also extended to international markets</a:t>
            </a:r>
          </a:p>
          <a:p>
            <a:pPr eaLnBrk="1" hangingPunct="1">
              <a:lnSpc>
                <a:spcPct val="90000"/>
              </a:lnSpc>
            </a:pPr>
            <a:r>
              <a:rPr lang="en-US" sz="2000" dirty="0" smtClean="0"/>
              <a:t>US dollar became the most important currency in world trade</a:t>
            </a:r>
          </a:p>
          <a:p>
            <a:pPr eaLnBrk="1" hangingPunct="1">
              <a:lnSpc>
                <a:spcPct val="90000"/>
              </a:lnSpc>
            </a:pPr>
            <a:r>
              <a:rPr lang="en-US" sz="2000" dirty="0" smtClean="0"/>
              <a:t>American industry still led other nations in output.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b="1" u="sng" dirty="0" err="1" smtClean="0"/>
              <a:t>Fordlandia</a:t>
            </a:r>
            <a:r>
              <a:rPr lang="en-US" dirty="0" smtClean="0"/>
              <a:t> –   </a:t>
            </a:r>
            <a:br>
              <a:rPr lang="en-US" dirty="0" smtClean="0"/>
            </a:br>
            <a:endParaRPr lang="en-US" dirty="0"/>
          </a:p>
        </p:txBody>
      </p:sp>
      <p:sp>
        <p:nvSpPr>
          <p:cNvPr id="3" name="Content Placeholder 2"/>
          <p:cNvSpPr>
            <a:spLocks noGrp="1"/>
          </p:cNvSpPr>
          <p:nvPr>
            <p:ph idx="1"/>
          </p:nvPr>
        </p:nvSpPr>
        <p:spPr>
          <a:xfrm>
            <a:off x="0" y="609600"/>
            <a:ext cx="9144000" cy="6248400"/>
          </a:xfrm>
        </p:spPr>
        <p:txBody>
          <a:bodyPr/>
          <a:lstStyle/>
          <a:p>
            <a:pPr algn="ctr" eaLnBrk="1" hangingPunct="1">
              <a:lnSpc>
                <a:spcPct val="90000"/>
              </a:lnSpc>
              <a:buNone/>
            </a:pPr>
            <a:r>
              <a:rPr lang="en-US" sz="2000" dirty="0" smtClean="0"/>
              <a:t>Henry Ford carried on his tradition of Americanization </a:t>
            </a:r>
            <a:br>
              <a:rPr lang="en-US" sz="2000" dirty="0" smtClean="0"/>
            </a:br>
            <a:r>
              <a:rPr lang="en-US" sz="1400" dirty="0" smtClean="0"/>
              <a:t>(Immigrants in his US factories were subject to the critical eye of Ford’s sociological department)</a:t>
            </a:r>
          </a:p>
          <a:p>
            <a:pPr eaLnBrk="1" hangingPunct="1">
              <a:lnSpc>
                <a:spcPct val="90000"/>
              </a:lnSpc>
              <a:buNone/>
            </a:pPr>
            <a:endParaRPr lang="en-US" sz="2000" dirty="0" smtClean="0"/>
          </a:p>
          <a:p>
            <a:pPr marL="457200" indent="-457200" eaLnBrk="1" hangingPunct="1">
              <a:lnSpc>
                <a:spcPct val="90000"/>
              </a:lnSpc>
              <a:buFont typeface="+mj-lt"/>
              <a:buAutoNum type="arabicPeriod"/>
            </a:pPr>
            <a:r>
              <a:rPr lang="en-US" sz="2400" dirty="0" smtClean="0"/>
              <a:t>Henry Ford created a town in the Brazil’s Amazon rainforest</a:t>
            </a:r>
          </a:p>
          <a:p>
            <a:pPr marL="457200" indent="-457200" eaLnBrk="1" hangingPunct="1">
              <a:lnSpc>
                <a:spcPct val="90000"/>
              </a:lnSpc>
              <a:buNone/>
            </a:pPr>
            <a:r>
              <a:rPr lang="en-US" sz="2400" dirty="0" smtClean="0"/>
              <a:t> </a:t>
            </a:r>
          </a:p>
          <a:p>
            <a:pPr marL="457200" indent="-457200" eaLnBrk="1" hangingPunct="1">
              <a:lnSpc>
                <a:spcPct val="90000"/>
              </a:lnSpc>
              <a:buNone/>
            </a:pPr>
            <a:r>
              <a:rPr lang="en-US" sz="2400" dirty="0" smtClean="0"/>
              <a:t>2.  Goal:  cultivate rubber trees for rubber supply (car tires)</a:t>
            </a:r>
          </a:p>
          <a:p>
            <a:pPr marL="457200" indent="-457200" eaLnBrk="1" hangingPunct="1">
              <a:lnSpc>
                <a:spcPct val="90000"/>
              </a:lnSpc>
              <a:buNone/>
            </a:pPr>
            <a:endParaRPr lang="en-US" sz="2400" dirty="0" smtClean="0"/>
          </a:p>
          <a:p>
            <a:pPr marL="457200" indent="-457200" eaLnBrk="1" hangingPunct="1">
              <a:lnSpc>
                <a:spcPct val="90000"/>
              </a:lnSpc>
              <a:buNone/>
            </a:pPr>
            <a:r>
              <a:rPr lang="en-US" sz="2400" dirty="0" smtClean="0"/>
              <a:t>3.  Local Workers:  elevate to a “proper stands of life” (prohibit alcohol, tobacco, give up local diet for American diet</a:t>
            </a:r>
          </a:p>
          <a:p>
            <a:pPr marL="457200" indent="-457200" eaLnBrk="1" hangingPunct="1">
              <a:lnSpc>
                <a:spcPct val="90000"/>
              </a:lnSpc>
              <a:buNone/>
            </a:pPr>
            <a:endParaRPr lang="en-US" sz="2400" dirty="0" smtClean="0"/>
          </a:p>
          <a:p>
            <a:pPr marL="457200" indent="-457200" eaLnBrk="1" hangingPunct="1">
              <a:lnSpc>
                <a:spcPct val="90000"/>
              </a:lnSpc>
              <a:buNone/>
            </a:pPr>
            <a:r>
              <a:rPr lang="en-US" sz="2400" dirty="0" smtClean="0"/>
              <a:t>4.  Unsuccessful due to destruction of rubber trees by insects, trees planted too close together</a:t>
            </a:r>
          </a:p>
          <a:p>
            <a:pPr eaLnBrk="1" hangingPunct="1">
              <a:lnSpc>
                <a:spcPct val="90000"/>
              </a:lnSpc>
            </a:pPr>
            <a:endParaRPr lang="en-US" sz="2000" dirty="0" smtClean="0"/>
          </a:p>
          <a:p>
            <a:pPr eaLnBrk="1" hangingPunct="1">
              <a:lnSpc>
                <a:spcPct val="90000"/>
              </a:lnSpc>
              <a:buNone/>
            </a:pPr>
            <a:r>
              <a:rPr lang="en-US" sz="2000" dirty="0" smtClean="0"/>
              <a:t>NPR, All Things Considered, audio 8 minutes:  </a:t>
            </a:r>
            <a:r>
              <a:rPr lang="en-US" sz="2000" dirty="0" smtClean="0">
                <a:hlinkClick r:id="rId2"/>
              </a:rPr>
              <a:t>http://www.npr.org/templates/story/story.php?storyId=105068620</a:t>
            </a:r>
            <a:endParaRPr lang="en-US" sz="2000" dirty="0" smtClean="0"/>
          </a:p>
          <a:p>
            <a:pPr eaLnBrk="1" hangingPunct="1">
              <a:lnSpc>
                <a:spcPct val="90000"/>
              </a:lnSpc>
              <a:buNone/>
            </a:pPr>
            <a:r>
              <a:rPr lang="en-US" sz="2000" dirty="0" smtClean="0"/>
              <a:t>VIDEO - </a:t>
            </a:r>
            <a:r>
              <a:rPr lang="en-US" sz="2000" dirty="0" smtClean="0">
                <a:hlinkClick r:id="rId3"/>
              </a:rPr>
              <a:t>http://www.youtube.com/watch?v=3qYFKLDwrvU</a:t>
            </a: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2400" dirty="0" smtClean="0">
                <a:solidFill>
                  <a:srgbClr val="FF0000"/>
                </a:solidFill>
              </a:rPr>
              <a:t>A New Society</a:t>
            </a:r>
            <a:endParaRPr lang="en-US" sz="2400" dirty="0">
              <a:solidFill>
                <a:srgbClr val="FF0000"/>
              </a:solidFill>
            </a:endParaRPr>
          </a:p>
        </p:txBody>
      </p:sp>
      <p:sp>
        <p:nvSpPr>
          <p:cNvPr id="3" name="Content Placeholder 2"/>
          <p:cNvSpPr>
            <a:spLocks noGrp="1"/>
          </p:cNvSpPr>
          <p:nvPr>
            <p:ph idx="1"/>
          </p:nvPr>
        </p:nvSpPr>
        <p:spPr>
          <a:xfrm>
            <a:off x="0" y="457200"/>
            <a:ext cx="9144000" cy="6400800"/>
          </a:xfrm>
        </p:spPr>
        <p:txBody>
          <a:bodyPr/>
          <a:lstStyle/>
          <a:p>
            <a:pPr eaLnBrk="1" hangingPunct="1">
              <a:lnSpc>
                <a:spcPct val="90000"/>
              </a:lnSpc>
              <a:buNone/>
            </a:pPr>
            <a:r>
              <a:rPr lang="en-US" sz="2400" b="1" u="sng" dirty="0" smtClean="0"/>
              <a:t>Consumer Goods</a:t>
            </a:r>
            <a:r>
              <a:rPr lang="en-US" sz="2400" dirty="0" smtClean="0"/>
              <a:t> – </a:t>
            </a:r>
          </a:p>
          <a:p>
            <a:pPr eaLnBrk="1" hangingPunct="1">
              <a:lnSpc>
                <a:spcPct val="90000"/>
              </a:lnSpc>
            </a:pPr>
            <a:r>
              <a:rPr lang="en-US" sz="2400" dirty="0" smtClean="0"/>
              <a:t>1920’s consumer goods for the 1st time became attainable by most Americans</a:t>
            </a:r>
          </a:p>
          <a:p>
            <a:pPr eaLnBrk="1" hangingPunct="1">
              <a:lnSpc>
                <a:spcPct val="90000"/>
              </a:lnSpc>
              <a:buNone/>
            </a:pPr>
            <a:endParaRPr lang="en-US" sz="2400" dirty="0" smtClean="0"/>
          </a:p>
          <a:p>
            <a:pPr eaLnBrk="1" hangingPunct="1">
              <a:lnSpc>
                <a:spcPct val="90000"/>
              </a:lnSpc>
            </a:pPr>
            <a:r>
              <a:rPr lang="en-US" sz="2400" u="sng" dirty="0" smtClean="0"/>
              <a:t>Credit</a:t>
            </a:r>
            <a:r>
              <a:rPr lang="en-US" sz="2400" dirty="0" smtClean="0"/>
              <a:t> - Goods made available by credit and installment buying plans</a:t>
            </a:r>
          </a:p>
          <a:p>
            <a:pPr eaLnBrk="1" hangingPunct="1">
              <a:lnSpc>
                <a:spcPct val="90000"/>
              </a:lnSpc>
              <a:buNone/>
            </a:pPr>
            <a:endParaRPr lang="en-US" sz="2400" dirty="0" smtClean="0"/>
          </a:p>
          <a:p>
            <a:pPr eaLnBrk="1" hangingPunct="1">
              <a:lnSpc>
                <a:spcPct val="90000"/>
              </a:lnSpc>
            </a:pPr>
            <a:r>
              <a:rPr lang="en-US" sz="2400" u="sng" dirty="0" smtClean="0"/>
              <a:t>Goods</a:t>
            </a:r>
            <a:r>
              <a:rPr lang="en-US" sz="2400" dirty="0" smtClean="0"/>
              <a:t>:  vacuum cleaners, telephones, washing machines, and refrigerators transformed daily life, Coca-Cola   </a:t>
            </a:r>
            <a:r>
              <a:rPr lang="en-US" sz="1800" dirty="0" smtClean="0">
                <a:hlinkClick r:id="rId2"/>
              </a:rPr>
              <a:t>https://www.classzone.com/net_explorations/U7/U7_article3.cfm</a:t>
            </a:r>
            <a:endParaRPr lang="en-US" sz="1800" dirty="0" smtClean="0"/>
          </a:p>
          <a:p>
            <a:pPr eaLnBrk="1" hangingPunct="1">
              <a:lnSpc>
                <a:spcPct val="90000"/>
              </a:lnSpc>
            </a:pPr>
            <a:endParaRPr lang="en-US" sz="2400" u="sng" dirty="0" smtClean="0"/>
          </a:p>
          <a:p>
            <a:pPr eaLnBrk="1" hangingPunct="1">
              <a:lnSpc>
                <a:spcPct val="90000"/>
              </a:lnSpc>
            </a:pPr>
            <a:r>
              <a:rPr lang="en-US" sz="2400" u="sng" dirty="0" smtClean="0"/>
              <a:t>Advertising and marketing</a:t>
            </a:r>
            <a:r>
              <a:rPr lang="en-US" sz="2400" dirty="0" smtClean="0"/>
              <a:t> - professionals found new ways to compel Americans to purchase items from the new industrial cornucopia. </a:t>
            </a:r>
          </a:p>
          <a:p>
            <a:pPr eaLnBrk="1" hangingPunct="1">
              <a:lnSpc>
                <a:spcPct val="90000"/>
              </a:lnSpc>
            </a:pPr>
            <a:endParaRPr lang="en-US" sz="2400" u="sng" dirty="0" smtClean="0"/>
          </a:p>
          <a:p>
            <a:pPr eaLnBrk="1" hangingPunct="1">
              <a:lnSpc>
                <a:spcPct val="90000"/>
              </a:lnSpc>
            </a:pPr>
            <a:r>
              <a:rPr lang="en-US" sz="2400" u="sng" dirty="0" smtClean="0"/>
              <a:t>Leisure Activities </a:t>
            </a:r>
            <a:r>
              <a:rPr lang="en-US" sz="2400" dirty="0" smtClean="0"/>
              <a:t>– vacations, sports, movies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3200" dirty="0" smtClean="0">
                <a:solidFill>
                  <a:srgbClr val="FF0000"/>
                </a:solidFill>
              </a:rPr>
              <a:t>A New Society</a:t>
            </a:r>
            <a:endParaRPr lang="en-US" sz="3200" dirty="0"/>
          </a:p>
        </p:txBody>
      </p:sp>
      <p:sp>
        <p:nvSpPr>
          <p:cNvPr id="3" name="Content Placeholder 2"/>
          <p:cNvSpPr>
            <a:spLocks noGrp="1"/>
          </p:cNvSpPr>
          <p:nvPr>
            <p:ph idx="1"/>
          </p:nvPr>
        </p:nvSpPr>
        <p:spPr>
          <a:xfrm>
            <a:off x="0" y="914400"/>
            <a:ext cx="9144000" cy="5943600"/>
          </a:xfrm>
        </p:spPr>
        <p:txBody>
          <a:bodyPr/>
          <a:lstStyle/>
          <a:p>
            <a:pPr eaLnBrk="1" hangingPunct="1">
              <a:lnSpc>
                <a:spcPct val="90000"/>
              </a:lnSpc>
              <a:buNone/>
            </a:pPr>
            <a:r>
              <a:rPr lang="en-US" sz="5400" dirty="0" smtClean="0"/>
              <a:t>- </a:t>
            </a:r>
            <a:r>
              <a:rPr lang="en-US" sz="2800" u="sng" dirty="0" smtClean="0"/>
              <a:t>Hollywood movies </a:t>
            </a:r>
            <a:r>
              <a:rPr lang="en-US" sz="2800" dirty="0" smtClean="0"/>
              <a:t>dominated production and culture:  </a:t>
            </a:r>
            <a:r>
              <a:rPr lang="en-US" sz="1600" dirty="0" smtClean="0">
                <a:hlinkClick r:id="rId2"/>
              </a:rPr>
              <a:t>http://www.eyewitnesstohistory.com/gish.htm</a:t>
            </a:r>
            <a:endParaRPr lang="en-US" sz="1600" dirty="0" smtClean="0"/>
          </a:p>
          <a:p>
            <a:pPr eaLnBrk="1" hangingPunct="1">
              <a:lnSpc>
                <a:spcPct val="90000"/>
              </a:lnSpc>
              <a:buNone/>
            </a:pPr>
            <a:r>
              <a:rPr lang="en-US" sz="2800" dirty="0" smtClean="0"/>
              <a:t>	Charlie Chaplin - </a:t>
            </a:r>
            <a:r>
              <a:rPr lang="en-US" sz="1600" dirty="0" smtClean="0">
                <a:hlinkClick r:id="rId3"/>
              </a:rPr>
              <a:t>http://www.charliechaplin.com/</a:t>
            </a:r>
            <a:endParaRPr lang="en-US" sz="1600" dirty="0" smtClean="0"/>
          </a:p>
          <a:p>
            <a:pPr eaLnBrk="1" hangingPunct="1">
              <a:lnSpc>
                <a:spcPct val="90000"/>
              </a:lnSpc>
            </a:pPr>
            <a:endParaRPr lang="en-US" sz="2800" u="sng" dirty="0" smtClean="0"/>
          </a:p>
          <a:p>
            <a:pPr eaLnBrk="1" hangingPunct="1">
              <a:lnSpc>
                <a:spcPct val="90000"/>
              </a:lnSpc>
            </a:pPr>
            <a:r>
              <a:rPr lang="en-US" sz="2800" u="sng" dirty="0" smtClean="0"/>
              <a:t>Radios and phonographs </a:t>
            </a:r>
            <a:r>
              <a:rPr lang="en-US" sz="1600" u="sng" dirty="0" smtClean="0">
                <a:hlinkClick r:id="rId4"/>
              </a:rPr>
              <a:t>https://www.classzone.com/net_explorations/U7/U7_article2.cfm</a:t>
            </a:r>
            <a:endParaRPr lang="en-US" sz="1600" u="sng" dirty="0" smtClean="0"/>
          </a:p>
          <a:p>
            <a:pPr eaLnBrk="1" hangingPunct="1">
              <a:lnSpc>
                <a:spcPct val="90000"/>
              </a:lnSpc>
              <a:buNone/>
            </a:pPr>
            <a:r>
              <a:rPr lang="en-US" sz="2800" dirty="0" smtClean="0"/>
              <a:t>	brought mass entertainment into private homes and </a:t>
            </a:r>
            <a:r>
              <a:rPr lang="en-US" sz="2800" i="1" dirty="0" smtClean="0"/>
              <a:t>spread a new celebrity culture.</a:t>
            </a:r>
          </a:p>
          <a:p>
            <a:pPr eaLnBrk="1" hangingPunct="1">
              <a:lnSpc>
                <a:spcPct val="90000"/>
              </a:lnSpc>
              <a:buNone/>
            </a:pPr>
            <a:endParaRPr lang="en-US" sz="2800" i="1" dirty="0"/>
          </a:p>
          <a:p>
            <a:pPr eaLnBrk="1" hangingPunct="1">
              <a:lnSpc>
                <a:spcPct val="90000"/>
              </a:lnSpc>
              <a:buNone/>
            </a:pPr>
            <a:r>
              <a:rPr lang="en-US" sz="2800" i="1" dirty="0" smtClean="0">
                <a:hlinkClick r:id="rId5"/>
              </a:rPr>
              <a:t>Hays Code</a:t>
            </a:r>
            <a:r>
              <a:rPr lang="en-US" sz="2800" i="1" dirty="0" smtClean="0"/>
              <a:t>:  1922, the film industry adopted the Hays Code, a sporadically enforced set of guidelines that prohibited movies from depicting nudity, long kisses, adultery, and barred scripts that portrayed clergymen in a negative light or criminals sympathetically.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A New Society</a:t>
            </a:r>
            <a:endParaRPr lang="en-US" sz="3200" dirty="0"/>
          </a:p>
        </p:txBody>
      </p:sp>
      <p:sp>
        <p:nvSpPr>
          <p:cNvPr id="3" name="Content Placeholder 2"/>
          <p:cNvSpPr>
            <a:spLocks noGrp="1"/>
          </p:cNvSpPr>
          <p:nvPr>
            <p:ph idx="1"/>
          </p:nvPr>
        </p:nvSpPr>
        <p:spPr>
          <a:xfrm>
            <a:off x="0" y="1219200"/>
            <a:ext cx="9144000" cy="5638800"/>
          </a:xfrm>
        </p:spPr>
        <p:txBody>
          <a:bodyPr/>
          <a:lstStyle/>
          <a:p>
            <a:pPr eaLnBrk="1" hangingPunct="1">
              <a:lnSpc>
                <a:spcPct val="90000"/>
              </a:lnSpc>
            </a:pPr>
            <a:r>
              <a:rPr lang="en-US" sz="2800" u="sng" dirty="0" smtClean="0"/>
              <a:t>Andr</a:t>
            </a:r>
            <a:r>
              <a:rPr lang="en-US" sz="2800" u="sng" dirty="0" smtClean="0">
                <a:cs typeface="Arial" charset="0"/>
              </a:rPr>
              <a:t>é</a:t>
            </a:r>
            <a:r>
              <a:rPr lang="en-US" sz="2800" u="sng" dirty="0" smtClean="0"/>
              <a:t> Siegfried</a:t>
            </a:r>
            <a:r>
              <a:rPr lang="en-US" sz="2800" dirty="0" smtClean="0"/>
              <a:t>, a French visitor, wrote in 1928 that a “new society” had emerged in which Americans valued their </a:t>
            </a:r>
            <a:r>
              <a:rPr lang="en-US" sz="2800" i="1" u="sng" dirty="0" smtClean="0"/>
              <a:t>“standard of living” </a:t>
            </a:r>
            <a:r>
              <a:rPr lang="en-US" sz="2800" dirty="0" smtClean="0"/>
              <a:t>above all else. </a:t>
            </a:r>
          </a:p>
          <a:p>
            <a:pPr eaLnBrk="1" hangingPunct="1">
              <a:lnSpc>
                <a:spcPct val="90000"/>
              </a:lnSpc>
              <a:buNone/>
            </a:pPr>
            <a:endParaRPr lang="en-US" sz="2800" dirty="0" smtClean="0"/>
          </a:p>
          <a:p>
            <a:pPr eaLnBrk="1" hangingPunct="1">
              <a:lnSpc>
                <a:spcPct val="90000"/>
              </a:lnSpc>
            </a:pPr>
            <a:r>
              <a:rPr lang="en-US" sz="2800" dirty="0" smtClean="0"/>
              <a:t>Americans’ willingness to amass enormous debts in order to purchase consumer goods seemed to replace nineteenth-century values of thrift and self-denial. </a:t>
            </a:r>
          </a:p>
          <a:p>
            <a:pPr eaLnBrk="1" hangingPunct="1">
              <a:lnSpc>
                <a:spcPct val="90000"/>
              </a:lnSpc>
            </a:pPr>
            <a:r>
              <a:rPr lang="en-US" sz="2800" dirty="0" smtClean="0"/>
              <a:t>Work, once seen as a point of pride in skill or collective empowerment in trade unions, now seemed only a means to pursue individual fulfillment through consumption and entertainment.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endParaRPr lang="en-US" sz="800" dirty="0"/>
          </a:p>
        </p:txBody>
      </p:sp>
      <p:sp>
        <p:nvSpPr>
          <p:cNvPr id="26627" name="Rectangle 3"/>
          <p:cNvSpPr>
            <a:spLocks noChangeArrowheads="1"/>
          </p:cNvSpPr>
          <p:nvPr/>
        </p:nvSpPr>
        <p:spPr bwMode="auto">
          <a:xfrm>
            <a:off x="0" y="6172200"/>
            <a:ext cx="9587384" cy="646331"/>
          </a:xfrm>
          <a:prstGeom prst="rect">
            <a:avLst/>
          </a:prstGeom>
          <a:noFill/>
          <a:ln w="9525">
            <a:noFill/>
            <a:miter lim="800000"/>
            <a:headEnd/>
            <a:tailEnd/>
          </a:ln>
        </p:spPr>
        <p:txBody>
          <a:bodyPr wrap="square">
            <a:spAutoFit/>
          </a:bodyPr>
          <a:lstStyle/>
          <a:p>
            <a:r>
              <a:rPr lang="en-US" dirty="0"/>
              <a:t>Advertisements, like this one for a </a:t>
            </a:r>
            <a:r>
              <a:rPr lang="en-US" dirty="0" smtClean="0"/>
              <a:t>refrigerator, promised </a:t>
            </a:r>
            <a:r>
              <a:rPr lang="en-US" dirty="0"/>
              <a:t>that consumer </a:t>
            </a:r>
            <a:r>
              <a:rPr lang="en-US" dirty="0" smtClean="0"/>
              <a:t>goods </a:t>
            </a:r>
          </a:p>
          <a:p>
            <a:r>
              <a:rPr lang="en-US" dirty="0" smtClean="0"/>
              <a:t>would enable Americans to fulfill their hearts’ desires.</a:t>
            </a:r>
            <a:endParaRPr lang="en-US" dirty="0"/>
          </a:p>
        </p:txBody>
      </p:sp>
      <p:pic>
        <p:nvPicPr>
          <p:cNvPr id="26628" name="Picture 17" descr="ch20fig02"/>
          <p:cNvPicPr>
            <a:picLocks noChangeAspect="1" noChangeArrowheads="1"/>
          </p:cNvPicPr>
          <p:nvPr/>
        </p:nvPicPr>
        <p:blipFill>
          <a:blip r:embed="rId3" cstate="print"/>
          <a:srcRect/>
          <a:stretch>
            <a:fillRect/>
          </a:stretch>
        </p:blipFill>
        <p:spPr bwMode="auto">
          <a:xfrm>
            <a:off x="2209800" y="-38100"/>
            <a:ext cx="4140200" cy="621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endParaRPr lang="en-US" sz="800" dirty="0"/>
          </a:p>
        </p:txBody>
      </p:sp>
      <p:sp>
        <p:nvSpPr>
          <p:cNvPr id="27651" name="Rectangle 3"/>
          <p:cNvSpPr>
            <a:spLocks noChangeArrowheads="1"/>
          </p:cNvSpPr>
          <p:nvPr/>
        </p:nvSpPr>
        <p:spPr bwMode="auto">
          <a:xfrm>
            <a:off x="0" y="5867400"/>
            <a:ext cx="10617666" cy="830997"/>
          </a:xfrm>
          <a:prstGeom prst="rect">
            <a:avLst/>
          </a:prstGeom>
          <a:noFill/>
          <a:ln w="9525">
            <a:noFill/>
            <a:miter lim="800000"/>
            <a:headEnd/>
            <a:tailEnd/>
          </a:ln>
        </p:spPr>
        <p:txBody>
          <a:bodyPr wrap="square">
            <a:spAutoFit/>
          </a:bodyPr>
          <a:lstStyle/>
          <a:p>
            <a:endParaRPr lang="en-US" sz="1600" dirty="0"/>
          </a:p>
          <a:p>
            <a:r>
              <a:rPr lang="en-US" sz="1600" dirty="0"/>
              <a:t>The spread of the telephone </a:t>
            </a:r>
            <a:r>
              <a:rPr lang="en-US" sz="1600" dirty="0" smtClean="0"/>
              <a:t>network hastened the nation’s integration and opened </a:t>
            </a:r>
          </a:p>
          <a:p>
            <a:r>
              <a:rPr lang="en-US" sz="1600" dirty="0" smtClean="0"/>
              <a:t>further job opportunities for women.  Lewis Hines photographed this telephone operator in the 1920’s.</a:t>
            </a:r>
            <a:endParaRPr lang="en-US" sz="1600" dirty="0"/>
          </a:p>
        </p:txBody>
      </p:sp>
      <p:pic>
        <p:nvPicPr>
          <p:cNvPr id="27652" name="Picture 19" descr="ch20fig03"/>
          <p:cNvPicPr>
            <a:picLocks noChangeAspect="1" noChangeArrowheads="1"/>
          </p:cNvPicPr>
          <p:nvPr/>
        </p:nvPicPr>
        <p:blipFill>
          <a:blip r:embed="rId3" cstate="print"/>
          <a:srcRect/>
          <a:stretch>
            <a:fillRect/>
          </a:stretch>
        </p:blipFill>
        <p:spPr bwMode="auto">
          <a:xfrm>
            <a:off x="2438400" y="812"/>
            <a:ext cx="4495800" cy="61291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endParaRPr lang="en-US" sz="800" dirty="0"/>
          </a:p>
        </p:txBody>
      </p:sp>
      <p:sp>
        <p:nvSpPr>
          <p:cNvPr id="28675" name="Rectangle 3"/>
          <p:cNvSpPr>
            <a:spLocks noChangeArrowheads="1"/>
          </p:cNvSpPr>
          <p:nvPr/>
        </p:nvSpPr>
        <p:spPr bwMode="auto">
          <a:xfrm>
            <a:off x="0" y="5984875"/>
            <a:ext cx="9144000" cy="923330"/>
          </a:xfrm>
          <a:prstGeom prst="rect">
            <a:avLst/>
          </a:prstGeom>
          <a:noFill/>
          <a:ln w="9525">
            <a:noFill/>
            <a:miter lim="800000"/>
            <a:headEnd/>
            <a:tailEnd/>
          </a:ln>
        </p:spPr>
        <p:txBody>
          <a:bodyPr wrap="square">
            <a:spAutoFit/>
          </a:bodyPr>
          <a:lstStyle/>
          <a:p>
            <a:r>
              <a:rPr lang="en-US" dirty="0"/>
              <a:t>During the 1920s, radio penetrated </a:t>
            </a:r>
            <a:r>
              <a:rPr lang="en-US" dirty="0" smtClean="0"/>
              <a:t>virtually the </a:t>
            </a:r>
            <a:r>
              <a:rPr lang="en-US" dirty="0"/>
              <a:t>entire country</a:t>
            </a:r>
            <a:r>
              <a:rPr lang="en-US" dirty="0" smtClean="0"/>
              <a:t>.  In this photograph,</a:t>
            </a:r>
            <a:br>
              <a:rPr lang="en-US" dirty="0" smtClean="0"/>
            </a:br>
            <a:r>
              <a:rPr lang="en-US" dirty="0" smtClean="0"/>
              <a:t>a farmer tunes in to a program while milking a cow.</a:t>
            </a:r>
            <a:endParaRPr lang="en-US" dirty="0"/>
          </a:p>
          <a:p>
            <a:endParaRPr lang="en-US" dirty="0"/>
          </a:p>
        </p:txBody>
      </p:sp>
      <p:pic>
        <p:nvPicPr>
          <p:cNvPr id="28676" name="Picture 5" descr="ch20fig04"/>
          <p:cNvPicPr>
            <a:picLocks noChangeAspect="1" noChangeArrowheads="1"/>
          </p:cNvPicPr>
          <p:nvPr/>
        </p:nvPicPr>
        <p:blipFill>
          <a:blip r:embed="rId3" cstate="print"/>
          <a:srcRect/>
          <a:stretch>
            <a:fillRect/>
          </a:stretch>
        </p:blipFill>
        <p:spPr bwMode="auto">
          <a:xfrm>
            <a:off x="457200" y="0"/>
            <a:ext cx="834325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endParaRPr lang="en-US" sz="800" dirty="0"/>
          </a:p>
        </p:txBody>
      </p:sp>
      <p:sp>
        <p:nvSpPr>
          <p:cNvPr id="29699" name="Rectangle 3"/>
          <p:cNvSpPr>
            <a:spLocks noChangeArrowheads="1"/>
          </p:cNvSpPr>
          <p:nvPr/>
        </p:nvSpPr>
        <p:spPr bwMode="auto">
          <a:xfrm>
            <a:off x="0" y="5984875"/>
            <a:ext cx="9144000" cy="923330"/>
          </a:xfrm>
          <a:prstGeom prst="rect">
            <a:avLst/>
          </a:prstGeom>
          <a:noFill/>
          <a:ln w="9525">
            <a:noFill/>
            <a:miter lim="800000"/>
            <a:headEnd/>
            <a:tailEnd/>
          </a:ln>
        </p:spPr>
        <p:txBody>
          <a:bodyPr wrap="square">
            <a:spAutoFit/>
          </a:bodyPr>
          <a:lstStyle/>
          <a:p>
            <a:r>
              <a:rPr lang="en-US" dirty="0"/>
              <a:t>Electric washing machines and </a:t>
            </a:r>
            <a:r>
              <a:rPr lang="en-US" dirty="0" smtClean="0"/>
              <a:t>Hoover vacuum cleaners and Hoover vacuum cleaners</a:t>
            </a:r>
            <a:br>
              <a:rPr lang="en-US" dirty="0" smtClean="0"/>
            </a:br>
            <a:r>
              <a:rPr lang="en-US" dirty="0" smtClean="0"/>
              <a:t>were two of the home appliances that found their way into many American homes</a:t>
            </a:r>
            <a:br>
              <a:rPr lang="en-US" dirty="0" smtClean="0"/>
            </a:br>
            <a:r>
              <a:rPr lang="en-US" dirty="0" smtClean="0"/>
              <a:t>during the 1920’s.  The woman on the right is a cardboard cutout.</a:t>
            </a:r>
            <a:endParaRPr lang="en-US" dirty="0"/>
          </a:p>
        </p:txBody>
      </p:sp>
      <p:pic>
        <p:nvPicPr>
          <p:cNvPr id="29700" name="Picture 5" descr="ch20fig05"/>
          <p:cNvPicPr>
            <a:picLocks noChangeAspect="1" noChangeArrowheads="1"/>
          </p:cNvPicPr>
          <p:nvPr/>
        </p:nvPicPr>
        <p:blipFill>
          <a:blip r:embed="rId3" cstate="print"/>
          <a:srcRect/>
          <a:stretch>
            <a:fillRect/>
          </a:stretch>
        </p:blipFill>
        <p:spPr bwMode="auto">
          <a:xfrm>
            <a:off x="-16965" y="0"/>
            <a:ext cx="916096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0723" name="Rectangle 3"/>
          <p:cNvSpPr>
            <a:spLocks noChangeArrowheads="1"/>
          </p:cNvSpPr>
          <p:nvPr/>
        </p:nvSpPr>
        <p:spPr bwMode="auto">
          <a:xfrm>
            <a:off x="819150" y="5984875"/>
            <a:ext cx="4127500" cy="825500"/>
          </a:xfrm>
          <a:prstGeom prst="rect">
            <a:avLst/>
          </a:prstGeom>
          <a:noFill/>
          <a:ln w="9525">
            <a:noFill/>
            <a:miter lim="800000"/>
            <a:headEnd/>
            <a:tailEnd/>
          </a:ln>
        </p:spPr>
        <p:txBody>
          <a:bodyPr wrap="none">
            <a:spAutoFit/>
          </a:bodyPr>
          <a:lstStyle/>
          <a:p>
            <a:endParaRPr lang="en-US"/>
          </a:p>
          <a:p>
            <a:r>
              <a:rPr lang="en-US"/>
              <a:t>Figure 20.1 Household Appliances, 1900–1930</a:t>
            </a:r>
          </a:p>
          <a:p>
            <a:endParaRPr lang="en-US"/>
          </a:p>
        </p:txBody>
      </p:sp>
      <p:pic>
        <p:nvPicPr>
          <p:cNvPr id="30724" name="Picture 18" descr="ch20figure01"/>
          <p:cNvPicPr>
            <a:picLocks noChangeAspect="1" noChangeArrowheads="1"/>
          </p:cNvPicPr>
          <p:nvPr/>
        </p:nvPicPr>
        <p:blipFill>
          <a:blip r:embed="rId3" cstate="print"/>
          <a:srcRect/>
          <a:stretch>
            <a:fillRect/>
          </a:stretch>
        </p:blipFill>
        <p:spPr bwMode="auto">
          <a:xfrm>
            <a:off x="1600200" y="0"/>
            <a:ext cx="5575631"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sz="2000" b="1" u="sng" dirty="0" smtClean="0"/>
              <a:t>Sacco and Vanzetti Trial</a:t>
            </a:r>
            <a:r>
              <a:rPr lang="en-US" b="1" u="sng" dirty="0" smtClean="0"/>
              <a:t/>
            </a:r>
            <a:br>
              <a:rPr lang="en-US" b="1" u="sng" dirty="0" smtClean="0"/>
            </a:br>
            <a:endParaRPr lang="en-US" dirty="0"/>
          </a:p>
        </p:txBody>
      </p:sp>
      <p:sp>
        <p:nvSpPr>
          <p:cNvPr id="3" name="Content Placeholder 2"/>
          <p:cNvSpPr>
            <a:spLocks noGrp="1"/>
          </p:cNvSpPr>
          <p:nvPr>
            <p:ph idx="1"/>
          </p:nvPr>
        </p:nvSpPr>
        <p:spPr>
          <a:xfrm>
            <a:off x="0" y="457200"/>
            <a:ext cx="9144000" cy="6400800"/>
          </a:xfrm>
        </p:spPr>
        <p:txBody>
          <a:bodyPr/>
          <a:lstStyle/>
          <a:p>
            <a:pPr algn="ctr">
              <a:buNone/>
            </a:pPr>
            <a:r>
              <a:rPr lang="en-US" sz="1600" b="1" dirty="0" smtClean="0"/>
              <a:t>Sacco &amp; Vanzetti were sentenced to death in a controversial criminal trial:</a:t>
            </a:r>
          </a:p>
          <a:p>
            <a:pPr>
              <a:buNone/>
            </a:pPr>
            <a:r>
              <a:rPr lang="en-US" sz="1100" b="1" dirty="0" smtClean="0">
                <a:solidFill>
                  <a:srgbClr val="FF0000"/>
                </a:solidFill>
              </a:rPr>
              <a:t>Video: History Brief: The Red Scare (3:58) </a:t>
            </a:r>
            <a:r>
              <a:rPr lang="en-US" sz="1100" b="1" dirty="0" smtClean="0">
                <a:solidFill>
                  <a:srgbClr val="FF0000"/>
                </a:solidFill>
                <a:hlinkClick r:id="rId3"/>
              </a:rPr>
              <a:t>https://www.youtube.com/watch?v=OdbClUYYaOU</a:t>
            </a:r>
            <a:endParaRPr lang="en-US" sz="1100" b="1" dirty="0" smtClean="0">
              <a:solidFill>
                <a:srgbClr val="FF0000"/>
              </a:solidFill>
            </a:endParaRPr>
          </a:p>
          <a:p>
            <a:pPr>
              <a:buNone/>
            </a:pPr>
            <a:r>
              <a:rPr lang="en-US" sz="1100" b="1" dirty="0" smtClean="0">
                <a:solidFill>
                  <a:srgbClr val="FF0000"/>
                </a:solidFill>
              </a:rPr>
              <a:t>Video: Red Scare and Sacco &amp; Vanzetti (3:22)</a:t>
            </a:r>
            <a:r>
              <a:rPr lang="en-US" sz="1100" b="1" dirty="0" smtClean="0"/>
              <a:t> </a:t>
            </a:r>
            <a:r>
              <a:rPr lang="en-US" sz="1100" b="1" dirty="0" smtClean="0">
                <a:hlinkClick r:id="rId4"/>
              </a:rPr>
              <a:t>https://www.youtube.com/watch?v=8vU0LdSYB84</a:t>
            </a:r>
            <a:endParaRPr lang="en-US" sz="1100" b="1" dirty="0" smtClean="0"/>
          </a:p>
          <a:p>
            <a:pPr algn="ctr">
              <a:buNone/>
            </a:pPr>
            <a:endParaRPr lang="en-US" sz="1600" b="1" dirty="0" smtClean="0"/>
          </a:p>
          <a:p>
            <a:r>
              <a:rPr lang="en-US" sz="1200" u="sng" dirty="0" smtClean="0"/>
              <a:t>Background:  </a:t>
            </a:r>
            <a:r>
              <a:rPr lang="en-US" sz="1200" dirty="0" smtClean="0"/>
              <a:t>May 1920 - at the height of the Red Scare, police arrested two Italian immigrants alleged to have participated in a Massachusetts robbery at a factory in which a guard was killed. </a:t>
            </a:r>
          </a:p>
          <a:p>
            <a:r>
              <a:rPr lang="en-US" sz="1200" dirty="0" smtClean="0"/>
              <a:t>The accused, Nicola Sacco, a shoemaker, and </a:t>
            </a:r>
            <a:r>
              <a:rPr lang="en-US" sz="1200" dirty="0" err="1" smtClean="0"/>
              <a:t>Bartolomeo</a:t>
            </a:r>
            <a:r>
              <a:rPr lang="en-US" sz="1200" dirty="0" smtClean="0"/>
              <a:t> Vanzetti, were anarchists who hoped for a society without government, churches, and private property. They saw violence as an appropriate means for enacting social change. </a:t>
            </a:r>
          </a:p>
          <a:p>
            <a:endParaRPr lang="en-US" sz="1200" dirty="0" smtClean="0"/>
          </a:p>
          <a:p>
            <a:r>
              <a:rPr lang="en-US" sz="1200" u="sng" dirty="0" smtClean="0"/>
              <a:t>Trial</a:t>
            </a:r>
            <a:r>
              <a:rPr lang="en-US" sz="1200" dirty="0" smtClean="0"/>
              <a:t>:  But very little evidence linked them to the crime, eyewitness testimony was contradictory, and other evidence was disputed. </a:t>
            </a:r>
          </a:p>
          <a:p>
            <a:endParaRPr lang="en-US" sz="1200" dirty="0" smtClean="0"/>
          </a:p>
          <a:p>
            <a:r>
              <a:rPr lang="en-US" sz="1200" u="sng" dirty="0" smtClean="0"/>
              <a:t>Conviction</a:t>
            </a:r>
            <a:r>
              <a:rPr lang="en-US" sz="1200" dirty="0" smtClean="0"/>
              <a:t>:  due to the anti-radical and anti-immigrant atmosphere of the Red Scare, their conviction was inevitable. </a:t>
            </a:r>
          </a:p>
          <a:p>
            <a:endParaRPr lang="en-US" sz="1200" dirty="0" smtClean="0"/>
          </a:p>
          <a:p>
            <a:r>
              <a:rPr lang="en-US" sz="1200" u="sng" dirty="0" smtClean="0"/>
              <a:t>Internationally Condemned</a:t>
            </a:r>
            <a:r>
              <a:rPr lang="en-US" sz="1200" dirty="0" smtClean="0"/>
              <a:t>:  When the men were found guilty and sentenced to death, their multiple appeals garnered international attention and sympathy. A movement to save their lives attracted support from many in the United States, including Felix Frankfurter, a future Supreme Court justice. </a:t>
            </a:r>
          </a:p>
          <a:p>
            <a:endParaRPr lang="en-US" sz="1200" dirty="0" smtClean="0"/>
          </a:p>
          <a:p>
            <a:r>
              <a:rPr lang="en-US" sz="1200" u="sng" dirty="0" smtClean="0"/>
              <a:t>Commission Reviews Case</a:t>
            </a:r>
            <a:r>
              <a:rPr lang="en-US" sz="1200" dirty="0" smtClean="0"/>
              <a:t>:  The governor of Massachusetts responded to protests by appointing a 3 member commission headed by Abbot Lawrence Lowell, Harvard University’s president and a longtime official of the Immigration Restriction League. The commission upheld the verdict and death sentences</a:t>
            </a:r>
          </a:p>
          <a:p>
            <a:endParaRPr lang="en-US" sz="1200" dirty="0" smtClean="0"/>
          </a:p>
          <a:p>
            <a:r>
              <a:rPr lang="en-US" sz="1200" u="sng" dirty="0" smtClean="0"/>
              <a:t>Death Sentence</a:t>
            </a:r>
            <a:r>
              <a:rPr lang="en-US" sz="1200" dirty="0" smtClean="0"/>
              <a:t>:  August 23, 1927, Sacco and Vanzetti were executed by electric chair.</a:t>
            </a:r>
          </a:p>
          <a:p>
            <a:endParaRPr lang="en-US" sz="1200" dirty="0" smtClean="0"/>
          </a:p>
          <a:p>
            <a:r>
              <a:rPr lang="en-US" sz="1200" dirty="0" smtClean="0"/>
              <a:t>The Sacco-Vanzetti case exposed much about America in the 1920s, from the Red Scare’s erosion of civil liberties to the cultural divisions sparked by immigration, and the seeming triumph of capital over labor in decade of apparent prosperity. Even though the decade has been called the “Jazz Age” and the Roaring Twenties, signaling its innovations in music, its sexually liberated women, roaring stock market, and consumer goods, not all Americans welcomed the emerging secular commercial culture. Some feared ethnic and racial diversity and what they saw as the moral degradation of urban life, and they expressed their apprehension in anti-immigrant and religious sentiment.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066800"/>
          </a:xfrm>
        </p:spPr>
        <p:txBody>
          <a:bodyPr/>
          <a:lstStyle/>
          <a:p>
            <a:pPr eaLnBrk="1" hangingPunct="1"/>
            <a:r>
              <a:rPr lang="en-US" sz="3200" dirty="0" smtClean="0">
                <a:solidFill>
                  <a:srgbClr val="FF0000"/>
                </a:solidFill>
                <a:latin typeface="StoneSerif SAIN SmBd v.1" pitchFamily="2" charset="0"/>
              </a:rPr>
              <a:t>The Business of America</a:t>
            </a:r>
            <a:br>
              <a:rPr lang="en-US" sz="3200" dirty="0" smtClean="0">
                <a:solidFill>
                  <a:srgbClr val="FF0000"/>
                </a:solidFill>
                <a:latin typeface="StoneSerif SAIN SmBd v.1" pitchFamily="2" charset="0"/>
              </a:rPr>
            </a:br>
            <a:r>
              <a:rPr lang="en-US" sz="3200" dirty="0" smtClean="0">
                <a:solidFill>
                  <a:srgbClr val="FF0000"/>
                </a:solidFill>
                <a:latin typeface="StoneSerif SAIN SmBd v.1" pitchFamily="2" charset="0"/>
              </a:rPr>
              <a:t>Causes of the Great Depression</a:t>
            </a:r>
          </a:p>
        </p:txBody>
      </p:sp>
      <p:sp>
        <p:nvSpPr>
          <p:cNvPr id="4099" name="Rectangle 3"/>
          <p:cNvSpPr>
            <a:spLocks noGrp="1" noChangeArrowheads="1"/>
          </p:cNvSpPr>
          <p:nvPr>
            <p:ph type="body" idx="1"/>
          </p:nvPr>
        </p:nvSpPr>
        <p:spPr>
          <a:xfrm>
            <a:off x="0" y="1143000"/>
            <a:ext cx="9144000" cy="5867400"/>
          </a:xfrm>
        </p:spPr>
        <p:txBody>
          <a:bodyPr/>
          <a:lstStyle/>
          <a:p>
            <a:pPr algn="ctr" eaLnBrk="1" hangingPunct="1">
              <a:buNone/>
            </a:pPr>
            <a:r>
              <a:rPr lang="en-US" sz="1800" b="1" u="sng" dirty="0" smtClean="0"/>
              <a:t>Limits of Prosperity</a:t>
            </a:r>
          </a:p>
          <a:p>
            <a:pPr eaLnBrk="1" hangingPunct="1">
              <a:buNone/>
            </a:pPr>
            <a:r>
              <a:rPr lang="en-US" sz="1800" b="1" u="sng" dirty="0" smtClean="0"/>
              <a:t>Decline of American Purchasing Power</a:t>
            </a:r>
          </a:p>
          <a:p>
            <a:pPr eaLnBrk="1" hangingPunct="1"/>
            <a:r>
              <a:rPr lang="en-US" sz="1800" dirty="0" smtClean="0"/>
              <a:t>The Purchasing Power of American consumers declined over time, causing a decrease in demand for goods, businesses then laid off workers due to decrease in demand for their products, causing further decreases in demand and an inability for Americans to purchase cars, washing machines, refrigerators, radios….snowballs out of control</a:t>
            </a:r>
          </a:p>
          <a:p>
            <a:pPr algn="ctr" eaLnBrk="1" hangingPunct="1">
              <a:buNone/>
            </a:pPr>
            <a:endParaRPr lang="en-US" sz="1800" dirty="0" smtClean="0"/>
          </a:p>
          <a:p>
            <a:pPr eaLnBrk="1" hangingPunct="1">
              <a:buNone/>
            </a:pPr>
            <a:r>
              <a:rPr lang="en-US" sz="1800" b="1" u="sng" dirty="0" smtClean="0"/>
              <a:t>Concentration of Wealth </a:t>
            </a:r>
            <a:r>
              <a:rPr lang="en-US" sz="1800" b="1" dirty="0" smtClean="0"/>
              <a:t>(Uneven Distribution of Wealth):  </a:t>
            </a:r>
          </a:p>
          <a:p>
            <a:pPr eaLnBrk="1" hangingPunct="1"/>
            <a:r>
              <a:rPr lang="en-US" sz="1800" dirty="0" smtClean="0"/>
              <a:t>1922 – 1929 – Economic success was not shared by all</a:t>
            </a:r>
          </a:p>
          <a:p>
            <a:pPr eaLnBrk="1" hangingPunct="1"/>
            <a:r>
              <a:rPr lang="en-US" sz="1800" dirty="0" smtClean="0"/>
              <a:t>Despite the abundance of mass consumer society, the fruits of economic expansion were very unequally distributed. </a:t>
            </a:r>
          </a:p>
          <a:p>
            <a:pPr eaLnBrk="1" hangingPunct="1"/>
            <a:r>
              <a:rPr lang="en-US" sz="1800" dirty="0" smtClean="0"/>
              <a:t>Wages rose slightly for workers while Corporate Profits rose significantly</a:t>
            </a:r>
          </a:p>
          <a:p>
            <a:pPr eaLnBrk="1" hangingPunct="1"/>
            <a:r>
              <a:rPr lang="en-US" sz="1800" dirty="0" smtClean="0"/>
              <a:t>33% of all income was received by the top 5% richest Americans</a:t>
            </a:r>
          </a:p>
          <a:p>
            <a:pPr eaLnBrk="1" hangingPunct="1"/>
            <a:r>
              <a:rPr lang="en-US" sz="1800" dirty="0" smtClean="0"/>
              <a:t>A small number of businesses and banks controlled industry and finance</a:t>
            </a:r>
          </a:p>
          <a:p>
            <a:pPr eaLnBrk="1" hangingPunct="1"/>
            <a:r>
              <a:rPr lang="en-US" sz="1800" dirty="0" smtClean="0"/>
              <a:t> Richest people in the 1920’s </a:t>
            </a:r>
            <a:br>
              <a:rPr lang="en-US" sz="1800" dirty="0" smtClean="0"/>
            </a:br>
            <a:r>
              <a:rPr lang="en-US" sz="1800" dirty="0" smtClean="0"/>
              <a:t> </a:t>
            </a:r>
            <a:r>
              <a:rPr lang="en-US" sz="1400" dirty="0" smtClean="0">
                <a:hlinkClick r:id="rId3"/>
              </a:rPr>
              <a:t>http://www.victoriaclarkeadventures.com/production-blog/the-wealthiest-men-of-the-1920s</a:t>
            </a:r>
            <a:endParaRPr lang="en-US" sz="1400" dirty="0" smtClean="0"/>
          </a:p>
          <a:p>
            <a:pPr eaLnBrk="1" hangingPunct="1">
              <a:buNone/>
            </a:pPr>
            <a:endParaRPr lang="en-US" sz="1800" i="1"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2400" dirty="0" smtClean="0">
                <a:solidFill>
                  <a:srgbClr val="FF0000"/>
                </a:solidFill>
                <a:latin typeface="StoneSerif SAIN SmBd v.1" pitchFamily="2" charset="0"/>
              </a:rPr>
              <a:t/>
            </a:r>
            <a:br>
              <a:rPr lang="en-US" sz="2400" dirty="0" smtClean="0">
                <a:solidFill>
                  <a:srgbClr val="FF0000"/>
                </a:solidFill>
                <a:latin typeface="StoneSerif SAIN SmBd v.1" pitchFamily="2" charset="0"/>
              </a:rPr>
            </a:br>
            <a:r>
              <a:rPr lang="en-US" sz="2800" dirty="0" smtClean="0">
                <a:solidFill>
                  <a:srgbClr val="FF0000"/>
                </a:solidFill>
                <a:latin typeface="StoneSerif SAIN SmBd v.1" pitchFamily="2" charset="0"/>
              </a:rPr>
              <a:t>The Business of America      -         Causes of the Great Depression</a:t>
            </a:r>
            <a:r>
              <a:rPr lang="en-US" sz="2800" b="1" u="sng" dirty="0" smtClean="0"/>
              <a:t/>
            </a:r>
            <a:br>
              <a:rPr lang="en-US" sz="2800" b="1" u="sng" dirty="0" smtClean="0"/>
            </a:br>
            <a:r>
              <a:rPr lang="en-US" sz="2000" b="1" u="sng" dirty="0" smtClean="0"/>
              <a:t>Limits of Prosperity</a:t>
            </a:r>
            <a:r>
              <a:rPr lang="en-US" sz="2400" b="1" u="sng" dirty="0" smtClean="0"/>
              <a:t/>
            </a:r>
            <a:br>
              <a:rPr lang="en-US" sz="2400" b="1" u="sng" dirty="0" smtClean="0"/>
            </a:br>
            <a:endParaRPr lang="en-US" sz="2400" dirty="0"/>
          </a:p>
        </p:txBody>
      </p:sp>
      <p:sp>
        <p:nvSpPr>
          <p:cNvPr id="3" name="Content Placeholder 2"/>
          <p:cNvSpPr>
            <a:spLocks noGrp="1"/>
          </p:cNvSpPr>
          <p:nvPr>
            <p:ph idx="1"/>
          </p:nvPr>
        </p:nvSpPr>
        <p:spPr>
          <a:xfrm>
            <a:off x="0" y="1295400"/>
            <a:ext cx="9144000" cy="5562600"/>
          </a:xfrm>
        </p:spPr>
        <p:txBody>
          <a:bodyPr/>
          <a:lstStyle/>
          <a:p>
            <a:pPr eaLnBrk="1" hangingPunct="1">
              <a:buNone/>
            </a:pPr>
            <a:r>
              <a:rPr lang="en-US" sz="2800" b="1" u="sng" dirty="0" smtClean="0"/>
              <a:t>Lack of Wealth</a:t>
            </a:r>
            <a:r>
              <a:rPr lang="en-US" sz="2800" b="1" dirty="0" smtClean="0"/>
              <a:t>:  </a:t>
            </a:r>
            <a:r>
              <a:rPr lang="en-US" sz="2800" dirty="0" smtClean="0"/>
              <a:t>early 1929</a:t>
            </a:r>
          </a:p>
          <a:p>
            <a:pPr eaLnBrk="1" hangingPunct="1"/>
            <a:r>
              <a:rPr lang="en-US" sz="2800" dirty="0" smtClean="0"/>
              <a:t>majority of families had no savings</a:t>
            </a:r>
          </a:p>
          <a:p>
            <a:pPr eaLnBrk="1" hangingPunct="1"/>
            <a:r>
              <a:rPr lang="en-US" sz="2800" i="1" dirty="0" smtClean="0"/>
              <a:t>40 % of Americans lived in poverty, unable to enjoy the new consumer economy</a:t>
            </a:r>
          </a:p>
          <a:p>
            <a:pPr eaLnBrk="1" hangingPunct="1">
              <a:buNone/>
            </a:pPr>
            <a:r>
              <a:rPr lang="en-US" sz="2800" b="1" u="sng" dirty="0" smtClean="0"/>
              <a:t>Excessive Use of Credit:</a:t>
            </a:r>
          </a:p>
          <a:p>
            <a:pPr eaLnBrk="1" hangingPunct="1"/>
            <a:r>
              <a:rPr lang="en-US" sz="2800" i="1" dirty="0" smtClean="0"/>
              <a:t>Middle Class Americans used credit to buy automobiles, washing machines …</a:t>
            </a:r>
          </a:p>
          <a:p>
            <a:pPr eaLnBrk="1" hangingPunct="1"/>
            <a:r>
              <a:rPr lang="en-US" sz="2800" i="1" dirty="0" smtClean="0"/>
              <a:t>When Americans were laid off, they were in debt from borrowing money to buy cars and other products and couldn’t pay back their loans</a:t>
            </a:r>
          </a:p>
          <a:p>
            <a:pPr eaLnBrk="1" hangingPunct="1"/>
            <a:r>
              <a:rPr lang="en-US" sz="2800" i="1" dirty="0" smtClean="0"/>
              <a:t>Caused consumers to default on loans &amp; banks to fail</a:t>
            </a: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sz="3200" dirty="0" smtClean="0">
                <a:solidFill>
                  <a:srgbClr val="FF0000"/>
                </a:solidFill>
                <a:latin typeface="StoneSerif SAIN SmBd v.1" pitchFamily="2" charset="0"/>
              </a:rPr>
              <a:t>The Business of America      -       Causes of the Great Depression</a:t>
            </a:r>
            <a:r>
              <a:rPr lang="en-US" sz="3200" b="1" u="sng" dirty="0" smtClean="0"/>
              <a:t/>
            </a:r>
            <a:br>
              <a:rPr lang="en-US" sz="3200" b="1" u="sng" dirty="0" smtClean="0"/>
            </a:br>
            <a:r>
              <a:rPr lang="en-US" sz="2400" b="1" u="sng" dirty="0" smtClean="0"/>
              <a:t>Limits of Prosperity</a:t>
            </a:r>
            <a:endParaRPr lang="en-US" sz="2400" dirty="0"/>
          </a:p>
        </p:txBody>
      </p:sp>
      <p:sp>
        <p:nvSpPr>
          <p:cNvPr id="3" name="Content Placeholder 2"/>
          <p:cNvSpPr>
            <a:spLocks noGrp="1"/>
          </p:cNvSpPr>
          <p:nvPr>
            <p:ph idx="1"/>
          </p:nvPr>
        </p:nvSpPr>
        <p:spPr>
          <a:xfrm>
            <a:off x="0" y="1295400"/>
            <a:ext cx="9144000" cy="5562600"/>
          </a:xfrm>
        </p:spPr>
        <p:txBody>
          <a:bodyPr/>
          <a:lstStyle/>
          <a:p>
            <a:pPr eaLnBrk="1" hangingPunct="1">
              <a:buNone/>
            </a:pPr>
            <a:r>
              <a:rPr lang="en-US" sz="2800" b="1" u="sng" dirty="0" smtClean="0"/>
              <a:t>Production and Labor</a:t>
            </a:r>
            <a:r>
              <a:rPr lang="en-US" sz="2800" dirty="0" smtClean="0"/>
              <a:t>:</a:t>
            </a:r>
          </a:p>
          <a:p>
            <a:pPr eaLnBrk="1" hangingPunct="1"/>
            <a:r>
              <a:rPr lang="en-US" sz="2800" dirty="0" smtClean="0"/>
              <a:t>Improved productivity allowed goods to be made with fewer workers, and while employment grew in some sectors, such as the professions, retail, and education, manufacturing employment dropped significantly for the first time in American history. </a:t>
            </a:r>
          </a:p>
          <a:p>
            <a:pPr eaLnBrk="1" hangingPunct="1"/>
            <a:r>
              <a:rPr lang="en-US" sz="2800" dirty="0" smtClean="0"/>
              <a:t>Deindustrialization began in the old industrial Northeast as business moved south to take advantage of cheaper and non-union labor.</a:t>
            </a:r>
          </a:p>
          <a:p>
            <a:pPr eaLnBrk="1" hangingPunct="1"/>
            <a:r>
              <a:rPr lang="en-US" sz="2800" dirty="0" smtClean="0"/>
              <a:t>Laborers wages became stagnate, forcing them to not buy products or to buy on credit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3200" dirty="0" smtClean="0">
                <a:solidFill>
                  <a:srgbClr val="FF0000"/>
                </a:solidFill>
                <a:latin typeface="StoneSerif SAIN SmBd v.1" pitchFamily="2" charset="0"/>
              </a:rPr>
              <a:t>The Business of America      -       Causes of the Great Depression</a:t>
            </a:r>
            <a:r>
              <a:rPr lang="en-US" sz="3200" b="1" u="sng" dirty="0" smtClean="0"/>
              <a:t/>
            </a:r>
            <a:br>
              <a:rPr lang="en-US" sz="3200" b="1" u="sng" dirty="0" smtClean="0"/>
            </a:br>
            <a:r>
              <a:rPr lang="en-US" sz="2400" b="1" u="sng" dirty="0" smtClean="0"/>
              <a:t>Farmer’s Plight</a:t>
            </a:r>
            <a:endParaRPr lang="en-US" sz="3200" dirty="0"/>
          </a:p>
        </p:txBody>
      </p:sp>
      <p:sp>
        <p:nvSpPr>
          <p:cNvPr id="3" name="Content Placeholder 2"/>
          <p:cNvSpPr>
            <a:spLocks noGrp="1"/>
          </p:cNvSpPr>
          <p:nvPr>
            <p:ph idx="1"/>
          </p:nvPr>
        </p:nvSpPr>
        <p:spPr>
          <a:xfrm>
            <a:off x="0" y="990600"/>
            <a:ext cx="9144000" cy="5867400"/>
          </a:xfrm>
        </p:spPr>
        <p:txBody>
          <a:bodyPr/>
          <a:lstStyle/>
          <a:p>
            <a:pPr algn="ctr" eaLnBrk="1" hangingPunct="1">
              <a:buNone/>
            </a:pPr>
            <a:r>
              <a:rPr lang="en-US" sz="2000" dirty="0" smtClean="0"/>
              <a:t>Farmers were excluded from prosperity due to </a:t>
            </a:r>
            <a:br>
              <a:rPr lang="en-US" sz="2000" dirty="0" smtClean="0"/>
            </a:br>
            <a:r>
              <a:rPr lang="en-US" sz="2000" dirty="0" smtClean="0"/>
              <a:t>overproduction, high debt, and low farm prices.</a:t>
            </a:r>
          </a:p>
          <a:p>
            <a:pPr algn="ctr" eaLnBrk="1" hangingPunct="1">
              <a:buNone/>
            </a:pPr>
            <a:r>
              <a:rPr lang="en-US" sz="1600" dirty="0" smtClean="0">
                <a:hlinkClick r:id="rId2"/>
              </a:rPr>
              <a:t>http://www.americanhistoryusa.com/great-farm-depression-1920s/</a:t>
            </a:r>
            <a:endParaRPr lang="en-US" sz="1600" dirty="0" smtClean="0"/>
          </a:p>
          <a:p>
            <a:pPr eaLnBrk="1" hangingPunct="1">
              <a:buNone/>
            </a:pPr>
            <a:r>
              <a:rPr lang="en-US" sz="2000" b="1" dirty="0" smtClean="0"/>
              <a:t>Mechanization and farm innovations led to overproduction.</a:t>
            </a:r>
          </a:p>
          <a:p>
            <a:pPr eaLnBrk="1" hangingPunct="1">
              <a:buNone/>
            </a:pPr>
            <a:r>
              <a:rPr lang="en-US" sz="2000" b="1" dirty="0" smtClean="0"/>
              <a:t>Demand for American farm products declined in Europe after WWI</a:t>
            </a:r>
          </a:p>
          <a:p>
            <a:pPr eaLnBrk="1" hangingPunct="1">
              <a:buNone/>
            </a:pPr>
            <a:r>
              <a:rPr lang="en-US" sz="2000" b="1" dirty="0" smtClean="0"/>
              <a:t>Decline in Farm Incomes = Foreclosures  </a:t>
            </a:r>
            <a:br>
              <a:rPr lang="en-US" sz="2000" b="1" dirty="0" smtClean="0"/>
            </a:br>
            <a:r>
              <a:rPr lang="en-US" sz="2000" dirty="0" smtClean="0"/>
              <a:t>(farmers can Not pay mortgages lose farms)</a:t>
            </a:r>
          </a:p>
          <a:p>
            <a:pPr eaLnBrk="1" hangingPunct="1"/>
            <a:r>
              <a:rPr lang="en-US" sz="2000" dirty="0" smtClean="0"/>
              <a:t>American agriculture had reached its zenith in World War I, when Europe’s need for food and government policies had kept farm prices high.</a:t>
            </a:r>
          </a:p>
          <a:p>
            <a:pPr eaLnBrk="1" hangingPunct="1"/>
            <a:r>
              <a:rPr lang="en-US" sz="2000" dirty="0" smtClean="0"/>
              <a:t> Increasing mechanization and use of fertilizer and pesticides elevated output even as world demand stagnated, steadily </a:t>
            </a:r>
            <a:r>
              <a:rPr lang="en-US" sz="2000" i="1" dirty="0" smtClean="0"/>
              <a:t>reducing farm incomes and forcing tens of thousands of farm foreclosures</a:t>
            </a:r>
            <a:r>
              <a:rPr lang="en-US" sz="2000" dirty="0" smtClean="0"/>
              <a:t>.</a:t>
            </a:r>
          </a:p>
          <a:p>
            <a:pPr eaLnBrk="1" hangingPunct="1"/>
            <a:r>
              <a:rPr lang="en-US" sz="2000" dirty="0" smtClean="0"/>
              <a:t>1920s, for the1st time in US history, the number of farms &amp; farmers declined. </a:t>
            </a:r>
          </a:p>
          <a:p>
            <a:pPr eaLnBrk="1" hangingPunct="1"/>
            <a:r>
              <a:rPr lang="en-US" sz="2000" dirty="0" smtClean="0"/>
              <a:t>Extractive industries like mining and lumber also suffered from overproduction in the world market.</a:t>
            </a:r>
          </a:p>
          <a:p>
            <a:pPr eaLnBrk="1" hangingPunct="1"/>
            <a:r>
              <a:rPr lang="en-US" sz="2000" dirty="0" smtClean="0"/>
              <a:t> Even before the 1930s, rural America was suffering from economic depression.</a:t>
            </a:r>
            <a:endParaRPr lang="en-US" sz="2000" dirty="0" smtClean="0">
              <a:latin typeface="Book Antiqua"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endParaRPr lang="en-US" sz="800" dirty="0"/>
          </a:p>
        </p:txBody>
      </p:sp>
      <p:sp>
        <p:nvSpPr>
          <p:cNvPr id="31747" name="Rectangle 3"/>
          <p:cNvSpPr>
            <a:spLocks noChangeArrowheads="1"/>
          </p:cNvSpPr>
          <p:nvPr/>
        </p:nvSpPr>
        <p:spPr bwMode="auto">
          <a:xfrm>
            <a:off x="0" y="5984875"/>
            <a:ext cx="9144000" cy="646331"/>
          </a:xfrm>
          <a:prstGeom prst="rect">
            <a:avLst/>
          </a:prstGeom>
          <a:noFill/>
          <a:ln w="9525">
            <a:noFill/>
            <a:miter lim="800000"/>
            <a:headEnd/>
            <a:tailEnd/>
          </a:ln>
        </p:spPr>
        <p:txBody>
          <a:bodyPr wrap="square">
            <a:spAutoFit/>
          </a:bodyPr>
          <a:lstStyle/>
          <a:p>
            <a:r>
              <a:rPr lang="en-US" dirty="0"/>
              <a:t>Farmers, like this family of potato growers </a:t>
            </a:r>
            <a:r>
              <a:rPr lang="en-US" dirty="0" smtClean="0"/>
              <a:t>in Rural Minnesota, did not share in the</a:t>
            </a:r>
            <a:br>
              <a:rPr lang="en-US" dirty="0" smtClean="0"/>
            </a:br>
            <a:r>
              <a:rPr lang="en-US" dirty="0" smtClean="0"/>
              <a:t>prosperity of the 1920’s.</a:t>
            </a:r>
            <a:endParaRPr lang="en-US" dirty="0"/>
          </a:p>
        </p:txBody>
      </p:sp>
      <p:pic>
        <p:nvPicPr>
          <p:cNvPr id="31748" name="Picture 8" descr="ch20fig06"/>
          <p:cNvPicPr>
            <a:picLocks noChangeAspect="1" noChangeArrowheads="1"/>
          </p:cNvPicPr>
          <p:nvPr/>
        </p:nvPicPr>
        <p:blipFill>
          <a:blip r:embed="rId3" cstate="print"/>
          <a:srcRect/>
          <a:stretch>
            <a:fillRect/>
          </a:stretch>
        </p:blipFill>
        <p:spPr bwMode="auto">
          <a:xfrm>
            <a:off x="762000" y="0"/>
            <a:ext cx="7636654" cy="6005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762000"/>
          </a:xfrm>
        </p:spPr>
        <p:txBody>
          <a:bodyPr/>
          <a:lstStyle/>
          <a:p>
            <a:pPr eaLnBrk="1" hangingPunct="1"/>
            <a:r>
              <a:rPr lang="en-US" dirty="0" smtClean="0">
                <a:solidFill>
                  <a:srgbClr val="FF0000"/>
                </a:solidFill>
                <a:latin typeface="StoneSerif SAIN SmBd v.1" pitchFamily="2" charset="0"/>
              </a:rPr>
              <a:t>The Business of America</a:t>
            </a:r>
          </a:p>
        </p:txBody>
      </p:sp>
      <p:sp>
        <p:nvSpPr>
          <p:cNvPr id="5123" name="Rectangle 3"/>
          <p:cNvSpPr>
            <a:spLocks noGrp="1" noChangeArrowheads="1"/>
          </p:cNvSpPr>
          <p:nvPr>
            <p:ph type="body" idx="1"/>
          </p:nvPr>
        </p:nvSpPr>
        <p:spPr>
          <a:xfrm>
            <a:off x="0" y="685800"/>
            <a:ext cx="9144000" cy="6172200"/>
          </a:xfrm>
        </p:spPr>
        <p:txBody>
          <a:bodyPr/>
          <a:lstStyle/>
          <a:p>
            <a:pPr algn="ctr" eaLnBrk="1" hangingPunct="1">
              <a:lnSpc>
                <a:spcPct val="90000"/>
              </a:lnSpc>
              <a:buNone/>
            </a:pPr>
            <a:r>
              <a:rPr lang="en-US" sz="1800" b="1" dirty="0" smtClean="0"/>
              <a:t>Image of Business</a:t>
            </a:r>
          </a:p>
          <a:p>
            <a:pPr eaLnBrk="1" hangingPunct="1">
              <a:lnSpc>
                <a:spcPct val="90000"/>
              </a:lnSpc>
              <a:buNone/>
            </a:pPr>
            <a:r>
              <a:rPr lang="en-US" sz="1800" b="1" dirty="0" smtClean="0"/>
              <a:t>American’s Image</a:t>
            </a:r>
            <a:r>
              <a:rPr lang="en-US" sz="1800" dirty="0" smtClean="0"/>
              <a:t>:</a:t>
            </a:r>
          </a:p>
          <a:p>
            <a:pPr eaLnBrk="1" hangingPunct="1">
              <a:lnSpc>
                <a:spcPct val="90000"/>
              </a:lnSpc>
            </a:pPr>
            <a:r>
              <a:rPr lang="en-US" sz="1800" dirty="0" smtClean="0"/>
              <a:t>Although high unemployment crippled much of Europe in the 1920s, America’s high wages, efficient industry, and mass consumption projected a magical image of American wealth and permanent prosperity across the world. </a:t>
            </a:r>
          </a:p>
          <a:p>
            <a:pPr eaLnBrk="1" hangingPunct="1">
              <a:lnSpc>
                <a:spcPct val="90000"/>
              </a:lnSpc>
              <a:buNone/>
            </a:pPr>
            <a:r>
              <a:rPr lang="en-US" sz="1800" b="1" dirty="0" smtClean="0"/>
              <a:t>Public Relations</a:t>
            </a:r>
            <a:r>
              <a:rPr lang="en-US" sz="1800" dirty="0" smtClean="0"/>
              <a:t>:</a:t>
            </a:r>
          </a:p>
          <a:p>
            <a:pPr eaLnBrk="1" hangingPunct="1">
              <a:lnSpc>
                <a:spcPct val="90000"/>
              </a:lnSpc>
            </a:pPr>
            <a:r>
              <a:rPr lang="en-US" sz="1800" dirty="0" smtClean="0"/>
              <a:t>The Committee on Public Information’s propaganda campaigns during World War I persuaded advertisers that it was possible to “sway the minds of whole populations,” and many businesses established public relations departments to defend corporate practices and win a distrusting public. </a:t>
            </a:r>
          </a:p>
          <a:p>
            <a:pPr eaLnBrk="1" hangingPunct="1">
              <a:lnSpc>
                <a:spcPct val="90000"/>
              </a:lnSpc>
            </a:pPr>
            <a:r>
              <a:rPr lang="en-US" sz="1800" dirty="0" smtClean="0"/>
              <a:t>They successfully changed public attitudes toward Wall Street. </a:t>
            </a:r>
          </a:p>
          <a:p>
            <a:pPr eaLnBrk="1" hangingPunct="1">
              <a:lnSpc>
                <a:spcPct val="90000"/>
              </a:lnSpc>
            </a:pPr>
            <a:endParaRPr lang="en-US" sz="1800" dirty="0" smtClean="0"/>
          </a:p>
          <a:p>
            <a:pPr eaLnBrk="1" hangingPunct="1">
              <a:lnSpc>
                <a:spcPct val="90000"/>
              </a:lnSpc>
              <a:buNone/>
            </a:pPr>
            <a:r>
              <a:rPr lang="en-US" sz="1800" b="1" dirty="0" smtClean="0"/>
              <a:t>Wall Street</a:t>
            </a:r>
            <a:r>
              <a:rPr lang="en-US" sz="1400" b="1" dirty="0" smtClean="0"/>
              <a:t>:  </a:t>
            </a:r>
            <a:r>
              <a:rPr lang="en-US" sz="1400" dirty="0" smtClean="0"/>
              <a:t>origin video  </a:t>
            </a:r>
            <a:r>
              <a:rPr lang="en-US" sz="1400" dirty="0" smtClean="0">
                <a:hlinkClick r:id="rId3"/>
              </a:rPr>
              <a:t>http://www.history.com/topics/new-york-city/videos/hidden-history-wall-street</a:t>
            </a:r>
            <a:endParaRPr lang="en-US" sz="1400" dirty="0" smtClean="0"/>
          </a:p>
          <a:p>
            <a:pPr eaLnBrk="1" hangingPunct="1">
              <a:lnSpc>
                <a:spcPct val="90000"/>
              </a:lnSpc>
              <a:buNone/>
            </a:pPr>
            <a:r>
              <a:rPr lang="en-US" sz="1400" dirty="0" smtClean="0"/>
              <a:t>		  background  </a:t>
            </a:r>
            <a:r>
              <a:rPr lang="en-US" sz="1400" dirty="0" smtClean="0">
                <a:hlinkClick r:id="rId4"/>
              </a:rPr>
              <a:t>http://www.hermes-press.com/wshist1.htm</a:t>
            </a:r>
            <a:endParaRPr lang="en-US" sz="1400" dirty="0" smtClean="0"/>
          </a:p>
          <a:p>
            <a:pPr eaLnBrk="1" hangingPunct="1">
              <a:lnSpc>
                <a:spcPct val="90000"/>
              </a:lnSpc>
            </a:pPr>
            <a:r>
              <a:rPr lang="en-US" sz="2000" dirty="0" err="1" smtClean="0"/>
              <a:t>Pujo</a:t>
            </a:r>
            <a:r>
              <a:rPr lang="en-US" sz="2000" dirty="0" smtClean="0"/>
              <a:t> Investigation - Congressional hearings from 1912 to 1914 held by Louisiana congressman </a:t>
            </a:r>
            <a:r>
              <a:rPr lang="en-US" sz="2000" dirty="0" err="1" smtClean="0"/>
              <a:t>Ars</a:t>
            </a:r>
            <a:r>
              <a:rPr lang="en-US" sz="2000" dirty="0" err="1" smtClean="0">
                <a:cs typeface="Arial" charset="0"/>
              </a:rPr>
              <a:t>è</a:t>
            </a:r>
            <a:r>
              <a:rPr lang="en-US" sz="2000" dirty="0" err="1" smtClean="0"/>
              <a:t>ne</a:t>
            </a:r>
            <a:r>
              <a:rPr lang="en-US" sz="2000" dirty="0" smtClean="0"/>
              <a:t> </a:t>
            </a:r>
            <a:r>
              <a:rPr lang="en-US" sz="2000" dirty="0" err="1" smtClean="0"/>
              <a:t>Pujo</a:t>
            </a:r>
            <a:r>
              <a:rPr lang="en-US" sz="2000" dirty="0" smtClean="0"/>
              <a:t> had exposed the big Wall Street’s banks’ manipulation of stock prices, and strengthened popular views that investors were fleeced in the stock market. </a:t>
            </a:r>
          </a:p>
          <a:p>
            <a:pPr eaLnBrk="1" hangingPunct="1">
              <a:lnSpc>
                <a:spcPct val="90000"/>
              </a:lnSpc>
            </a:pPr>
            <a:r>
              <a:rPr lang="en-US" sz="2000" dirty="0" smtClean="0"/>
              <a:t>By the 1920s, however, with stock prices rising, the market gained more investors, and by 1928, 1.5 million Americans owned stock, more than at any previous time in U.S. history.</a:t>
            </a:r>
            <a:r>
              <a:rPr lang="en-US" sz="1400" dirty="0" smtClean="0"/>
              <a:t>	</a:t>
            </a:r>
          </a:p>
          <a:p>
            <a:pPr eaLnBrk="1" hangingPunct="1">
              <a:lnSpc>
                <a:spcPct val="90000"/>
              </a:lnSpc>
              <a:buNone/>
            </a:pPr>
            <a:endParaRPr lang="en-US" sz="14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2800" b="1" dirty="0" smtClean="0"/>
              <a:t>Stock Market Crash </a:t>
            </a:r>
            <a:br>
              <a:rPr lang="en-US" sz="2800" b="1" dirty="0" smtClean="0"/>
            </a:br>
            <a:r>
              <a:rPr lang="en-US" sz="2800" b="1" dirty="0" smtClean="0"/>
              <a:t>October 29, 1929</a:t>
            </a:r>
            <a:endParaRPr lang="en-US" sz="2800" b="1" dirty="0"/>
          </a:p>
        </p:txBody>
      </p:sp>
      <p:sp>
        <p:nvSpPr>
          <p:cNvPr id="3" name="Content Placeholder 2"/>
          <p:cNvSpPr>
            <a:spLocks noGrp="1"/>
          </p:cNvSpPr>
          <p:nvPr>
            <p:ph idx="1"/>
          </p:nvPr>
        </p:nvSpPr>
        <p:spPr>
          <a:xfrm>
            <a:off x="0" y="1066800"/>
            <a:ext cx="9144000" cy="5791200"/>
          </a:xfrm>
        </p:spPr>
        <p:txBody>
          <a:bodyPr/>
          <a:lstStyle/>
          <a:p>
            <a:r>
              <a:rPr lang="en-US" sz="2400" dirty="0" smtClean="0"/>
              <a:t>Rising Stock Prices in the 1920’s reflected the expanding economy</a:t>
            </a:r>
          </a:p>
          <a:p>
            <a:r>
              <a:rPr lang="en-US" sz="2400" dirty="0" smtClean="0"/>
              <a:t>Stock prices rose for 18 consecutive months from March 1928- Oct. 1929)</a:t>
            </a:r>
          </a:p>
          <a:p>
            <a:r>
              <a:rPr lang="en-US" sz="2400" b="1" dirty="0" smtClean="0"/>
              <a:t>Stock Exchange</a:t>
            </a:r>
            <a:r>
              <a:rPr lang="en-US" sz="2400" dirty="0" smtClean="0"/>
              <a:t>: a place where stocks are bought and sold (Wall Street, NYC)</a:t>
            </a:r>
          </a:p>
          <a:p>
            <a:r>
              <a:rPr lang="en-US" sz="2400" dirty="0" smtClean="0"/>
              <a:t>Bank Credit and Loans were often used by consumers to buy shares of stock (Buying on the Margin)</a:t>
            </a:r>
          </a:p>
          <a:p>
            <a:r>
              <a:rPr lang="en-US" sz="2400" dirty="0" smtClean="0"/>
              <a:t>Stock Market </a:t>
            </a:r>
            <a:r>
              <a:rPr lang="en-US" sz="2400" b="1" dirty="0" smtClean="0"/>
              <a:t>Speculation</a:t>
            </a:r>
            <a:r>
              <a:rPr lang="en-US" sz="2400" dirty="0" smtClean="0"/>
              <a:t> (gambling on stocks) and </a:t>
            </a:r>
            <a:r>
              <a:rPr lang="en-US" sz="2400" b="1" dirty="0" smtClean="0"/>
              <a:t>Buying on the Margin</a:t>
            </a:r>
            <a:r>
              <a:rPr lang="en-US" sz="2400" dirty="0" smtClean="0"/>
              <a:t> hurt investors in 1929 when the market declined</a:t>
            </a:r>
          </a:p>
          <a:p>
            <a:r>
              <a:rPr lang="en-US" sz="2400" dirty="0" smtClean="0"/>
              <a:t>Panic ensued and investors sold their stock quickly, further causing a downward spiral</a:t>
            </a:r>
          </a:p>
          <a:p>
            <a:r>
              <a:rPr lang="en-US" sz="2400" dirty="0" smtClean="0"/>
              <a:t>Stockholders lost over $40 billion</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Crash of 1929</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How the Stock Exchange Works: (3:33) </a:t>
            </a:r>
            <a:r>
              <a:rPr lang="en-US" sz="2000" dirty="0" smtClean="0">
                <a:hlinkClick r:id="rId2"/>
              </a:rPr>
              <a:t>https://www.youtube.com/watch?v=F3QpgXBtDeo</a:t>
            </a:r>
            <a:endParaRPr lang="en-US" sz="2000" dirty="0" smtClean="0"/>
          </a:p>
          <a:p>
            <a:r>
              <a:rPr lang="en-US" dirty="0" smtClean="0"/>
              <a:t>History of the Stock Market: (1:47) </a:t>
            </a:r>
            <a:r>
              <a:rPr lang="en-US" sz="1400" dirty="0" smtClean="0">
                <a:hlinkClick r:id="rId3"/>
              </a:rPr>
              <a:t>https://www.youtube.com/watch?v=g9mYUt2wfJU</a:t>
            </a:r>
            <a:endParaRPr lang="en-US" sz="1400" dirty="0" smtClean="0"/>
          </a:p>
          <a:p>
            <a:r>
              <a:rPr lang="en-US" smtClean="0"/>
              <a:t>Causes </a:t>
            </a:r>
            <a:r>
              <a:rPr lang="en-US" dirty="0" smtClean="0"/>
              <a:t>of the Great Depression: (4:49)</a:t>
            </a:r>
            <a:br>
              <a:rPr lang="en-US" dirty="0" smtClean="0"/>
            </a:br>
            <a:r>
              <a:rPr lang="en-US" sz="1400" dirty="0" smtClean="0">
                <a:hlinkClick r:id="rId4"/>
              </a:rPr>
              <a:t>https://www.youtube.com/watch?v=Y5YPWRjSVJE</a:t>
            </a:r>
            <a:endParaRPr lang="en-US" sz="1400"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solidFill>
                  <a:srgbClr val="FF0000"/>
                </a:solidFill>
                <a:latin typeface="StoneSerif SAIN SmBd v.1" pitchFamily="2" charset="0"/>
              </a:rPr>
              <a:t>The Business of America</a:t>
            </a:r>
            <a:endParaRPr lang="en-US" dirty="0"/>
          </a:p>
        </p:txBody>
      </p:sp>
      <p:sp>
        <p:nvSpPr>
          <p:cNvPr id="3" name="Content Placeholder 2"/>
          <p:cNvSpPr>
            <a:spLocks noGrp="1"/>
          </p:cNvSpPr>
          <p:nvPr>
            <p:ph idx="1"/>
          </p:nvPr>
        </p:nvSpPr>
        <p:spPr>
          <a:xfrm>
            <a:off x="0" y="609600"/>
            <a:ext cx="9144000" cy="6248400"/>
          </a:xfrm>
        </p:spPr>
        <p:txBody>
          <a:bodyPr/>
          <a:lstStyle/>
          <a:p>
            <a:pPr algn="ctr">
              <a:buNone/>
            </a:pPr>
            <a:r>
              <a:rPr lang="en-US" sz="1800" b="1" dirty="0" smtClean="0"/>
              <a:t>Decline of Labor</a:t>
            </a:r>
          </a:p>
          <a:p>
            <a:pPr algn="ctr">
              <a:buNone/>
            </a:pPr>
            <a:r>
              <a:rPr lang="en-US" sz="1800" dirty="0" smtClean="0"/>
              <a:t>With the defeat of the 1919 labor revolt and the dissolution of wartime regulations, business used the language of Americanism and “industrial freedom” against unions. </a:t>
            </a:r>
          </a:p>
          <a:p>
            <a:pPr>
              <a:buNone/>
            </a:pPr>
            <a:r>
              <a:rPr lang="en-US" sz="1800" b="1" dirty="0" smtClean="0"/>
              <a:t>Welfare Capitalism:</a:t>
            </a:r>
          </a:p>
          <a:p>
            <a:r>
              <a:rPr lang="en-US" sz="1800" dirty="0" smtClean="0"/>
              <a:t>Some corporations in the 1920s adopted new styles of management, they offered employees private pensions, medical insurance plans, job security, and leisure programs. </a:t>
            </a:r>
          </a:p>
          <a:p>
            <a:r>
              <a:rPr lang="en-US" sz="1800" dirty="0" smtClean="0"/>
              <a:t>These businesses celebrated their attention to the “human factor” in industry. </a:t>
            </a:r>
          </a:p>
          <a:p>
            <a:pPr>
              <a:buNone/>
            </a:pPr>
            <a:r>
              <a:rPr lang="en-US" sz="1800" b="1" i="1" dirty="0" smtClean="0"/>
              <a:t>American Plan – “open shop”</a:t>
            </a:r>
          </a:p>
          <a:p>
            <a:r>
              <a:rPr lang="en-US" sz="1800" dirty="0" smtClean="0"/>
              <a:t>More employers adopted the “American Plan,” whose basis was the “open shop”</a:t>
            </a:r>
            <a:r>
              <a:rPr lang="en-US" sz="1800" dirty="0" smtClean="0">
                <a:cs typeface="Arial" charset="0"/>
              </a:rPr>
              <a:t>—</a:t>
            </a:r>
            <a:r>
              <a:rPr lang="en-US" sz="1800" i="1" dirty="0" smtClean="0"/>
              <a:t>a workplace free of government regulation and unions </a:t>
            </a:r>
            <a:r>
              <a:rPr lang="en-US" sz="1800" dirty="0" smtClean="0"/>
              <a:t>(except, in some cases, “company unions” that were created and controlled by management). </a:t>
            </a:r>
          </a:p>
          <a:p>
            <a:r>
              <a:rPr lang="en-US" sz="1800" dirty="0" smtClean="0"/>
              <a:t>They believed collective bargaining infringed on the liberties of management, and argued that prosperity depended on complete freedom for business. </a:t>
            </a:r>
          </a:p>
          <a:p>
            <a:pPr>
              <a:buNone/>
            </a:pPr>
            <a:r>
              <a:rPr lang="en-US" sz="1800" b="1" dirty="0" smtClean="0"/>
              <a:t>Unions Diminished:</a:t>
            </a:r>
          </a:p>
          <a:p>
            <a:r>
              <a:rPr lang="en-US" sz="1800" dirty="0" smtClean="0"/>
              <a:t>Public relations campaigns linked unionism with socialism and sinister foreigners, and even progressive companies hired strikebreakers and detectives and blacklisted union members to prevent or defeat unions and strikes. </a:t>
            </a:r>
          </a:p>
          <a:p>
            <a:r>
              <a:rPr lang="en-US" sz="1800" dirty="0" smtClean="0"/>
              <a:t>In this hostile environment, unions lost more than 2 million members, and unions capitulated to employer demands in order to prevent their annihilation.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762000"/>
          </a:xfrm>
        </p:spPr>
        <p:txBody>
          <a:bodyPr/>
          <a:lstStyle/>
          <a:p>
            <a:pPr eaLnBrk="1" hangingPunct="1"/>
            <a:r>
              <a:rPr lang="en-US" dirty="0" smtClean="0">
                <a:solidFill>
                  <a:srgbClr val="FF0000"/>
                </a:solidFill>
                <a:latin typeface="StoneSerif SAIN SmBd v.1" pitchFamily="2" charset="0"/>
              </a:rPr>
              <a:t>The Business of America</a:t>
            </a:r>
          </a:p>
        </p:txBody>
      </p:sp>
      <p:sp>
        <p:nvSpPr>
          <p:cNvPr id="6147" name="Rectangle 3"/>
          <p:cNvSpPr>
            <a:spLocks noGrp="1" noChangeArrowheads="1"/>
          </p:cNvSpPr>
          <p:nvPr>
            <p:ph type="body" idx="1"/>
          </p:nvPr>
        </p:nvSpPr>
        <p:spPr>
          <a:xfrm>
            <a:off x="0" y="533400"/>
            <a:ext cx="9144000" cy="6324600"/>
          </a:xfrm>
        </p:spPr>
        <p:txBody>
          <a:bodyPr/>
          <a:lstStyle/>
          <a:p>
            <a:pPr algn="ctr" eaLnBrk="1" hangingPunct="1">
              <a:buNone/>
            </a:pPr>
            <a:r>
              <a:rPr lang="en-US" sz="1600" b="1" u="sng" dirty="0" smtClean="0"/>
              <a:t>Equal Rights Amendment</a:t>
            </a:r>
          </a:p>
          <a:p>
            <a:pPr eaLnBrk="1" hangingPunct="1"/>
            <a:r>
              <a:rPr lang="en-US" sz="1600" dirty="0" smtClean="0"/>
              <a:t>Suffrage in 1920 ended the ties of solidarity that had united various groups of women reformers. </a:t>
            </a:r>
          </a:p>
          <a:p>
            <a:pPr eaLnBrk="1" hangingPunct="1"/>
            <a:r>
              <a:rPr lang="en-US" sz="1600" dirty="0" smtClean="0"/>
              <a:t>Black feminists now insisted that the movement demand the enforcement of the Fifteenth Amendment in the South, but white activists offered little support.</a:t>
            </a:r>
          </a:p>
          <a:p>
            <a:pPr eaLnBrk="1" hangingPunct="1"/>
            <a:endParaRPr lang="en-US" sz="1600" dirty="0" smtClean="0"/>
          </a:p>
          <a:p>
            <a:pPr eaLnBrk="1" hangingPunct="1">
              <a:buNone/>
            </a:pPr>
            <a:r>
              <a:rPr lang="en-US" sz="1600" b="1" dirty="0" smtClean="0"/>
              <a:t>Tradition Woman v Liberated Woman</a:t>
            </a:r>
          </a:p>
          <a:p>
            <a:pPr eaLnBrk="1" hangingPunct="1"/>
            <a:r>
              <a:rPr lang="en-US" sz="1600" dirty="0" smtClean="0"/>
              <a:t>Long-standing divisions between two competing conceptions of woman’s freedom</a:t>
            </a:r>
            <a:r>
              <a:rPr lang="en-US" sz="1600" dirty="0" smtClean="0">
                <a:cs typeface="Arial" charset="0"/>
              </a:rPr>
              <a:t>—</a:t>
            </a:r>
            <a:r>
              <a:rPr lang="en-US" sz="1600" dirty="0" smtClean="0"/>
              <a:t>one based on motherhood, the other on individual autonomy and the right to work</a:t>
            </a:r>
            <a:r>
              <a:rPr lang="en-US" sz="1600" dirty="0" smtClean="0">
                <a:cs typeface="Arial" charset="0"/>
              </a:rPr>
              <a:t>—</a:t>
            </a:r>
            <a:r>
              <a:rPr lang="en-US" sz="1600" dirty="0" smtClean="0"/>
              <a:t> now took shape in a debate over an Equal Rights Amendment (ERA) to the Constitution, advocated by Alice Paul and the National Woman’s Party. </a:t>
            </a:r>
          </a:p>
          <a:p>
            <a:pPr eaLnBrk="1" hangingPunct="1"/>
            <a:r>
              <a:rPr lang="en-US" sz="1600" i="1" dirty="0" smtClean="0"/>
              <a:t>Proposed amendment would eliminate all legal distinctions “on account of sex.”</a:t>
            </a:r>
          </a:p>
          <a:p>
            <a:pPr eaLnBrk="1" hangingPunct="1"/>
            <a:r>
              <a:rPr lang="en-US" sz="1600" dirty="0" smtClean="0"/>
              <a:t> Paul argued that now that women had the vote, they no longer needed special legal protections, and needed equal access to employment, education, and other opportunities. </a:t>
            </a:r>
          </a:p>
          <a:p>
            <a:pPr eaLnBrk="1" hangingPunct="1"/>
            <a:endParaRPr lang="en-US" sz="1600" dirty="0" smtClean="0"/>
          </a:p>
          <a:p>
            <a:pPr eaLnBrk="1" hangingPunct="1">
              <a:buNone/>
            </a:pPr>
            <a:r>
              <a:rPr lang="en-US" sz="1600" b="1" dirty="0" smtClean="0"/>
              <a:t>Opposition:</a:t>
            </a:r>
          </a:p>
          <a:p>
            <a:pPr eaLnBrk="1" hangingPunct="1"/>
            <a:r>
              <a:rPr lang="en-US" sz="1600" dirty="0" smtClean="0"/>
              <a:t>But women reformers who supported mothers’ pension and laws limiting women’s work hours, which the ERA threatened to dismantle, vehemently opposed the ERA.</a:t>
            </a:r>
          </a:p>
          <a:p>
            <a:pPr eaLnBrk="1" hangingPunct="1"/>
            <a:r>
              <a:rPr lang="en-US" sz="1600" dirty="0" smtClean="0"/>
              <a:t>Every major women’s organization other than the National Woman’s Party opposed the ERA. </a:t>
            </a:r>
          </a:p>
          <a:p>
            <a:pPr eaLnBrk="1" hangingPunct="1"/>
            <a:r>
              <a:rPr lang="en-US" sz="1600" dirty="0" smtClean="0"/>
              <a:t>The ERA campaign failed, and in 1929, Congress repealed the Sheppard-Towner Act of 1921, which had offered federal assistance to programs for infant and child health</a:t>
            </a:r>
            <a:r>
              <a:rPr lang="en-US" sz="1400" dirty="0" smtClean="0"/>
              <a:t>. </a:t>
            </a:r>
            <a:r>
              <a:rPr lang="en-US" sz="1400" dirty="0" smtClean="0">
                <a:hlinkClick r:id="rId3"/>
              </a:rPr>
              <a:t>http://history.house.gov/HistoricalHighlight/Detail/36084?ret=True</a:t>
            </a:r>
            <a:endParaRPr lang="en-US" sz="1400" dirty="0" smtClean="0"/>
          </a:p>
          <a:p>
            <a:pPr eaLnBrk="1" hangingPunct="1"/>
            <a:endParaRPr lang="en-US" sz="1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endParaRPr lang="en-US" sz="800" dirty="0"/>
          </a:p>
        </p:txBody>
      </p:sp>
      <p:sp>
        <p:nvSpPr>
          <p:cNvPr id="25603" name="Rectangle 4"/>
          <p:cNvSpPr>
            <a:spLocks noChangeArrowheads="1"/>
          </p:cNvSpPr>
          <p:nvPr/>
        </p:nvSpPr>
        <p:spPr bwMode="auto">
          <a:xfrm>
            <a:off x="1" y="6096000"/>
            <a:ext cx="9144000" cy="954107"/>
          </a:xfrm>
          <a:prstGeom prst="rect">
            <a:avLst/>
          </a:prstGeom>
          <a:noFill/>
          <a:ln w="9525">
            <a:noFill/>
            <a:miter lim="800000"/>
            <a:headEnd/>
            <a:tailEnd/>
          </a:ln>
        </p:spPr>
        <p:txBody>
          <a:bodyPr wrap="square">
            <a:spAutoFit/>
          </a:bodyPr>
          <a:lstStyle/>
          <a:p>
            <a:r>
              <a:rPr lang="en-US" sz="1400" dirty="0"/>
              <a:t>A 1927 photograph shows Nicola </a:t>
            </a:r>
            <a:r>
              <a:rPr lang="en-US" sz="1400" dirty="0" smtClean="0"/>
              <a:t>Sacco and </a:t>
            </a:r>
            <a:r>
              <a:rPr lang="en-US" sz="1400" dirty="0" err="1"/>
              <a:t>Bartolomeo</a:t>
            </a:r>
            <a:r>
              <a:rPr lang="en-US" sz="1400" dirty="0"/>
              <a:t> </a:t>
            </a:r>
            <a:r>
              <a:rPr lang="en-US" sz="1400" dirty="0" smtClean="0"/>
              <a:t>Vanzetti outside the courthouse in Dedham, Massachusetts, surrounded by security agents and onlookers.  They are about to enter the courthouse, where the judge will pronounce their death sentence.</a:t>
            </a:r>
            <a:endParaRPr lang="en-US" sz="1400" dirty="0"/>
          </a:p>
          <a:p>
            <a:endParaRPr lang="en-US" sz="1400" dirty="0"/>
          </a:p>
        </p:txBody>
      </p:sp>
      <p:pic>
        <p:nvPicPr>
          <p:cNvPr id="25604" name="Picture 28" descr="ch20fig01"/>
          <p:cNvPicPr>
            <a:picLocks noChangeAspect="1" noChangeArrowheads="1"/>
          </p:cNvPicPr>
          <p:nvPr/>
        </p:nvPicPr>
        <p:blipFill>
          <a:blip r:embed="rId3" cstate="print"/>
          <a:srcRect/>
          <a:stretch>
            <a:fillRect/>
          </a:stretch>
        </p:blipFill>
        <p:spPr bwMode="auto">
          <a:xfrm>
            <a:off x="457200" y="0"/>
            <a:ext cx="8283136" cy="614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Flapper</a:t>
            </a:r>
            <a:endParaRPr lang="en-US" dirty="0"/>
          </a:p>
        </p:txBody>
      </p:sp>
      <p:sp>
        <p:nvSpPr>
          <p:cNvPr id="3" name="Content Placeholder 2"/>
          <p:cNvSpPr>
            <a:spLocks noGrp="1"/>
          </p:cNvSpPr>
          <p:nvPr>
            <p:ph idx="1"/>
          </p:nvPr>
        </p:nvSpPr>
        <p:spPr>
          <a:xfrm>
            <a:off x="0" y="685800"/>
            <a:ext cx="9144000" cy="6172200"/>
          </a:xfrm>
        </p:spPr>
        <p:txBody>
          <a:bodyPr/>
          <a:lstStyle/>
          <a:p>
            <a:r>
              <a:rPr lang="en-US" sz="2800" dirty="0" smtClean="0"/>
              <a:t>Prewar feminism’s emphasis on personal freedom blossomed in a growing consumer society, and women’s liberation became a lifestyle promoted by advertisers and mass entertainment, detached from political or social radicalism. </a:t>
            </a:r>
          </a:p>
          <a:p>
            <a:r>
              <a:rPr lang="en-US" sz="2800" dirty="0" smtClean="0"/>
              <a:t>Sexual freedom now meant individual autonomy or personal rebellion. </a:t>
            </a:r>
          </a:p>
          <a:p>
            <a:r>
              <a:rPr lang="en-US" sz="2800" dirty="0" smtClean="0"/>
              <a:t>The young, single “flapper” who smoked and danced, sported short hair and skirts, and used new birth-control devices, came to symbolize the “new woman.”</a:t>
            </a:r>
          </a:p>
          <a:p>
            <a:r>
              <a:rPr lang="en-US" sz="1200" dirty="0" smtClean="0"/>
              <a:t>Video 2:29 </a:t>
            </a:r>
            <a:r>
              <a:rPr lang="en-US" sz="1200" dirty="0" smtClean="0">
                <a:hlinkClick r:id="rId2"/>
              </a:rPr>
              <a:t>http://video.about.com/history1900s/Flapper-Music.htm</a:t>
            </a:r>
            <a:endParaRPr lang="en-US" sz="1200" dirty="0" smtClean="0"/>
          </a:p>
          <a:p>
            <a:r>
              <a:rPr lang="en-US" sz="1200" dirty="0" smtClean="0"/>
              <a:t>Video 3:37  </a:t>
            </a:r>
            <a:r>
              <a:rPr lang="en-US" sz="2800" dirty="0" smtClean="0"/>
              <a:t>- </a:t>
            </a:r>
            <a:r>
              <a:rPr lang="en-US" sz="1200" dirty="0" smtClean="0">
                <a:hlinkClick r:id="rId3"/>
              </a:rPr>
              <a:t>http://www.youtube.com/watch?v=pVE5IWCHLF0</a:t>
            </a:r>
            <a:endParaRPr lang="en-US" sz="1200" dirty="0" smtClean="0"/>
          </a:p>
          <a:p>
            <a:endParaRPr lang="en-US" sz="28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endParaRPr lang="en-US" sz="800" dirty="0"/>
          </a:p>
        </p:txBody>
      </p:sp>
      <p:sp>
        <p:nvSpPr>
          <p:cNvPr id="24579" name="Rectangle 6"/>
          <p:cNvSpPr>
            <a:spLocks noChangeArrowheads="1"/>
          </p:cNvSpPr>
          <p:nvPr/>
        </p:nvSpPr>
        <p:spPr bwMode="auto">
          <a:xfrm>
            <a:off x="0" y="6172200"/>
            <a:ext cx="9143999" cy="1047979"/>
          </a:xfrm>
          <a:prstGeom prst="rect">
            <a:avLst/>
          </a:prstGeom>
          <a:noFill/>
          <a:ln w="9525">
            <a:noFill/>
            <a:miter lim="800000"/>
            <a:headEnd/>
            <a:tailEnd/>
          </a:ln>
        </p:spPr>
        <p:txBody>
          <a:bodyPr wrap="square">
            <a:spAutoFit/>
          </a:bodyPr>
          <a:lstStyle/>
          <a:p>
            <a:pPr>
              <a:lnSpc>
                <a:spcPct val="75000"/>
              </a:lnSpc>
              <a:spcBef>
                <a:spcPct val="20000"/>
              </a:spcBef>
            </a:pPr>
            <a:endParaRPr lang="en-US" dirty="0"/>
          </a:p>
          <a:p>
            <a:pPr>
              <a:lnSpc>
                <a:spcPct val="75000"/>
              </a:lnSpc>
              <a:spcBef>
                <a:spcPct val="20000"/>
              </a:spcBef>
            </a:pPr>
            <a:r>
              <a:rPr lang="en-US" dirty="0"/>
              <a:t>Blues, a 1929 painting by Archibald Motley Jr., </a:t>
            </a:r>
            <a:r>
              <a:rPr lang="en-US" dirty="0" smtClean="0"/>
              <a:t>depicts one </a:t>
            </a:r>
            <a:r>
              <a:rPr lang="en-US" dirty="0"/>
              <a:t>side of the 1920s</a:t>
            </a:r>
            <a:r>
              <a:rPr lang="en-US" dirty="0" smtClean="0"/>
              <a:t>: dance halls, jazz bands, and drinking despite the advent of Prohibition</a:t>
            </a:r>
            <a:endParaRPr lang="en-US" dirty="0"/>
          </a:p>
          <a:p>
            <a:endParaRPr lang="en-US" dirty="0"/>
          </a:p>
        </p:txBody>
      </p:sp>
      <p:pic>
        <p:nvPicPr>
          <p:cNvPr id="24580" name="Picture 25" descr="ch20co01"/>
          <p:cNvPicPr>
            <a:picLocks noChangeAspect="1" noChangeArrowheads="1"/>
          </p:cNvPicPr>
          <p:nvPr/>
        </p:nvPicPr>
        <p:blipFill>
          <a:blip r:embed="rId3" cstate="print"/>
          <a:srcRect/>
          <a:stretch>
            <a:fillRect/>
          </a:stretch>
        </p:blipFill>
        <p:spPr bwMode="auto">
          <a:xfrm>
            <a:off x="1676400" y="0"/>
            <a:ext cx="5867400" cy="6405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endParaRPr lang="en-US" sz="800" dirty="0"/>
          </a:p>
        </p:txBody>
      </p:sp>
      <p:sp>
        <p:nvSpPr>
          <p:cNvPr id="34819" name="Rectangle 3"/>
          <p:cNvSpPr>
            <a:spLocks noChangeArrowheads="1"/>
          </p:cNvSpPr>
          <p:nvPr/>
        </p:nvSpPr>
        <p:spPr bwMode="auto">
          <a:xfrm>
            <a:off x="0" y="5984875"/>
            <a:ext cx="9144000" cy="646331"/>
          </a:xfrm>
          <a:prstGeom prst="rect">
            <a:avLst/>
          </a:prstGeom>
          <a:noFill/>
          <a:ln w="9525">
            <a:noFill/>
            <a:miter lim="800000"/>
            <a:headEnd/>
            <a:tailEnd/>
          </a:ln>
        </p:spPr>
        <p:txBody>
          <a:bodyPr wrap="square">
            <a:spAutoFit/>
          </a:bodyPr>
          <a:lstStyle/>
          <a:p>
            <a:r>
              <a:rPr lang="en-US" sz="1200" dirty="0"/>
              <a:t>Tipsy, a 1930 painting by the </a:t>
            </a:r>
            <a:r>
              <a:rPr lang="en-US" sz="1200" dirty="0" smtClean="0"/>
              <a:t>Japanese artist </a:t>
            </a:r>
            <a:r>
              <a:rPr lang="en-US" sz="1200" dirty="0" err="1" smtClean="0"/>
              <a:t>Kobayakawa</a:t>
            </a:r>
            <a:r>
              <a:rPr lang="en-US" sz="1200" dirty="0" smtClean="0"/>
              <a:t> Kiyoshi, illustrates the global appeal of the “new woman” of the 1920’s.  The subject, a </a:t>
            </a:r>
            <a:r>
              <a:rPr lang="en-US" sz="1200" dirty="0" err="1" smtClean="0"/>
              <a:t>moga</a:t>
            </a:r>
            <a:r>
              <a:rPr lang="en-US" sz="1200" dirty="0" smtClean="0"/>
              <a:t> (“modern girl” in Japanese), sits alone in a nightclub wearing Western clothing, makeup, and hairstyle, accompanied by a cigarette and a martini.  </a:t>
            </a:r>
            <a:endParaRPr lang="en-US" sz="1200" dirty="0"/>
          </a:p>
        </p:txBody>
      </p:sp>
      <p:pic>
        <p:nvPicPr>
          <p:cNvPr id="34820" name="Picture 18" descr="ch20fig08"/>
          <p:cNvPicPr>
            <a:picLocks noChangeAspect="1" noChangeArrowheads="1"/>
          </p:cNvPicPr>
          <p:nvPr/>
        </p:nvPicPr>
        <p:blipFill>
          <a:blip r:embed="rId3" cstate="print"/>
          <a:srcRect/>
          <a:stretch>
            <a:fillRect/>
          </a:stretch>
        </p:blipFill>
        <p:spPr bwMode="auto">
          <a:xfrm>
            <a:off x="2743200" y="-25820"/>
            <a:ext cx="3810000" cy="60456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endParaRPr lang="en-US" sz="800" dirty="0"/>
          </a:p>
        </p:txBody>
      </p:sp>
      <p:sp>
        <p:nvSpPr>
          <p:cNvPr id="35843" name="Rectangle 3"/>
          <p:cNvSpPr>
            <a:spLocks noChangeArrowheads="1"/>
          </p:cNvSpPr>
          <p:nvPr/>
        </p:nvSpPr>
        <p:spPr bwMode="auto">
          <a:xfrm>
            <a:off x="0" y="5980113"/>
            <a:ext cx="9144000" cy="738664"/>
          </a:xfrm>
          <a:prstGeom prst="rect">
            <a:avLst/>
          </a:prstGeom>
          <a:noFill/>
          <a:ln w="9525">
            <a:noFill/>
            <a:miter lim="800000"/>
            <a:headEnd/>
            <a:tailEnd/>
          </a:ln>
        </p:spPr>
        <p:txBody>
          <a:bodyPr wrap="square">
            <a:spAutoFit/>
          </a:bodyPr>
          <a:lstStyle/>
          <a:p>
            <a:r>
              <a:rPr lang="en-US" sz="1400" dirty="0"/>
              <a:t>Many American authorities were no </a:t>
            </a:r>
            <a:r>
              <a:rPr lang="en-US" sz="1400" dirty="0" smtClean="0"/>
              <a:t>more welcoming </a:t>
            </a:r>
            <a:r>
              <a:rPr lang="en-US" sz="1400" dirty="0"/>
              <a:t>to “new women</a:t>
            </a:r>
            <a:r>
              <a:rPr lang="en-US" sz="1400" dirty="0" smtClean="0"/>
              <a:t>.”  The superintendent of public buildings and grounds in Washington D.C., decreed that women’s bathing suits must fall no higher than six inches above the knee.  Here, in 1922, he enforces his edict.</a:t>
            </a:r>
            <a:endParaRPr lang="en-US" sz="1400" dirty="0"/>
          </a:p>
        </p:txBody>
      </p:sp>
      <p:pic>
        <p:nvPicPr>
          <p:cNvPr id="35844" name="Picture 8" descr="ch20fig09"/>
          <p:cNvPicPr>
            <a:picLocks noChangeAspect="1" noChangeArrowheads="1"/>
          </p:cNvPicPr>
          <p:nvPr/>
        </p:nvPicPr>
        <p:blipFill>
          <a:blip r:embed="rId3" cstate="print"/>
          <a:srcRect/>
          <a:stretch>
            <a:fillRect/>
          </a:stretch>
        </p:blipFill>
        <p:spPr bwMode="auto">
          <a:xfrm>
            <a:off x="1066800" y="0"/>
            <a:ext cx="7222602"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endParaRPr lang="en-US" sz="800" dirty="0"/>
          </a:p>
        </p:txBody>
      </p:sp>
      <p:sp>
        <p:nvSpPr>
          <p:cNvPr id="36867" name="Rectangle 3"/>
          <p:cNvSpPr>
            <a:spLocks noChangeArrowheads="1"/>
          </p:cNvSpPr>
          <p:nvPr/>
        </p:nvSpPr>
        <p:spPr bwMode="auto">
          <a:xfrm>
            <a:off x="0" y="5983288"/>
            <a:ext cx="9144000" cy="738664"/>
          </a:xfrm>
          <a:prstGeom prst="rect">
            <a:avLst/>
          </a:prstGeom>
          <a:noFill/>
          <a:ln w="9525">
            <a:noFill/>
            <a:miter lim="800000"/>
            <a:headEnd/>
            <a:tailEnd/>
          </a:ln>
        </p:spPr>
        <p:txBody>
          <a:bodyPr wrap="square">
            <a:spAutoFit/>
          </a:bodyPr>
          <a:lstStyle/>
          <a:p>
            <a:r>
              <a:rPr lang="en-US" sz="1400" dirty="0"/>
              <a:t>Advertisers marketed cigarettes to women as </a:t>
            </a:r>
            <a:r>
              <a:rPr lang="en-US" sz="1400" dirty="0" smtClean="0"/>
              <a:t>symbols of </a:t>
            </a:r>
            <a:r>
              <a:rPr lang="en-US" sz="1400" dirty="0"/>
              <a:t>female independence</a:t>
            </a:r>
            <a:r>
              <a:rPr lang="en-US" sz="1400" dirty="0" smtClean="0"/>
              <a:t>.  This 1929 ad for Lucky </a:t>
            </a:r>
            <a:r>
              <a:rPr lang="en-US" sz="1400" dirty="0" err="1" smtClean="0"/>
              <a:t>Srike</a:t>
            </a:r>
            <a:r>
              <a:rPr lang="en-US" sz="1400" dirty="0" smtClean="0"/>
              <a:t> reads:  “Legally, politically and socially, woman has been emancipated from those chains which bound her…Gone is that ancient prejudice against cigarettes.”</a:t>
            </a:r>
            <a:endParaRPr lang="en-US" sz="1400" dirty="0"/>
          </a:p>
        </p:txBody>
      </p:sp>
      <p:pic>
        <p:nvPicPr>
          <p:cNvPr id="36868" name="Picture 16" descr="ch20fig10"/>
          <p:cNvPicPr>
            <a:picLocks noChangeAspect="1" noChangeArrowheads="1"/>
          </p:cNvPicPr>
          <p:nvPr/>
        </p:nvPicPr>
        <p:blipFill>
          <a:blip r:embed="rId3" cstate="print"/>
          <a:srcRect/>
          <a:stretch>
            <a:fillRect/>
          </a:stretch>
        </p:blipFill>
        <p:spPr bwMode="auto">
          <a:xfrm>
            <a:off x="2447260" y="0"/>
            <a:ext cx="3953540" cy="5953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endParaRPr lang="en-US" sz="800" dirty="0"/>
          </a:p>
        </p:txBody>
      </p:sp>
      <p:sp>
        <p:nvSpPr>
          <p:cNvPr id="37891" name="Rectangle 3"/>
          <p:cNvSpPr>
            <a:spLocks noChangeArrowheads="1"/>
          </p:cNvSpPr>
          <p:nvPr/>
        </p:nvSpPr>
        <p:spPr bwMode="auto">
          <a:xfrm>
            <a:off x="0" y="5867400"/>
            <a:ext cx="9144000" cy="954107"/>
          </a:xfrm>
          <a:prstGeom prst="rect">
            <a:avLst/>
          </a:prstGeom>
          <a:noFill/>
          <a:ln w="9525">
            <a:noFill/>
            <a:miter lim="800000"/>
            <a:headEnd/>
            <a:tailEnd/>
          </a:ln>
        </p:spPr>
        <p:txBody>
          <a:bodyPr wrap="square">
            <a:spAutoFit/>
          </a:bodyPr>
          <a:lstStyle/>
          <a:p>
            <a:r>
              <a:rPr lang="en-US" sz="1400" dirty="0"/>
              <a:t>An ad for Procter &amp; Gamble laundry </a:t>
            </a:r>
            <a:r>
              <a:rPr lang="en-US" sz="1400" dirty="0" smtClean="0"/>
              <a:t>detergent urges </a:t>
            </a:r>
            <a:r>
              <a:rPr lang="en-US" sz="1400" dirty="0"/>
              <a:t>modern women to modernize the </a:t>
            </a:r>
            <a:r>
              <a:rPr lang="en-US" sz="1400" dirty="0" smtClean="0"/>
              <a:t>methods of </a:t>
            </a:r>
            <a:r>
              <a:rPr lang="en-US" sz="1400" dirty="0"/>
              <a:t>their employees</a:t>
            </a:r>
            <a:r>
              <a:rPr lang="en-US" sz="1400" dirty="0" smtClean="0"/>
              <a:t>.  The text relates how a white woman in the Southwest persuaded </a:t>
            </a:r>
            <a:r>
              <a:rPr lang="en-US" sz="1400" dirty="0" err="1" smtClean="0"/>
              <a:t>Felipa</a:t>
            </a:r>
            <a:r>
              <a:rPr lang="en-US" sz="1400" dirty="0" smtClean="0"/>
              <a:t>, her Mexican-American domestic worker, to abandon her “primitive washing methods.”  </a:t>
            </a:r>
            <a:r>
              <a:rPr lang="en-US" sz="1400" dirty="0" err="1" smtClean="0"/>
              <a:t>Felipa</a:t>
            </a:r>
            <a:r>
              <a:rPr lang="en-US" sz="1400" dirty="0" smtClean="0"/>
              <a:t>, according to the ad, agrees that the laundry is now “whiter, cleaner, and fresher.”</a:t>
            </a:r>
            <a:endParaRPr lang="en-US" sz="1400" dirty="0"/>
          </a:p>
        </p:txBody>
      </p:sp>
      <p:pic>
        <p:nvPicPr>
          <p:cNvPr id="37892" name="Picture 5" descr="ch20fig11"/>
          <p:cNvPicPr>
            <a:picLocks noChangeAspect="1" noChangeArrowheads="1"/>
          </p:cNvPicPr>
          <p:nvPr/>
        </p:nvPicPr>
        <p:blipFill>
          <a:blip r:embed="rId3" cstate="print"/>
          <a:srcRect/>
          <a:stretch>
            <a:fillRect/>
          </a:stretch>
        </p:blipFill>
        <p:spPr bwMode="auto">
          <a:xfrm>
            <a:off x="2438400" y="1"/>
            <a:ext cx="4508182" cy="5938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solidFill>
                  <a:srgbClr val="FF0000"/>
                </a:solidFill>
                <a:latin typeface="StoneSerif SAIN SmBd v.1" pitchFamily="2" charset="0"/>
              </a:rPr>
              <a:t>Business and Government</a:t>
            </a:r>
          </a:p>
        </p:txBody>
      </p:sp>
      <p:sp>
        <p:nvSpPr>
          <p:cNvPr id="7171" name="Rectangle 3"/>
          <p:cNvSpPr>
            <a:spLocks noGrp="1" noChangeArrowheads="1"/>
          </p:cNvSpPr>
          <p:nvPr>
            <p:ph type="body" idx="1"/>
          </p:nvPr>
        </p:nvSpPr>
        <p:spPr/>
        <p:txBody>
          <a:bodyPr/>
          <a:lstStyle/>
          <a:p>
            <a:pPr eaLnBrk="1" hangingPunct="1"/>
            <a:r>
              <a:rPr lang="en-US" sz="1600" smtClean="0"/>
              <a:t>Progressivism disintegrated in the 1920s. Government success in creating mass hysteria during the war appeared to erode the foundation of democracy</a:t>
            </a:r>
            <a:r>
              <a:rPr lang="en-US" sz="1600" smtClean="0">
                <a:cs typeface="Arial" charset="0"/>
              </a:rPr>
              <a:t>—</a:t>
            </a:r>
            <a:r>
              <a:rPr lang="en-US" sz="1600" smtClean="0"/>
              <a:t>the rational, self-directed citizen. Sigmund Freud pointed to the unconscious, instinctual basis of human behavior. IQ tests seemed to show that many American were mentally unfit for self-government.</a:t>
            </a:r>
          </a:p>
          <a:p>
            <a:pPr eaLnBrk="1" hangingPunct="1"/>
            <a:endParaRPr lang="en-US" sz="1600" smtClean="0"/>
          </a:p>
          <a:p>
            <a:pPr eaLnBrk="1" hangingPunct="1"/>
            <a:r>
              <a:rPr lang="en-US" sz="1600" smtClean="0"/>
              <a:t>In the 1920s, Walter Lippman published two incisive critiques of democracy, </a:t>
            </a:r>
            <a:r>
              <a:rPr lang="en-US" sz="1600" i="1" smtClean="0"/>
              <a:t>Public Opinion</a:t>
            </a:r>
            <a:r>
              <a:rPr lang="en-US" sz="1600" smtClean="0"/>
              <a:t> and </a:t>
            </a:r>
            <a:r>
              <a:rPr lang="en-US" sz="1600" i="1" smtClean="0"/>
              <a:t>The Phantom Public</a:t>
            </a:r>
            <a:r>
              <a:rPr lang="en-US" sz="1600" smtClean="0"/>
              <a:t>, in which he repudiated Progressive beliefs that “intelligence” could solve social problems in a mass democracy. Lippman argued that American voters were ill-informed, irrational, and failed to scrutinize policies or candidates; most problems, he argued, were beyond the understanding of ordinary men and women. The independent citizen was a myth. The government, journalists, and advertisers, he suggested, had perfected the art of creating and manipulating public opinion</a:t>
            </a:r>
            <a:r>
              <a:rPr lang="en-US" sz="1600" smtClean="0">
                <a:cs typeface="Arial" charset="0"/>
              </a:rPr>
              <a:t>—</a:t>
            </a:r>
            <a:r>
              <a:rPr lang="en-US" sz="1600" smtClean="0"/>
              <a:t>what Lippman called the “manufacture of consent.” In 1929, sociologists Robert and Helen Lynd published </a:t>
            </a:r>
            <a:r>
              <a:rPr lang="en-US" sz="1600" i="1" smtClean="0"/>
              <a:t>Middletown</a:t>
            </a:r>
            <a:r>
              <a:rPr lang="en-US" sz="1600" smtClean="0"/>
              <a:t>, a study of life in Muncie, Indiana, a typical Midwestern community. They found that leisure and consumption had replaced politics as the center of public life, and declining voter participation, among other indicators, confirmed their observations.</a:t>
            </a:r>
            <a:endParaRPr lang="en-US" sz="1600" smtClean="0">
              <a:latin typeface="Book Antiqua"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solidFill>
                  <a:srgbClr val="FF0000"/>
                </a:solidFill>
                <a:latin typeface="StoneSerif SAIN SmBd v.1" pitchFamily="2" charset="0"/>
              </a:rPr>
              <a:t>Business and Government</a:t>
            </a:r>
          </a:p>
        </p:txBody>
      </p:sp>
      <p:sp>
        <p:nvSpPr>
          <p:cNvPr id="8195" name="Rectangle 3"/>
          <p:cNvSpPr>
            <a:spLocks noGrp="1" noChangeArrowheads="1"/>
          </p:cNvSpPr>
          <p:nvPr>
            <p:ph type="body" idx="1"/>
          </p:nvPr>
        </p:nvSpPr>
        <p:spPr/>
        <p:txBody>
          <a:bodyPr/>
          <a:lstStyle/>
          <a:p>
            <a:pPr eaLnBrk="1" hangingPunct="1"/>
            <a:r>
              <a:rPr lang="en-US" sz="1400" smtClean="0"/>
              <a:t>Government policy reflected the pro-business climate of the decade. Business lobbyists dominated national Republican Party conventions, calling on the federal government to lower taxes on personal incomes and corporate profits, maintain high tariffs, and reinforce employers’ anti-union campaigns. To some, Presidents Warren G. Harding and Calvin Coolidge appointed so many pro-business members of the Federal Reserve Board, Federal Trade Commission, and other Progressive-Era agencies that they seemed to repeal the regulatory state altogether. The government resumed issuing court injunctions to halt strikes, as it did with the walkout of 250,000 railroad workers in 1922. Under William H. Taft, appointed chief justice in 1921, the Supreme Court stayed extremely conservative, and a return to laissez-faire jurisprudence diminished Progressive policies that had enhanced federal power. In 1923, the Court struck down </a:t>
            </a:r>
            <a:r>
              <a:rPr lang="en-US" sz="1400" i="1" smtClean="0"/>
              <a:t>Muller v. Oregon</a:t>
            </a:r>
            <a:r>
              <a:rPr lang="en-US" sz="1400" smtClean="0"/>
              <a:t> in a decision that overturned a minimum wage law for women in the nation’s capital.</a:t>
            </a:r>
          </a:p>
          <a:p>
            <a:pPr eaLnBrk="1" hangingPunct="1"/>
            <a:endParaRPr lang="en-US" sz="1400" smtClean="0"/>
          </a:p>
          <a:p>
            <a:pPr eaLnBrk="1" hangingPunct="1"/>
            <a:r>
              <a:rPr lang="en-US" sz="1400" smtClean="0"/>
              <a:t>The administration of the lackluster president Warren G. Harding became one of the most corrupt in the nation’s history. Although his cabinet had a few men of talent and integrity, such as Secretary of State Charles Evans Hughes and Secretary of Commerce Herbert Hoover, Harding appointed cronies who used their office for private gain. The most famous of several corruption scandals involved the leasing of government oil reserves to businessmen at Teapot Dome, Wyoming, by secretary of the interior Albert Fall, who was paid $500,000 for his services. As a result, Fall became the first cabinet member in history to receive a felony conviction.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rgbClr val="FF0000"/>
                </a:solidFill>
                <a:latin typeface="StoneSerif SAIN SmBd v.1" pitchFamily="2" charset="0"/>
              </a:rPr>
              <a:t>Business and Government</a:t>
            </a:r>
          </a:p>
        </p:txBody>
      </p:sp>
      <p:sp>
        <p:nvSpPr>
          <p:cNvPr id="9219" name="Rectangle 3"/>
          <p:cNvSpPr>
            <a:spLocks noGrp="1" noChangeArrowheads="1"/>
          </p:cNvSpPr>
          <p:nvPr>
            <p:ph type="body" idx="1"/>
          </p:nvPr>
        </p:nvSpPr>
        <p:spPr/>
        <p:txBody>
          <a:bodyPr/>
          <a:lstStyle/>
          <a:p>
            <a:pPr eaLnBrk="1" hangingPunct="1">
              <a:lnSpc>
                <a:spcPct val="90000"/>
              </a:lnSpc>
            </a:pPr>
            <a:r>
              <a:rPr lang="en-US" sz="1600" smtClean="0"/>
              <a:t>Harding’s successor, Calvin Coolidge, who won fame as Massachusetts’ governor for using state troops to end a Boston policemen’s strike in 1919, was uncharismatic, but compared to Harding seemed an honest Yankee. Coolidge continued Harding’s policies, without the corruption and scandal. In 1924, Coolidge was re-elected by a huge margin, defeating Democratic candidate John W. Davis, a Wall Street lawyer who had been nominated by a badly divided Democratic convention. One-sixth of the electorate in 1924 voted for Robert La Follette, the candidate of a new Progressive Party whose platform called for higher taxes on wealth, public ownership of railroads, farm relief, and a ban on child labor. Coolidge described the Progressive platform as a plan for a “communistic and socialistic” America. La Follette won the endorsements of Progressives like Jane Addams and the American Federation of Labor, but raised little money, and he carried only Wisconsin. But his candidacy showed that discontent persisted under the surface of prosperity and conservatism.</a:t>
            </a:r>
          </a:p>
          <a:p>
            <a:pPr eaLnBrk="1" hangingPunct="1">
              <a:lnSpc>
                <a:spcPct val="90000"/>
              </a:lnSpc>
            </a:pPr>
            <a:endParaRPr lang="en-US" sz="1600" smtClean="0"/>
          </a:p>
          <a:p>
            <a:pPr eaLnBrk="1" hangingPunct="1">
              <a:lnSpc>
                <a:spcPct val="90000"/>
              </a:lnSpc>
            </a:pPr>
            <a:r>
              <a:rPr lang="en-US" sz="1600" smtClean="0"/>
              <a:t>Foreign affairs also reflected the alliance between business and government. The decade saw a retreat from Wilsonian internationalism toward unilateral American actions mostly intended to boost exports and investment opportunities abroad. The so-called “isolationism” of the 1920s was a reaction against disappointments over Wilson’s aggressive military and diplomatic stance. The United States hosted the Washington Naval Arms Conference of 1922, which secured smaller navies for Britain, France, Japan, Italy, and the United States. But the country stayed outside the League of Nations, and American tariffs were raised to their highest levels in history, repudiating Wilson’s commitment to free trade.</a:t>
            </a:r>
          </a:p>
          <a:p>
            <a:pPr eaLnBrk="1" hangingPunct="1">
              <a:lnSpc>
                <a:spcPct val="90000"/>
              </a:lnSpc>
            </a:pPr>
            <a:endParaRPr lang="en-US" sz="1600" smtClean="0"/>
          </a:p>
          <a:p>
            <a:pPr eaLnBrk="1" hangingPunct="1">
              <a:lnSpc>
                <a:spcPct val="90000"/>
              </a:lnSpc>
            </a:pPr>
            <a:r>
              <a:rPr lang="en-US" sz="1600" smtClean="0"/>
              <a:t>Foreign policy was largely developed in private economic relationships rather than government activity. The United States emerged from World War I as the world’s major manufacturing and financial power. In the 1920s, New York bankers, sometime acting alone and sometimes with help from the Harding and Coolidge administrations, made huge loans to European and Latin American governments. American industrial firms, especially in auto, agricultural machinery, and electrical equipment manufacturing, established overseas plants to supply the world market and find cheaper labor. American investors gained control over raw materials such as copper in Chile, and oil in Venezuela. When American economic interests seemed threatened, the government sent in the troops</a:t>
            </a:r>
            <a:r>
              <a:rPr lang="en-US" sz="1600" smtClean="0">
                <a:cs typeface="Arial" charset="0"/>
              </a:rPr>
              <a:t>—</a:t>
            </a:r>
            <a:r>
              <a:rPr lang="en-US" sz="1600" smtClean="0"/>
              <a:t>invading once more in Nicaragua to suppress a nationalist revolt.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solidFill>
                  <a:srgbClr val="FF0000"/>
                </a:solidFill>
                <a:latin typeface="StoneSerif SAIN SmBd v.1" pitchFamily="2" charset="0"/>
              </a:rPr>
              <a:t>The Birth of Civil Liberties</a:t>
            </a:r>
          </a:p>
        </p:txBody>
      </p:sp>
      <p:sp>
        <p:nvSpPr>
          <p:cNvPr id="10243" name="Rectangle 3"/>
          <p:cNvSpPr>
            <a:spLocks noGrp="1" noChangeArrowheads="1"/>
          </p:cNvSpPr>
          <p:nvPr>
            <p:ph type="body" idx="1"/>
          </p:nvPr>
        </p:nvSpPr>
        <p:spPr/>
        <p:txBody>
          <a:bodyPr/>
          <a:lstStyle/>
          <a:p>
            <a:pPr eaLnBrk="1" hangingPunct="1"/>
            <a:r>
              <a:rPr lang="en-US" sz="1400" smtClean="0"/>
              <a:t>Wartime and postwar repression, Prohibition, and pro-business policies in wartime and the 1920s damaged Progressives’ belief that the federal government could represent national purpose and enhance freedom. Progressives gained a new appreciation of civil liberties</a:t>
            </a:r>
            <a:r>
              <a:rPr lang="en-US" sz="1400" smtClean="0">
                <a:cs typeface="Arial" charset="0"/>
              </a:rPr>
              <a:t>—</a:t>
            </a:r>
            <a:r>
              <a:rPr lang="en-US" sz="1400" smtClean="0"/>
              <a:t>rights that an individual may assert even against democratic majorities</a:t>
            </a:r>
            <a:r>
              <a:rPr lang="en-US" sz="1400" smtClean="0">
                <a:cs typeface="Arial" charset="0"/>
              </a:rPr>
              <a:t>—</a:t>
            </a:r>
            <a:r>
              <a:rPr lang="en-US" sz="1400" smtClean="0"/>
              <a:t>as fundamental features of American freedom. Reformers now encouraged open and democratic debate and in the 1920s, and a coherent concept of civil liberties and legal protections for freedom of speech against the government began to emerge.</a:t>
            </a:r>
          </a:p>
          <a:p>
            <a:pPr eaLnBrk="1" hangingPunct="1"/>
            <a:endParaRPr lang="en-US" sz="1400" smtClean="0"/>
          </a:p>
          <a:p>
            <a:pPr eaLnBrk="1" hangingPunct="1"/>
            <a:r>
              <a:rPr lang="en-US" sz="1400" smtClean="0"/>
              <a:t>Wartime and postwar repression persisted in the 1920s. Lynchings continued, and people endorsing free speech or radical doctrines were arrested and attacked by authorities and private citizens. Government agencies such as the Postal and Customs Services censored books considered obscene. A “Watch and Ward Committee” in Boston excluded dozens of books from bookstores, including works by novelists Upton Sinclair, Theodore Dreiser, and Ernest Hemingway. Movie producers feared that scandals involving actors might reinforce beliefs that movies promoted immorality, and in 1922, the film industry adopted the Hays code, which barred movies from depicting nudity, adultery, and long kisses. Only in 1951 would the Supreme Court offer First Amendment protections for film.</a:t>
            </a:r>
          </a:p>
          <a:p>
            <a:pPr eaLnBrk="1" hangingPunct="1"/>
            <a:endParaRPr lang="en-US" sz="1400" smtClean="0"/>
          </a:p>
          <a:p>
            <a:pPr eaLnBrk="1" hangingPunct="1"/>
            <a:r>
              <a:rPr lang="en-US" sz="1400" smtClean="0"/>
              <a:t>Though more and more Europeans consumed American popular culture, some began to see America as culturally vapid. The British novelist D. H. Lawrence, who lived briefly in the United States, said that America might take pride in being the “land of the free,” but “the free mob” had destroyed the right to dissent. American artists dissatisfied with America’s conservatism and materialism (and wanted to drink legally) migrated to Paris.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sz="2000" b="1" dirty="0" smtClean="0"/>
              <a:t>Presidents</a:t>
            </a:r>
            <a:r>
              <a:rPr lang="en-US" sz="2000" dirty="0" smtClean="0"/>
              <a:t>:</a:t>
            </a:r>
            <a:r>
              <a:rPr lang="en-US" dirty="0" smtClean="0"/>
              <a:t/>
            </a:r>
            <a:br>
              <a:rPr lang="en-US" dirty="0" smtClean="0"/>
            </a:br>
            <a:endParaRPr lang="en-US" dirty="0"/>
          </a:p>
        </p:txBody>
      </p:sp>
      <p:sp>
        <p:nvSpPr>
          <p:cNvPr id="3" name="Content Placeholder 2"/>
          <p:cNvSpPr>
            <a:spLocks noGrp="1"/>
          </p:cNvSpPr>
          <p:nvPr>
            <p:ph idx="1"/>
          </p:nvPr>
        </p:nvSpPr>
        <p:spPr>
          <a:xfrm>
            <a:off x="0" y="381000"/>
            <a:ext cx="9144000" cy="6477000"/>
          </a:xfrm>
        </p:spPr>
        <p:txBody>
          <a:bodyPr/>
          <a:lstStyle/>
          <a:p>
            <a:pPr>
              <a:buNone/>
            </a:pPr>
            <a:r>
              <a:rPr lang="en-US" sz="1800" b="1" u="sng" dirty="0" smtClean="0"/>
              <a:t>Woodrow Wilson, Democrat </a:t>
            </a:r>
            <a:r>
              <a:rPr lang="en-US" sz="1600" dirty="0" smtClean="0"/>
              <a:t>:   World War I  (1914 – 1918)</a:t>
            </a:r>
          </a:p>
          <a:p>
            <a:pPr>
              <a:buNone/>
            </a:pPr>
            <a:r>
              <a:rPr lang="en-US" sz="1600" dirty="0" smtClean="0"/>
              <a:t>	Election 1912  Served 1913 – 1916    	Election 1916  Served 1917 – 1920</a:t>
            </a:r>
          </a:p>
          <a:p>
            <a:pPr>
              <a:buNone/>
            </a:pPr>
            <a:r>
              <a:rPr lang="en-US" sz="1600" dirty="0" smtClean="0"/>
              <a:t>	Background - </a:t>
            </a:r>
            <a:r>
              <a:rPr lang="en-US" sz="1600" dirty="0" smtClean="0">
                <a:hlinkClick r:id="rId2"/>
              </a:rPr>
              <a:t>http://www.biography.com/people/woodrow-wilson-9534272</a:t>
            </a:r>
            <a:endParaRPr lang="en-US" sz="1600" dirty="0" smtClean="0"/>
          </a:p>
          <a:p>
            <a:pPr>
              <a:buNone/>
            </a:pPr>
            <a:r>
              <a:rPr lang="en-US" sz="1800" b="1" u="sng" dirty="0" smtClean="0"/>
              <a:t>Warren Harding, Republican</a:t>
            </a:r>
            <a:r>
              <a:rPr lang="en-US" sz="1600" dirty="0" smtClean="0"/>
              <a:t>:  </a:t>
            </a:r>
          </a:p>
          <a:p>
            <a:pPr>
              <a:buNone/>
            </a:pPr>
            <a:r>
              <a:rPr lang="en-US" sz="1400" b="1" dirty="0" smtClean="0"/>
              <a:t>Election of 1920  </a:t>
            </a:r>
            <a:r>
              <a:rPr lang="en-US" sz="1400" dirty="0" smtClean="0"/>
              <a:t>(1921 – 1923)        </a:t>
            </a:r>
            <a:r>
              <a:rPr lang="en-US" sz="1400" b="1" dirty="0" smtClean="0"/>
              <a:t>Died in 1923 </a:t>
            </a:r>
            <a:r>
              <a:rPr lang="en-US" sz="1400" dirty="0" smtClean="0"/>
              <a:t>(heart attack) – VP Coolidge of VT becomes President</a:t>
            </a:r>
          </a:p>
          <a:p>
            <a:pPr>
              <a:buNone/>
            </a:pPr>
            <a:r>
              <a:rPr lang="en-US" sz="1600" dirty="0" smtClean="0"/>
              <a:t>	He was elected as the new President in 1921. World War I helped the economy. Factories expanded rapidly to meet the need for military supplies. When the war was over more than 2 million soldiers came home looking for jobs. At the same time factories  stopped turning out materials. The result was a sharp </a:t>
            </a:r>
            <a:r>
              <a:rPr lang="en-US" sz="1600" dirty="0" smtClean="0">
                <a:hlinkClick r:id="rId3"/>
              </a:rPr>
              <a:t>recession</a:t>
            </a:r>
            <a:r>
              <a:rPr lang="en-US" sz="1600" dirty="0" smtClean="0"/>
              <a:t>, or economic slump.</a:t>
            </a:r>
          </a:p>
          <a:p>
            <a:pPr>
              <a:buNone/>
            </a:pPr>
            <a:r>
              <a:rPr lang="en-US" sz="1600" dirty="0" smtClean="0"/>
              <a:t>	</a:t>
            </a:r>
            <a:r>
              <a:rPr lang="en-US" sz="1100" dirty="0" smtClean="0"/>
              <a:t>Background - </a:t>
            </a:r>
            <a:r>
              <a:rPr lang="en-US" sz="1100" dirty="0" smtClean="0">
                <a:hlinkClick r:id="rId4"/>
              </a:rPr>
              <a:t>http://www.biography.com/people/warren-g-harding-9328336</a:t>
            </a:r>
            <a:endParaRPr lang="en-US" sz="1100" dirty="0" smtClean="0"/>
          </a:p>
          <a:p>
            <a:pPr>
              <a:buNone/>
            </a:pPr>
            <a:r>
              <a:rPr lang="en-US" sz="1100" dirty="0" smtClean="0"/>
              <a:t>	Biography:  (1:21) </a:t>
            </a:r>
            <a:r>
              <a:rPr lang="en-US" sz="1100" dirty="0" smtClean="0">
                <a:hlinkClick r:id="rId5"/>
              </a:rPr>
              <a:t>https://www.youtube.com/watch?v=Fqdd_qaUubk</a:t>
            </a:r>
            <a:endParaRPr lang="en-US" sz="1100" dirty="0" smtClean="0"/>
          </a:p>
          <a:p>
            <a:pPr>
              <a:buNone/>
            </a:pPr>
            <a:r>
              <a:rPr lang="en-US" sz="1100" dirty="0" smtClean="0"/>
              <a:t>	Biography: (3:38) </a:t>
            </a:r>
            <a:r>
              <a:rPr lang="en-US" sz="1100" dirty="0" smtClean="0">
                <a:hlinkClick r:id="rId6"/>
              </a:rPr>
              <a:t>https://www.youtube.com/watch?v=Hq-Q88M5XbI</a:t>
            </a:r>
            <a:endParaRPr lang="en-US" sz="1100" dirty="0" smtClean="0"/>
          </a:p>
          <a:p>
            <a:pPr>
              <a:buNone/>
            </a:pPr>
            <a:endParaRPr lang="en-US" sz="1600" dirty="0" smtClean="0"/>
          </a:p>
          <a:p>
            <a:pPr>
              <a:buNone/>
            </a:pPr>
            <a:endParaRPr lang="en-US" sz="1600" dirty="0"/>
          </a:p>
        </p:txBody>
      </p:sp>
      <p:pic>
        <p:nvPicPr>
          <p:cNvPr id="4" name="Picture 7" descr="451px-Warren_G_Harding_portrait_as_senator_June_1920">
            <a:hlinkClick r:id="rId7"/>
          </p:cNvPr>
          <p:cNvPicPr>
            <a:picLocks noChangeAspect="1" noChangeArrowheads="1"/>
          </p:cNvPicPr>
          <p:nvPr/>
        </p:nvPicPr>
        <p:blipFill>
          <a:blip r:embed="rId8" cstate="print"/>
          <a:srcRect/>
          <a:stretch>
            <a:fillRect/>
          </a:stretch>
        </p:blipFill>
        <p:spPr bwMode="auto">
          <a:xfrm>
            <a:off x="7467600" y="4631268"/>
            <a:ext cx="1676399" cy="2226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solidFill>
                  <a:srgbClr val="FF0000"/>
                </a:solidFill>
                <a:latin typeface="StoneSerif SAIN SmBd v.1" pitchFamily="2" charset="0"/>
              </a:rPr>
              <a:t>The Birth of Civil Liberties</a:t>
            </a:r>
          </a:p>
        </p:txBody>
      </p:sp>
      <p:sp>
        <p:nvSpPr>
          <p:cNvPr id="11267" name="Rectangle 3"/>
          <p:cNvSpPr>
            <a:spLocks noGrp="1" noChangeArrowheads="1"/>
          </p:cNvSpPr>
          <p:nvPr>
            <p:ph type="body" idx="1"/>
          </p:nvPr>
        </p:nvSpPr>
        <p:spPr>
          <a:xfrm>
            <a:off x="533400" y="1219200"/>
            <a:ext cx="8229600" cy="4525963"/>
          </a:xfrm>
        </p:spPr>
        <p:txBody>
          <a:bodyPr/>
          <a:lstStyle/>
          <a:p>
            <a:pPr eaLnBrk="1" hangingPunct="1"/>
            <a:r>
              <a:rPr lang="en-US" sz="1400" smtClean="0"/>
              <a:t>The concern for civil liberties grew from the arrests of anti-war dissenters under the Espionage and Sedition Acts, which inspired the formation of a group in 1917 that three years later became the American Civil Liberties Union (ACLU). For the rest of the twentieth century, the ACLU took on many of the important legal cases that established the “rights revolution” in America. The ACLU helped inject meaning into traditional liberties such as freedom of speech, and invented new rights such as the right to privacy. But the ACLU began as a coalition of pacifists, Progressives, and lawyers outraged by the violation of Americans’ rights by the government during World War I.</a:t>
            </a:r>
          </a:p>
          <a:p>
            <a:pPr eaLnBrk="1" hangingPunct="1"/>
            <a:endParaRPr lang="en-US" sz="1400" smtClean="0"/>
          </a:p>
          <a:p>
            <a:pPr eaLnBrk="1" hangingPunct="1"/>
            <a:r>
              <a:rPr lang="en-US" sz="1400" smtClean="0"/>
              <a:t>Before the war, the Supreme Court had done little to protect the rights of unpopular minorities. Initially the Court itself restricted civil liberties. In 1919, the Court upheld the constitutionality of the Espionage Act and the conviction of Charles T. Schenck, a socialist who sent anti-draft leaflets through the mails. Justice Oliver Wendell Holmes spoke for the Court when he declared that the First Amendment did not prevent Congress from prohibiting speech that presented a “clear and present danger” of inspiring illegal activity. Free speech “would not protect a man in falsely shouting fire in a theater and causing a panic.” This became the basis of Supreme Court decisions in future Supreme Court cases, but since it allowed public officials to determine what kind of speech was “dangerous,” it proved an arbitrary doctrine.</a:t>
            </a:r>
          </a:p>
          <a:p>
            <a:pPr eaLnBrk="1" hangingPunct="1"/>
            <a:endParaRPr lang="en-US" sz="1400" smtClean="0"/>
          </a:p>
          <a:p>
            <a:pPr eaLnBrk="1" hangingPunct="1"/>
            <a:r>
              <a:rPr lang="en-US" sz="1400" smtClean="0"/>
              <a:t>In 1919, the Court also upheld the conviction of Jacob Abrams and five other men for passing out pamphlets criticizing America’s military intervention in Russia after the Bolshevik Revolution. But a minority dissented, forming the basis for future defenses of free speech as necessary in the “great marketplace of ideas” later on that decade. By the end of the 1920s, the Court had invalidated state laws making it illegal to advocate unlawful acts or changes in the political or economic system.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solidFill>
                  <a:srgbClr val="FF0000"/>
                </a:solidFill>
                <a:latin typeface="StoneSerif SAIN SmBd v.1" pitchFamily="2" charset="0"/>
              </a:rPr>
              <a:t>The Culture Wars</a:t>
            </a:r>
          </a:p>
        </p:txBody>
      </p:sp>
      <p:sp>
        <p:nvSpPr>
          <p:cNvPr id="12291" name="Rectangle 3"/>
          <p:cNvSpPr>
            <a:spLocks noGrp="1" noChangeArrowheads="1"/>
          </p:cNvSpPr>
          <p:nvPr>
            <p:ph type="body" idx="1"/>
          </p:nvPr>
        </p:nvSpPr>
        <p:spPr>
          <a:xfrm>
            <a:off x="457200" y="1447800"/>
            <a:ext cx="8229600" cy="4525963"/>
          </a:xfrm>
        </p:spPr>
        <p:txBody>
          <a:bodyPr/>
          <a:lstStyle/>
          <a:p>
            <a:pPr eaLnBrk="1" hangingPunct="1">
              <a:lnSpc>
                <a:spcPct val="90000"/>
              </a:lnSpc>
            </a:pPr>
            <a:r>
              <a:rPr lang="en-US" sz="1400" smtClean="0"/>
              <a:t>Not all Americans embraced modern urban culture and its religious and ethnic pluralism, mass entertainment, and sexual liberation. Evangelical Protestants felt threatened by an apparent decline in traditional values and the increased visibility of Catholicism and Judaism caused by immigration. They also opposed “modernists” within Protestant denominations who wanted to integrate science and religion and adapt Christianity to the new secular culture. Fundamentalists, convinced that the Bible’s literal truth was the basis of Christian doctrine, started campaigns to exorcise modernism from Christianity and restrict individual freedoms. Billy Sunday, a professional baseball player who became a revivalist preacher, was perhaps the best known of the fundamentalists, and he may have preached to as many as 100 million people with messages damning Darwinism and drink. Fundamentalism flowered both in rural and urban areas, and it succeeded, through Prohibition, in reducing alcohol consumption in many places. But many Americans saw prohibition as a violation of their personal freedoms. Prohibition also earned huge profits for those who trafficked in illegal alcohol, and it made for pervasive government corruption.</a:t>
            </a:r>
          </a:p>
          <a:p>
            <a:pPr eaLnBrk="1" hangingPunct="1">
              <a:lnSpc>
                <a:spcPct val="90000"/>
              </a:lnSpc>
            </a:pPr>
            <a:endParaRPr lang="en-US" sz="1400" smtClean="0"/>
          </a:p>
          <a:p>
            <a:pPr eaLnBrk="1" hangingPunct="1">
              <a:lnSpc>
                <a:spcPct val="90000"/>
              </a:lnSpc>
            </a:pPr>
            <a:r>
              <a:rPr lang="en-US" sz="1400" smtClean="0"/>
              <a:t>A 1925 trial in Tennessee exposed the division between traditionalism and modern, secular culture. John Scopes, a public school teacher, was arrested for violating a state law that prohibited the teaching of Charles Darwin’s theory of evolution. His trial attracted national attention, and was carried live on national radio. To fundamentalist Christians, the idea that humans had evolved over millions of years from simian ancestors contradicted the Bible’s account of creation. To Scope’s defenders, including the ACLU, freedom meant the right to independent thought and self-expression, and Tennessee’s law showed the dangers of mixing church and state. The well-known labor lawyer Clarence Darrow defended Scopes and created a sensation when he called William Jennings Bryan to the stand as an “expert witness” on the Bible. Bryan showed a near-complete ignorance of modern science and an inability to deflect Darrow’s sarcastic interrogation regarding the factual accuracy of biblical stories. Embarrassed, Bryan died shortly after the trial ended in a guilty verdict for Scopes (though the decision was later overturned), and the movement for anti-evolution state laws expired.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pPr eaLnBrk="1" hangingPunct="1"/>
            <a:r>
              <a:rPr lang="en-US" smtClean="0">
                <a:solidFill>
                  <a:srgbClr val="FF0000"/>
                </a:solidFill>
                <a:latin typeface="StoneSerif SAIN SmBd v.1" pitchFamily="2" charset="0"/>
              </a:rPr>
              <a:t>The Culture Wars</a:t>
            </a:r>
          </a:p>
        </p:txBody>
      </p:sp>
      <p:sp>
        <p:nvSpPr>
          <p:cNvPr id="13315" name="Rectangle 3"/>
          <p:cNvSpPr>
            <a:spLocks noGrp="1" noChangeArrowheads="1"/>
          </p:cNvSpPr>
          <p:nvPr>
            <p:ph type="body" idx="1"/>
          </p:nvPr>
        </p:nvSpPr>
        <p:spPr>
          <a:xfrm>
            <a:off x="609600" y="838200"/>
            <a:ext cx="8229600" cy="4525963"/>
          </a:xfrm>
        </p:spPr>
        <p:txBody>
          <a:bodyPr/>
          <a:lstStyle/>
          <a:p>
            <a:pPr eaLnBrk="1" hangingPunct="1">
              <a:lnSpc>
                <a:spcPct val="90000"/>
              </a:lnSpc>
            </a:pPr>
            <a:r>
              <a:rPr lang="en-US" sz="1200" smtClean="0"/>
              <a:t>Many rural and small-town native-born Protestants found immigrants and their culture strange and threatening. Wartime demands for “100% Americanism” persisted in the 1920s in public policy and behavior. The most militant expression of beliefs that American freedom’s enjoyment should be limited according to religion and ethnicity was the rebirth of the Ku Klux Klan in the early 1920s. By the mid-1920s, the group claimed more than 3 million members, almost all white and native-born Protestants, many of whom were not in the South but in the North and West. Going beyond attacks on blacks, the new Klan targeted immigrants, especially Jews and Catholics, and other forces (feminism, unions, immorality) that seemed to threaten American civilization and “individual liberty.”</a:t>
            </a:r>
          </a:p>
          <a:p>
            <a:pPr eaLnBrk="1" hangingPunct="1">
              <a:lnSpc>
                <a:spcPct val="90000"/>
              </a:lnSpc>
            </a:pPr>
            <a:endParaRPr lang="en-US" sz="1200" smtClean="0"/>
          </a:p>
          <a:p>
            <a:pPr eaLnBrk="1" hangingPunct="1">
              <a:lnSpc>
                <a:spcPct val="90000"/>
              </a:lnSpc>
            </a:pPr>
            <a:r>
              <a:rPr lang="en-US" sz="1200" smtClean="0"/>
              <a:t>Although the Klan’s influence waned by the end of the decade, its attacks on modern secularism and political radicalism and its insistence that control of the nation be given back to “citizens of the old stock” represented popular sentiments. Many new laws transformed national identity and citizenship with newly exclusive definitions and restrictions. Immigration policy most represented this shift. Restrictions on immigration were nothing new, with the Naturalization Act of 1790 barring non-whites from migration, and the exclusion of various groups after 1875, including prostitutes and anarchists. But before World War I, the nation’s doors were open to almost all white persons.</a:t>
            </a:r>
          </a:p>
          <a:p>
            <a:pPr eaLnBrk="1" hangingPunct="1">
              <a:lnSpc>
                <a:spcPct val="90000"/>
              </a:lnSpc>
            </a:pPr>
            <a:endParaRPr lang="en-US" sz="1200" smtClean="0"/>
          </a:p>
          <a:p>
            <a:pPr eaLnBrk="1" hangingPunct="1">
              <a:lnSpc>
                <a:spcPct val="90000"/>
              </a:lnSpc>
            </a:pPr>
            <a:r>
              <a:rPr lang="en-US" sz="1200" smtClean="0"/>
              <a:t>In the 1920s, pressures for immigration restriction became overwhelming, signaled more than anything by the decline in the traditional opposition to restriction from employers, who had welcomed a large labor supply as a check on higher wages. Fears of immigrant-based political radicalism now outweighed demands for cheap labor, which employers found in African-Americans who had left the South. A 1921 law restricted immigration from Europe to 357,000 per year. In 1924, Congress imposed a permanent limitation on European immigration to 150,000 per year, distributed according to a series of national quotas that sharply restricted the numbers from southern and eastern Europe</a:t>
            </a:r>
            <a:r>
              <a:rPr lang="en-US" sz="1200" smtClean="0">
                <a:cs typeface="Arial" charset="0"/>
              </a:rPr>
              <a:t>—</a:t>
            </a:r>
            <a:r>
              <a:rPr lang="en-US" sz="1200" smtClean="0"/>
              <a:t>intended to ensure that the descendants of the old immigrants would always outnumber those of the new. The 1924 law barred entry of all those ineligible for naturalized citizenship</a:t>
            </a:r>
            <a:r>
              <a:rPr lang="en-US" sz="1200" smtClean="0">
                <a:cs typeface="Arial" charset="0"/>
              </a:rPr>
              <a:t>—</a:t>
            </a:r>
            <a:r>
              <a:rPr lang="en-US" sz="1200" smtClean="0"/>
              <a:t>all Asians, except for Filipinos, who were designated “American nationals.” But Congress in 1934 established a timetable for the Philippines’ independence, largely as a way to end immigration. The 1924 law for the first time effectively created the category of the “illegal alien</a:t>
            </a:r>
            <a:r>
              <a:rPr lang="en-US" sz="1400" smtClean="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14339" name="Rectangle 3"/>
          <p:cNvSpPr>
            <a:spLocks noChangeArrowheads="1"/>
          </p:cNvSpPr>
          <p:nvPr/>
        </p:nvSpPr>
        <p:spPr bwMode="auto">
          <a:xfrm>
            <a:off x="819150" y="5984875"/>
            <a:ext cx="3671888" cy="581025"/>
          </a:xfrm>
          <a:prstGeom prst="rect">
            <a:avLst/>
          </a:prstGeom>
          <a:noFill/>
          <a:ln w="9525">
            <a:noFill/>
            <a:miter lim="800000"/>
            <a:headEnd/>
            <a:tailEnd/>
          </a:ln>
        </p:spPr>
        <p:txBody>
          <a:bodyPr wrap="none">
            <a:spAutoFit/>
          </a:bodyPr>
          <a:lstStyle/>
          <a:p>
            <a:endParaRPr lang="en-US"/>
          </a:p>
          <a:p>
            <a:r>
              <a:rPr lang="en-US"/>
              <a:t>Table 20.1 Selected Annual Immigration</a:t>
            </a:r>
          </a:p>
        </p:txBody>
      </p:sp>
      <p:pic>
        <p:nvPicPr>
          <p:cNvPr id="14340" name="Picture 6" descr="Table 20"/>
          <p:cNvPicPr>
            <a:picLocks noChangeAspect="1" noChangeArrowheads="1"/>
          </p:cNvPicPr>
          <p:nvPr/>
        </p:nvPicPr>
        <p:blipFill>
          <a:blip r:embed="rId3" cstate="print"/>
          <a:srcRect/>
          <a:stretch>
            <a:fillRect/>
          </a:stretch>
        </p:blipFill>
        <p:spPr bwMode="auto">
          <a:xfrm>
            <a:off x="2195513" y="990600"/>
            <a:ext cx="475297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solidFill>
                  <a:srgbClr val="FF0000"/>
                </a:solidFill>
                <a:latin typeface="StoneSerif SAIN SmBd v.1" pitchFamily="2" charset="0"/>
              </a:rPr>
              <a:t>The Culture Wars</a:t>
            </a:r>
          </a:p>
        </p:txBody>
      </p:sp>
      <p:sp>
        <p:nvSpPr>
          <p:cNvPr id="15363" name="Rectangle 3"/>
          <p:cNvSpPr>
            <a:spLocks noGrp="1" noChangeArrowheads="1"/>
          </p:cNvSpPr>
          <p:nvPr>
            <p:ph type="body" idx="1"/>
          </p:nvPr>
        </p:nvSpPr>
        <p:spPr/>
        <p:txBody>
          <a:bodyPr/>
          <a:lstStyle/>
          <a:p>
            <a:pPr eaLnBrk="1" hangingPunct="1"/>
            <a:r>
              <a:rPr lang="en-US" sz="1800" smtClean="0"/>
              <a:t>The new immigration law demonstrated the intensified influence of “race” on public policy. By the early 1920s, both northern and southern political leaders agreed that blacks should be second-class citizens. But “race policy” did not just concern blacks but who would be “American,” particularly in regard to immigration. President Coolidge’s secretary of labor, James J. Davis, argued that immigration policy, while once based on labor needs and the idea of America as an asylum of liberty, should now rest on a biological definition of the ideal population. The law also reflected Progressive interests in improving the “quality” of democratic citizenship, and showed that Progressive goals were infused with pseudo-scientific ideas about the superiority and inferiority of particular “races.” The Supreme Court admitted that the entire concept of race, used to determine the immigration quotas, lacked a scientific basis, when it rejected the claims of an Indian-born World War I veteran who wanted to become naturalized that he was a “pure Aryan” and therefore white. The Court argued that “white” was not a scientific concept but part of “common speech, to be interpreted with the understanding of the common man.”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solidFill>
                  <a:srgbClr val="FF0000"/>
                </a:solidFill>
                <a:latin typeface="StoneSerif SAIN SmBd v.1" pitchFamily="2" charset="0"/>
              </a:rPr>
              <a:t>The Culture Wars</a:t>
            </a:r>
          </a:p>
        </p:txBody>
      </p:sp>
      <p:sp>
        <p:nvSpPr>
          <p:cNvPr id="16387" name="Rectangle 3"/>
          <p:cNvSpPr>
            <a:spLocks noGrp="1" noChangeArrowheads="1"/>
          </p:cNvSpPr>
          <p:nvPr>
            <p:ph type="body" idx="1"/>
          </p:nvPr>
        </p:nvSpPr>
        <p:spPr/>
        <p:txBody>
          <a:bodyPr/>
          <a:lstStyle/>
          <a:p>
            <a:pPr eaLnBrk="1" hangingPunct="1">
              <a:lnSpc>
                <a:spcPct val="90000"/>
              </a:lnSpc>
            </a:pPr>
            <a:r>
              <a:rPr lang="en-US" sz="1600" smtClean="0"/>
              <a:t>Some Americans resisted the notion that southern and eastern Europeans could not become citizens or could only do so by adopting Anglo-Saxon culture. Horace Kallen, of German-Jewish origins, coined the phrase “cultural pluralism” to describe a society that celebrated ethnic diversity instead of suppressing it. Kallen argued that toleration of difference was uniquely American. Anthropologists such as Franz Boas and Ruth Benedict insisted that no basis existed in science for theories of racial superiority or a hierarchy of civilizations. But these had little effect on public policy. The new immigrants themselves were the best advocates of a pluralist America. Each ethnic group established its own ethnic enclaves with their own institutions, churches, theaters, and newspapers. Nevertheless, they were integrated into American culture through mass consumption and mass culture.</a:t>
            </a:r>
          </a:p>
          <a:p>
            <a:pPr eaLnBrk="1" hangingPunct="1">
              <a:lnSpc>
                <a:spcPct val="90000"/>
              </a:lnSpc>
            </a:pPr>
            <a:endParaRPr lang="en-US" sz="1600" smtClean="0"/>
          </a:p>
          <a:p>
            <a:pPr eaLnBrk="1" hangingPunct="1">
              <a:lnSpc>
                <a:spcPct val="90000"/>
              </a:lnSpc>
            </a:pPr>
            <a:r>
              <a:rPr lang="en-US" sz="1600" smtClean="0"/>
              <a:t>Immigrant groups facing Prohibition, the Klan, and widespread anti-Semitism and anti-Catholicism affirmed the validity of cultural diversity and defined the toleration of difference as an essential quality of American freedom. They reinvented themselves as “ethnic” Americans, claiming an equal right to participate in American life while remaining culturally distinct. Catholics and Jews celebrated their religious and ethnic culture without surrendering their belief that they should not experience discrimination or bigotry in public life. The Supreme Court helped secure this shift in law by striking down a Nebraska statute prohibiting instruction in languages other than English, a law intended to ban German from education.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solidFill>
                  <a:srgbClr val="FF0000"/>
                </a:solidFill>
                <a:latin typeface="StoneSerif SAIN SmBd v.1" pitchFamily="2" charset="0"/>
              </a:rPr>
              <a:t>The Culture Wars</a:t>
            </a:r>
          </a:p>
        </p:txBody>
      </p:sp>
      <p:sp>
        <p:nvSpPr>
          <p:cNvPr id="17411" name="Rectangle 3"/>
          <p:cNvSpPr>
            <a:spLocks noGrp="1" noChangeArrowheads="1"/>
          </p:cNvSpPr>
          <p:nvPr>
            <p:ph type="body" idx="1"/>
          </p:nvPr>
        </p:nvSpPr>
        <p:spPr/>
        <p:txBody>
          <a:bodyPr/>
          <a:lstStyle/>
          <a:p>
            <a:pPr eaLnBrk="1" hangingPunct="1"/>
            <a:r>
              <a:rPr lang="en-US" sz="1600" smtClean="0"/>
              <a:t>The decade also saw a rising black self-consciousness, especially in the North’s urban ghettoes. Almost 1 million blacks had left the South in the Great Migration, moving to New York, Chicago, and countless smaller cities. Harlem in New York became a center of African-American life, attracting migrants from the South and the West Indies, among whom were many well-educated professional and white-collar workers who were shocked by American racism. Whites “slummed” in Harlem, visiting its dance halls, jazz clubs, and speakeasies, contributing to depictions of Harlem as a place of primitive passions. But the real Harlem was a place of poverty and low-wage work created and reinforced by housing discrimination.</a:t>
            </a:r>
          </a:p>
          <a:p>
            <a:pPr eaLnBrk="1" hangingPunct="1"/>
            <a:endParaRPr lang="en-US" sz="1600" smtClean="0"/>
          </a:p>
          <a:p>
            <a:pPr eaLnBrk="1" hangingPunct="1"/>
            <a:r>
              <a:rPr lang="en-US" sz="1600" smtClean="0"/>
              <a:t>Harlem contained a dynamic black cultural community with connections to New York’s artistic mainstream. Poets and novelists like Langston Hughes and Claude McKay were sponsored by white intellectuals and published by white presses, and Broadway for the first time presented black actors in serious roles and black singers. In art, the term “New Negro” meant rejecting established stereotypes and a search for black values to replace them. This led the writers of what became called the Harlem Renaissance to the roots of the black experience, in Africa, the rural South’s folk culture, and life in the urban ghetto.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hlinkClick r:id="rId2"/>
              </a:rPr>
              <a:t>Scopes Trial</a:t>
            </a:r>
            <a:endParaRPr lang="en-US" b="1" dirty="0"/>
          </a:p>
        </p:txBody>
      </p:sp>
      <p:sp>
        <p:nvSpPr>
          <p:cNvPr id="3" name="Content Placeholder 2"/>
          <p:cNvSpPr>
            <a:spLocks noGrp="1"/>
          </p:cNvSpPr>
          <p:nvPr>
            <p:ph idx="1"/>
          </p:nvPr>
        </p:nvSpPr>
        <p:spPr>
          <a:xfrm>
            <a:off x="0" y="1219200"/>
            <a:ext cx="9144000" cy="5638800"/>
          </a:xfrm>
        </p:spPr>
        <p:txBody>
          <a:bodyPr/>
          <a:lstStyle/>
          <a:p>
            <a:pPr marL="0" indent="0">
              <a:buNone/>
            </a:pPr>
            <a:r>
              <a:rPr lang="en-US" b="1" dirty="0" smtClean="0"/>
              <a:t>Who:  </a:t>
            </a:r>
            <a:r>
              <a:rPr lang="en-US" dirty="0" smtClean="0"/>
              <a:t>John Scopes, a Biology teacher </a:t>
            </a:r>
            <a:r>
              <a:rPr lang="en-US" dirty="0" smtClean="0"/>
              <a:t> </a:t>
            </a:r>
            <a:endParaRPr lang="en-US" dirty="0" smtClean="0"/>
          </a:p>
          <a:p>
            <a:pPr marL="0" indent="0">
              <a:buNone/>
            </a:pPr>
            <a:r>
              <a:rPr lang="en-US" b="1" dirty="0" smtClean="0"/>
              <a:t>Where:  </a:t>
            </a:r>
            <a:r>
              <a:rPr lang="en-US" dirty="0" smtClean="0"/>
              <a:t>Dayton, Tennessee  </a:t>
            </a:r>
            <a:r>
              <a:rPr lang="en-US" dirty="0" smtClean="0"/>
              <a:t>1925</a:t>
            </a:r>
            <a:endParaRPr lang="en-US" dirty="0" smtClean="0"/>
          </a:p>
          <a:p>
            <a:pPr marL="0" indent="0">
              <a:buNone/>
            </a:pPr>
            <a:r>
              <a:rPr lang="en-US" b="1" dirty="0" smtClean="0"/>
              <a:t>What</a:t>
            </a:r>
            <a:r>
              <a:rPr lang="en-US" dirty="0" smtClean="0"/>
              <a:t>:  Accused of violating state law which prohibited teaching the theory of evolution</a:t>
            </a:r>
          </a:p>
          <a:p>
            <a:pPr marL="0" indent="0">
              <a:buNone/>
            </a:pPr>
            <a:r>
              <a:rPr lang="en-US" b="1" dirty="0" smtClean="0"/>
              <a:t>Significance</a:t>
            </a:r>
            <a:r>
              <a:rPr lang="en-US" dirty="0" smtClean="0"/>
              <a:t>:  Nationally observed as religious fundamentalism </a:t>
            </a:r>
          </a:p>
          <a:p>
            <a:pPr marL="0" indent="0">
              <a:buNone/>
            </a:pPr>
            <a:r>
              <a:rPr lang="en-US" b="1" dirty="0" smtClean="0"/>
              <a:t>Traditionalists</a:t>
            </a:r>
            <a:r>
              <a:rPr lang="en-US" dirty="0" smtClean="0"/>
              <a:t> (Religious Fundamentalists):  worried about societies lack of morals and opposed teaching evolution, support creationism</a:t>
            </a:r>
          </a:p>
          <a:p>
            <a:pPr marL="0" indent="0">
              <a:buNone/>
            </a:pPr>
            <a:r>
              <a:rPr lang="en-US" b="1" dirty="0" smtClean="0">
                <a:hlinkClick r:id="rId3"/>
              </a:rPr>
              <a:t>Modernists</a:t>
            </a:r>
            <a:r>
              <a:rPr lang="en-US" dirty="0" smtClean="0"/>
              <a:t>:  support evolution</a:t>
            </a:r>
            <a:endParaRPr lang="en-US" dirty="0"/>
          </a:p>
        </p:txBody>
      </p:sp>
    </p:spTree>
    <p:extLst>
      <p:ext uri="{BB962C8B-B14F-4D97-AF65-F5344CB8AC3E}">
        <p14:creationId xmlns:p14="http://schemas.microsoft.com/office/powerpoint/2010/main" xmlns="" val="4033751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Scopes “monkey” trial</a:t>
            </a:r>
            <a:endParaRPr lang="en-US" b="1" dirty="0"/>
          </a:p>
        </p:txBody>
      </p:sp>
      <p:sp>
        <p:nvSpPr>
          <p:cNvPr id="3" name="Content Placeholder 2"/>
          <p:cNvSpPr>
            <a:spLocks noGrp="1"/>
          </p:cNvSpPr>
          <p:nvPr>
            <p:ph idx="1"/>
          </p:nvPr>
        </p:nvSpPr>
        <p:spPr>
          <a:xfrm>
            <a:off x="0" y="1524000"/>
            <a:ext cx="9144000" cy="5334000"/>
          </a:xfrm>
        </p:spPr>
        <p:txBody>
          <a:bodyPr/>
          <a:lstStyle/>
          <a:p>
            <a:pPr>
              <a:buNone/>
            </a:pPr>
            <a:r>
              <a:rPr lang="en-US" b="1" dirty="0" smtClean="0">
                <a:hlinkClick r:id="rId2"/>
              </a:rPr>
              <a:t>ACLU</a:t>
            </a:r>
            <a:r>
              <a:rPr lang="en-US" dirty="0" smtClean="0"/>
              <a:t> </a:t>
            </a:r>
            <a:r>
              <a:rPr lang="en-US" b="1" dirty="0" smtClean="0"/>
              <a:t>(American Civil Liberties Union)</a:t>
            </a:r>
          </a:p>
          <a:p>
            <a:r>
              <a:rPr lang="en-US" dirty="0" smtClean="0"/>
              <a:t>organization founded during World War I to protest the suppression of freedom of expression in wartime</a:t>
            </a:r>
          </a:p>
          <a:p>
            <a:r>
              <a:rPr lang="en-US" dirty="0" smtClean="0"/>
              <a:t>Played a major role in major court cases which protected American civil liberties</a:t>
            </a:r>
            <a:r>
              <a:rPr lang="en-US" dirty="0" smtClean="0"/>
              <a:t> </a:t>
            </a:r>
          </a:p>
          <a:p>
            <a:r>
              <a:rPr lang="en-US" dirty="0" smtClean="0"/>
              <a:t>Teamed with attorney Clarence Darrow to defend Scopes</a:t>
            </a:r>
          </a:p>
          <a:p>
            <a:r>
              <a:rPr lang="en-US" dirty="0" smtClean="0"/>
              <a:t>Scopes intentionally taught evolution to challenge the Tennesse</a:t>
            </a:r>
            <a:r>
              <a:rPr lang="en-US" dirty="0" smtClean="0"/>
              <a:t>e law banning it</a:t>
            </a:r>
            <a:endParaRPr lang="en-US" dirty="0"/>
          </a:p>
        </p:txBody>
      </p:sp>
    </p:spTree>
    <p:extLst>
      <p:ext uri="{BB962C8B-B14F-4D97-AF65-F5344CB8AC3E}">
        <p14:creationId xmlns:p14="http://schemas.microsoft.com/office/powerpoint/2010/main" xmlns="" val="3753441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hlinkClick r:id="rId2"/>
              </a:rPr>
              <a:t>Scopes Trial</a:t>
            </a:r>
            <a:endParaRPr lang="en-US" b="1" dirty="0"/>
          </a:p>
        </p:txBody>
      </p:sp>
      <p:sp>
        <p:nvSpPr>
          <p:cNvPr id="3" name="Content Placeholder 2"/>
          <p:cNvSpPr>
            <a:spLocks noGrp="1"/>
          </p:cNvSpPr>
          <p:nvPr>
            <p:ph idx="1"/>
          </p:nvPr>
        </p:nvSpPr>
        <p:spPr>
          <a:xfrm>
            <a:off x="0" y="1143000"/>
            <a:ext cx="9144000" cy="5715000"/>
          </a:xfrm>
        </p:spPr>
        <p:txBody>
          <a:bodyPr/>
          <a:lstStyle/>
          <a:p>
            <a:r>
              <a:rPr lang="en-US" b="1" dirty="0" smtClean="0"/>
              <a:t>Defense</a:t>
            </a:r>
            <a:r>
              <a:rPr lang="en-US" dirty="0" smtClean="0"/>
              <a:t>: Clarence Darrow, ACLU</a:t>
            </a:r>
          </a:p>
          <a:p>
            <a:r>
              <a:rPr lang="en-US" b="1" dirty="0" smtClean="0"/>
              <a:t>Prosecutors</a:t>
            </a:r>
            <a:r>
              <a:rPr lang="en-US" dirty="0" smtClean="0"/>
              <a:t>:  William Jennings Bryan</a:t>
            </a:r>
            <a:br>
              <a:rPr lang="en-US" dirty="0" smtClean="0"/>
            </a:br>
            <a:r>
              <a:rPr lang="en-US" sz="1800" dirty="0" smtClean="0"/>
              <a:t>Presidential Candidate for Democrats, Populism in 1896, 1900, 1908</a:t>
            </a:r>
            <a:br>
              <a:rPr lang="en-US" sz="1800" dirty="0" smtClean="0"/>
            </a:br>
            <a:r>
              <a:rPr lang="en-US" sz="1800" dirty="0" smtClean="0"/>
              <a:t>Secretary of State for Woodrow Wilson (1913-1915)</a:t>
            </a:r>
          </a:p>
          <a:p>
            <a:r>
              <a:rPr lang="en-US" b="1" dirty="0" smtClean="0"/>
              <a:t>Verdict:  </a:t>
            </a:r>
            <a:r>
              <a:rPr lang="en-US" sz="2400" dirty="0" smtClean="0"/>
              <a:t>Scopes was found guilty</a:t>
            </a:r>
            <a:r>
              <a:rPr lang="en-US" dirty="0" smtClean="0"/>
              <a:t/>
            </a:r>
            <a:br>
              <a:rPr lang="en-US" dirty="0" smtClean="0"/>
            </a:br>
            <a:r>
              <a:rPr lang="en-US" sz="2400" dirty="0" smtClean="0"/>
              <a:t>Supreme Court overturned verdict based on a trial error</a:t>
            </a:r>
          </a:p>
          <a:p>
            <a:r>
              <a:rPr lang="en-US" b="1" dirty="0" smtClean="0"/>
              <a:t>Significance</a:t>
            </a:r>
            <a:r>
              <a:rPr lang="en-US" dirty="0" smtClean="0"/>
              <a:t>:  </a:t>
            </a:r>
          </a:p>
          <a:p>
            <a:pPr>
              <a:buNone/>
            </a:pPr>
            <a:r>
              <a:rPr lang="en-US" dirty="0" smtClean="0"/>
              <a:t>	</a:t>
            </a:r>
            <a:r>
              <a:rPr lang="en-US" sz="2400" dirty="0" smtClean="0"/>
              <a:t>Evolution wouldn’t reappear in science books until the 1960’s</a:t>
            </a:r>
          </a:p>
          <a:p>
            <a:pPr>
              <a:buNone/>
            </a:pPr>
            <a:r>
              <a:rPr lang="en-US" sz="2400" dirty="0" smtClean="0"/>
              <a:t>	</a:t>
            </a:r>
            <a:r>
              <a:rPr lang="en-US" sz="2400" dirty="0" smtClean="0"/>
              <a:t>Evolution and its scientific backing became a public discussion</a:t>
            </a:r>
          </a:p>
          <a:p>
            <a:pPr>
              <a:buNone/>
            </a:pPr>
            <a:r>
              <a:rPr lang="en-US" sz="2400" dirty="0" smtClean="0"/>
              <a:t>	</a:t>
            </a:r>
            <a:r>
              <a:rPr lang="en-US" sz="2400" dirty="0" smtClean="0"/>
              <a:t>Reflected the struggle between Fundamentalists and Modernists in an era with significant social change</a:t>
            </a:r>
            <a:endParaRPr lang="en-US" sz="2400" dirty="0" smtClean="0"/>
          </a:p>
          <a:p>
            <a:r>
              <a:rPr lang="en-US" sz="1800" dirty="0" smtClean="0">
                <a:solidFill>
                  <a:srgbClr val="FF0000"/>
                </a:solidFill>
              </a:rPr>
              <a:t>Video (4:40) </a:t>
            </a:r>
            <a:r>
              <a:rPr lang="en-US" sz="1800" dirty="0" smtClean="0">
                <a:solidFill>
                  <a:srgbClr val="FF0000"/>
                </a:solidFill>
                <a:hlinkClick r:id="rId3"/>
              </a:rPr>
              <a:t>https://</a:t>
            </a:r>
            <a:r>
              <a:rPr lang="en-US" sz="1800" dirty="0" smtClean="0">
                <a:solidFill>
                  <a:srgbClr val="FF0000"/>
                </a:solidFill>
                <a:hlinkClick r:id="rId3"/>
              </a:rPr>
              <a:t>www.youtube.com/watch?v=vzp3n51phHg</a:t>
            </a:r>
            <a:endParaRPr lang="en-US" sz="1800" dirty="0" smtClean="0">
              <a:solidFill>
                <a:srgbClr val="FF0000"/>
              </a:solidFill>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p:spPr>
        <p:txBody>
          <a:bodyPr/>
          <a:lstStyle/>
          <a:p>
            <a:r>
              <a:rPr lang="en-US" sz="2800" b="1" u="sng" dirty="0" smtClean="0"/>
              <a:t>President Warren Harding</a:t>
            </a:r>
            <a:r>
              <a:rPr lang="en-US" sz="2800" b="1" dirty="0" smtClean="0"/>
              <a:t>  (1921 – 193)</a:t>
            </a:r>
            <a:endParaRPr lang="en-US" sz="2800" dirty="0" smtClean="0"/>
          </a:p>
        </p:txBody>
      </p:sp>
      <p:sp>
        <p:nvSpPr>
          <p:cNvPr id="3" name="Content Placeholder 2"/>
          <p:cNvSpPr>
            <a:spLocks noGrp="1"/>
          </p:cNvSpPr>
          <p:nvPr>
            <p:ph idx="1"/>
          </p:nvPr>
        </p:nvSpPr>
        <p:spPr>
          <a:xfrm>
            <a:off x="0" y="1066800"/>
            <a:ext cx="9144000" cy="5791200"/>
          </a:xfrm>
        </p:spPr>
        <p:txBody>
          <a:bodyPr/>
          <a:lstStyle/>
          <a:p>
            <a:r>
              <a:rPr lang="en-US" sz="2400" b="1" i="1" u="sng" dirty="0" smtClean="0"/>
              <a:t>Promised a return to “normalcy” </a:t>
            </a:r>
            <a:r>
              <a:rPr lang="en-US" sz="2400" i="1" dirty="0" smtClean="0"/>
              <a:t>following an era of Progressive reform and WWI,</a:t>
            </a:r>
          </a:p>
          <a:p>
            <a:pPr>
              <a:buNone/>
            </a:pPr>
            <a:r>
              <a:rPr lang="en-US" sz="2400" i="1" dirty="0" smtClean="0"/>
              <a:t>	which meant a call for the regular order of things, without excessive reform</a:t>
            </a:r>
          </a:p>
          <a:p>
            <a:r>
              <a:rPr lang="en-US" sz="2400" b="1" u="sng" dirty="0" smtClean="0"/>
              <a:t>Scandals</a:t>
            </a:r>
            <a:r>
              <a:rPr lang="en-US" sz="2400" u="sng" dirty="0" smtClean="0"/>
              <a:t> </a:t>
            </a:r>
            <a:r>
              <a:rPr lang="en-US" sz="2400" dirty="0" smtClean="0"/>
              <a:t>- extra-marital affairs, Administration riddled with crooks taking bribes</a:t>
            </a:r>
          </a:p>
          <a:p>
            <a:r>
              <a:rPr lang="en-US" sz="2400" b="1" i="1" u="sng" dirty="0" smtClean="0"/>
              <a:t>Teapot Dome Scandal </a:t>
            </a:r>
            <a:r>
              <a:rPr lang="en-US" sz="2400" i="1" dirty="0" smtClean="0"/>
              <a:t>– the secretary of interior, who received money in exchange for leasing government oil reserves to private companies</a:t>
            </a:r>
          </a:p>
          <a:p>
            <a:pPr>
              <a:buNone/>
            </a:pPr>
            <a:r>
              <a:rPr lang="en-US" sz="2000" i="1" dirty="0" smtClean="0"/>
              <a:t>	Video – C-Span 5:00: </a:t>
            </a:r>
            <a:r>
              <a:rPr lang="en-US" sz="1100" i="1" dirty="0" smtClean="0">
                <a:hlinkClick r:id="rId2"/>
              </a:rPr>
              <a:t>http://www.c-span.org/video/?73375-1/teapot-dome-scandal</a:t>
            </a:r>
            <a:endParaRPr lang="en-US" sz="1100" dirty="0" smtClean="0"/>
          </a:p>
          <a:p>
            <a:r>
              <a:rPr lang="en-US" sz="2000" dirty="0" smtClean="0"/>
              <a:t>Harding filled his cabinet positions with his old friends.  The </a:t>
            </a:r>
            <a:r>
              <a:rPr lang="en-US" sz="2000" b="1" dirty="0" smtClean="0"/>
              <a:t>Teapot Dome Scandal, </a:t>
            </a:r>
            <a:r>
              <a:rPr lang="en-US" sz="2000" dirty="0" smtClean="0"/>
              <a:t>the 1st cabinet official was sent to prison for being involved in an oil bribery. </a:t>
            </a:r>
          </a:p>
          <a:p>
            <a:r>
              <a:rPr lang="en-US" sz="2000" dirty="0" smtClean="0"/>
              <a:t>Harding died of a heart attack in 1923, Calvin Coolidge, the Vice President became the new President. Many believed Harding’s sudden death was attributed to the many scandals during his presidency. </a:t>
            </a:r>
            <a:endParaRPr lang="en-US"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solidFill>
                  <a:srgbClr val="FF0000"/>
                </a:solidFill>
                <a:latin typeface="StoneSerif SAIN SmBd v.1" pitchFamily="2" charset="0"/>
              </a:rPr>
              <a:t>The Great Depression</a:t>
            </a:r>
          </a:p>
        </p:txBody>
      </p:sp>
      <p:sp>
        <p:nvSpPr>
          <p:cNvPr id="18435" name="Rectangle 3"/>
          <p:cNvSpPr>
            <a:spLocks noGrp="1" noChangeArrowheads="1"/>
          </p:cNvSpPr>
          <p:nvPr>
            <p:ph type="body" idx="1"/>
          </p:nvPr>
        </p:nvSpPr>
        <p:spPr/>
        <p:txBody>
          <a:bodyPr/>
          <a:lstStyle/>
          <a:p>
            <a:pPr eaLnBrk="1" hangingPunct="1"/>
            <a:r>
              <a:rPr lang="en-US" sz="1400" dirty="0" smtClean="0"/>
              <a:t>Herbert Hoover seemed destined for a successful term as president. The son of an Iowa blacksmith and schoolteacher, Hoover made a fortune as a mining engineer in Asia, Africa, and Europe. He became famous for coordinating food relief in Europe during World War I. Hoover exemplified what was called the “new era” of American capitalism. In 1922, while secretary of commerce, Hoover published </a:t>
            </a:r>
            <a:r>
              <a:rPr lang="en-US" sz="1400" i="1" dirty="0" smtClean="0"/>
              <a:t>American Individualism</a:t>
            </a:r>
            <a:r>
              <a:rPr lang="en-US" sz="1400" dirty="0" smtClean="0"/>
              <a:t>, in which he condemned government regulation as an interference with the economic opportunities of ordinary Americans. Yet he also argued that self-interest should be subordinated to public interest. Hoover thought himself a Progressive, but he preferred what he termed “associational action,” in which private agencies directed regulatory and welfare policies, to government intervention in economy.</a:t>
            </a:r>
          </a:p>
          <a:p>
            <a:pPr eaLnBrk="1" hangingPunct="1"/>
            <a:endParaRPr lang="en-US" sz="1400" dirty="0" smtClean="0"/>
          </a:p>
          <a:p>
            <a:pPr eaLnBrk="1" hangingPunct="1"/>
            <a:r>
              <a:rPr lang="en-US" sz="1400" dirty="0" smtClean="0"/>
              <a:t>When Coolidge declined to run for president, Hoover won the Republican nomination, celebrated the era’s prosperity, and promised an end to poverty. He faced Democrat Alfred E. Smith, the first Catholic presidential nominee of a major party. Smith had been born into poverty on New York’s Lower East Side, became a Tammany Hall politician, and although Irish, emerged as the spokesman for the new immigrants. The Triangle Shirtwaist fire caused him to support Progressive social legislation, and in his three terms as New York’s governor secured laws limiting working hours for women and children. Smith denounced the Red Scare and called for Prohibition’s repeal. The Democratic platform substantially differed from the Republicans’ only on the issue of prohibition. Smith’s Catholicism became the primary campaign issue, and symbolized a cultural clash between native-born Protestant whites and the new immigrants. Although Hoover was elected by 58% of the vote, riding on the prosperity of the decade, Smith’s campaign, which won the support of urban voters and farmers, laid the basis for the triumphant Democratic coalition of the 1930s.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dirty="0"/>
              <a:t>Give Me Liberty!: An American history, 3rd Edition</a:t>
            </a:r>
          </a:p>
          <a:p>
            <a:pPr algn="r">
              <a:spcBef>
                <a:spcPct val="20000"/>
              </a:spcBef>
            </a:pPr>
            <a:r>
              <a:rPr lang="en-US" sz="800" dirty="0"/>
              <a:t>Copyright © 2011  W.W. Norton &amp; Company</a:t>
            </a:r>
          </a:p>
        </p:txBody>
      </p:sp>
      <p:sp>
        <p:nvSpPr>
          <p:cNvPr id="19459" name="Rectangle 3"/>
          <p:cNvSpPr>
            <a:spLocks noChangeArrowheads="1"/>
          </p:cNvSpPr>
          <p:nvPr/>
        </p:nvSpPr>
        <p:spPr bwMode="auto">
          <a:xfrm>
            <a:off x="819150" y="5984875"/>
            <a:ext cx="3886200" cy="581025"/>
          </a:xfrm>
          <a:prstGeom prst="rect">
            <a:avLst/>
          </a:prstGeom>
          <a:noFill/>
          <a:ln w="9525">
            <a:noFill/>
            <a:miter lim="800000"/>
            <a:headEnd/>
            <a:tailEnd/>
          </a:ln>
        </p:spPr>
        <p:txBody>
          <a:bodyPr wrap="none">
            <a:spAutoFit/>
          </a:bodyPr>
          <a:lstStyle/>
          <a:p>
            <a:endParaRPr lang="en-US" dirty="0"/>
          </a:p>
          <a:p>
            <a:r>
              <a:rPr lang="en-US" dirty="0"/>
              <a:t>Map 20.1 The Presidential Election of 1928</a:t>
            </a:r>
          </a:p>
        </p:txBody>
      </p:sp>
      <p:pic>
        <p:nvPicPr>
          <p:cNvPr id="19460" name="Picture 7" descr="ch20m01"/>
          <p:cNvPicPr>
            <a:picLocks noChangeAspect="1" noChangeArrowheads="1"/>
          </p:cNvPicPr>
          <p:nvPr/>
        </p:nvPicPr>
        <p:blipFill>
          <a:blip r:embed="rId3" cstate="print"/>
          <a:srcRect/>
          <a:stretch>
            <a:fillRect/>
          </a:stretch>
        </p:blipFill>
        <p:spPr bwMode="auto">
          <a:xfrm>
            <a:off x="2438400" y="1630363"/>
            <a:ext cx="4267200" cy="359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solidFill>
                  <a:srgbClr val="FF0000"/>
                </a:solidFill>
                <a:latin typeface="StoneSerif SAIN SmBd v.1" pitchFamily="2" charset="0"/>
              </a:rPr>
              <a:t>The Great Depression</a:t>
            </a:r>
          </a:p>
        </p:txBody>
      </p:sp>
      <p:sp>
        <p:nvSpPr>
          <p:cNvPr id="20483" name="Rectangle 3"/>
          <p:cNvSpPr>
            <a:spLocks noGrp="1" noChangeArrowheads="1"/>
          </p:cNvSpPr>
          <p:nvPr>
            <p:ph type="body" idx="1"/>
          </p:nvPr>
        </p:nvSpPr>
        <p:spPr/>
        <p:txBody>
          <a:bodyPr/>
          <a:lstStyle/>
          <a:p>
            <a:pPr eaLnBrk="1" hangingPunct="1">
              <a:lnSpc>
                <a:spcPct val="80000"/>
              </a:lnSpc>
            </a:pPr>
            <a:r>
              <a:rPr lang="en-US" sz="1400" dirty="0" smtClean="0"/>
              <a:t>On October 29, 1929, soon known as Black Tuesday, the stock market crashed. A panic ensured, and in five hours $10 billion in market value disappeared. The United States quickly found itself in the Great Depression, the greatest economic calamity in modern history.</a:t>
            </a:r>
          </a:p>
          <a:p>
            <a:pPr eaLnBrk="1" hangingPunct="1">
              <a:lnSpc>
                <a:spcPct val="80000"/>
              </a:lnSpc>
            </a:pPr>
            <a:endParaRPr lang="en-US" sz="1400" dirty="0" smtClean="0"/>
          </a:p>
          <a:p>
            <a:pPr eaLnBrk="1" hangingPunct="1">
              <a:lnSpc>
                <a:spcPct val="80000"/>
              </a:lnSpc>
            </a:pPr>
            <a:r>
              <a:rPr lang="en-US" sz="1400" dirty="0" smtClean="0"/>
              <a:t>Signals of impending disaster were visible before October, 1929. Southern California and Florida had experienced spectacular real-estate booms and busts which resulted in failed banks and foreclosed mortgages. The highly unequal distribution of income and persistent depression in farming areas reduced Americans’ purchasing power. Sales of new autos and household consumer goods stagnated after 1926, and European demand for American goods also declined. A fall in the stock market bubble that had been created in the 1920s by speculators was inevitable, but when it happened, it was so severe that it destroyed many investment companies, wiping out thousands of investors and squelching consumer confidence. Around 26,000 businesses failed in 1930, and those that survived cut back on employment and investment. The gold standard-based financial system could not effectively meet the downturn; Germany defaulted on its reparations payments to France and Britain, which in turn stopped repaying debts to the U.S. Banks failed throughout the world as depositors withdrew money, and millions of families lost their life savings.</a:t>
            </a:r>
          </a:p>
          <a:p>
            <a:pPr eaLnBrk="1" hangingPunct="1">
              <a:lnSpc>
                <a:spcPct val="80000"/>
              </a:lnSpc>
            </a:pPr>
            <a:endParaRPr lang="en-US" sz="1400" dirty="0" smtClean="0"/>
          </a:p>
          <a:p>
            <a:pPr eaLnBrk="1" hangingPunct="1">
              <a:lnSpc>
                <a:spcPct val="80000"/>
              </a:lnSpc>
            </a:pPr>
            <a:r>
              <a:rPr lang="en-US" sz="1400" dirty="0" smtClean="0"/>
              <a:t>Stocks momentarily rebounded but soon resumed their precipitous decline. In 1932, the economy hit rock bottom, with GNP down by a third, prices down by 40 percent, and more than 11 million workers</a:t>
            </a:r>
            <a:r>
              <a:rPr lang="en-US" sz="1400" dirty="0" smtClean="0">
                <a:cs typeface="Arial" charset="0"/>
              </a:rPr>
              <a:t>—</a:t>
            </a:r>
            <a:r>
              <a:rPr lang="en-US" sz="1400" dirty="0" smtClean="0"/>
              <a:t>25 percent of the labor force</a:t>
            </a:r>
            <a:r>
              <a:rPr lang="en-US" sz="1400" dirty="0" smtClean="0">
                <a:cs typeface="Arial" charset="0"/>
              </a:rPr>
              <a:t>—</a:t>
            </a:r>
            <a:r>
              <a:rPr lang="en-US" sz="1400" dirty="0" smtClean="0"/>
              <a:t>unemployed. Those who had jobs faced reduced wages and hours. Every industrial economy suffered, but the United States was hit hardest. The Depression quickly transformed American’s lives, as hundreds of thousands took to the road to look for work, stood in bread lines, erected shack cities called “</a:t>
            </a:r>
            <a:r>
              <a:rPr lang="en-US" sz="1400" dirty="0" err="1" smtClean="0"/>
              <a:t>Hoovervilles</a:t>
            </a:r>
            <a:r>
              <a:rPr lang="en-US" sz="1400" dirty="0" smtClean="0"/>
              <a:t>,” and cities exhausted their poor relief. The Depression actually reversed the long-standing migration of Americans from farms to cities, as people tried to find land to grow food for their families. The suicide rate rose to its highest level in American history, and the birthrate dropped to its lowest. Also damaged was the public image of big business and Wall Street, which were shown to have thrived on the shady dealings, such as the sale of worthless bonds.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0"/>
            <a:ext cx="8229600" cy="1143000"/>
          </a:xfrm>
        </p:spPr>
        <p:txBody>
          <a:bodyPr/>
          <a:lstStyle/>
          <a:p>
            <a:pPr eaLnBrk="1" hangingPunct="1"/>
            <a:r>
              <a:rPr lang="en-US" smtClean="0">
                <a:solidFill>
                  <a:srgbClr val="FF0000"/>
                </a:solidFill>
                <a:latin typeface="StoneSerif SAIN SmBd v.1" pitchFamily="2" charset="0"/>
              </a:rPr>
              <a:t>The Great Depression</a:t>
            </a:r>
          </a:p>
        </p:txBody>
      </p:sp>
      <p:sp>
        <p:nvSpPr>
          <p:cNvPr id="21507" name="Rectangle 3"/>
          <p:cNvSpPr>
            <a:spLocks noGrp="1" noChangeArrowheads="1"/>
          </p:cNvSpPr>
          <p:nvPr>
            <p:ph type="body" idx="1"/>
          </p:nvPr>
        </p:nvSpPr>
        <p:spPr>
          <a:xfrm>
            <a:off x="533400" y="990600"/>
            <a:ext cx="8229600" cy="4525963"/>
          </a:xfrm>
        </p:spPr>
        <p:txBody>
          <a:bodyPr/>
          <a:lstStyle/>
          <a:p>
            <a:pPr eaLnBrk="1" hangingPunct="1"/>
            <a:r>
              <a:rPr lang="en-US" sz="1400" smtClean="0"/>
              <a:t>Many Americans responded to the Depression with resignation or blamed themselves for their economic woes. Others responded with protests that were at first spontaneous and lacking in coordination, because the unions, socialist groups and others that might have led them had been devastated in the 1920s. In early 1932, 20,000 unemployed World War I veterans who marched on Washington to demand early payment of a bonus due in 1945 were dispersed by federal troops. Throughout America, demonstrations of the unemployed demanded work and relief. Farmers protested low prices by temporarily blocking roads to prevent goods from getting to market. The small Communist Party was the only group that seemed able to channel and direct the discontent. Communists formed unemployed councils that organized marches, demonstrated for public assistance, and opposed evictions of unemployed families. The newspapers worried that America was close to revolution. </a:t>
            </a:r>
          </a:p>
          <a:p>
            <a:pPr eaLnBrk="1" hangingPunct="1"/>
            <a:endParaRPr lang="en-US" sz="1400" smtClean="0"/>
          </a:p>
          <a:p>
            <a:pPr eaLnBrk="1" hangingPunct="1"/>
            <a:r>
              <a:rPr lang="en-US" sz="1400" smtClean="0"/>
              <a:t>To many Americans, President Hoover’s response to the Depression seemed inadequate and lacking in compassion. His advisors told him that depressions were a normal function of capitalism that removed uncompetitive firms and encouraged moral virtue among the unfortunate. Businessmen vehemently opposed federal assistance to the jobless and many suggested that individuals would survive the depression through thrift. Federal policymakers who had never faced an economic crisis of this magnitude did not realize how consumer spending supported much of the economy. Most did not believe that federal assistance to the unemployed would spur economic recovery. Hoover maintained his commitment to “associational action,” strongly opposed direct federal economic intervention, and believed that private charity and voluntary action by business to  keep up investment and employment would suffice. He called together business and labor leaders and established commissions to encourage firms to coordinate maintaining prices and wages without government regulation. Hoover’s public reassurances that the economy was recovering clashed with reality and made him seem ignorant of the problems facing many ordinary Americans.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solidFill>
                  <a:srgbClr val="FF0000"/>
                </a:solidFill>
                <a:latin typeface="StoneSerif SAIN SmBd v.1" pitchFamily="2" charset="0"/>
              </a:rPr>
              <a:t>The Great Depression</a:t>
            </a:r>
          </a:p>
        </p:txBody>
      </p:sp>
      <p:sp>
        <p:nvSpPr>
          <p:cNvPr id="22531" name="Rectangle 3"/>
          <p:cNvSpPr>
            <a:spLocks noGrp="1" noChangeArrowheads="1"/>
          </p:cNvSpPr>
          <p:nvPr>
            <p:ph type="body" idx="1"/>
          </p:nvPr>
        </p:nvSpPr>
        <p:spPr/>
        <p:txBody>
          <a:bodyPr/>
          <a:lstStyle/>
          <a:p>
            <a:pPr eaLnBrk="1" hangingPunct="1">
              <a:lnSpc>
                <a:spcPct val="90000"/>
              </a:lnSpc>
            </a:pPr>
            <a:r>
              <a:rPr lang="en-US" sz="1600" smtClean="0"/>
              <a:t>Some of Hoover’s actions, such as the Hawley-Smoot Tariff, which raised already high taxes on imported goods, caused other nations to retaliate, and decreased international trade, exacerbated the crisis. A tax increase Hoover won from Congress in order to balance the budget further reduced consumers’ purchasing power. By 1932, even Hoover conceded that voluntary measures were insufficient. He signed laws creating the Reconstruction Finance Corporation, which loaned money to failing banks, railroads, and other businesses, and the Federal Home Loan Bank System, which gave aid to homeowners threatened with foreclosure. Although he had vetoed bills to create employment with public-works projects like road and bridge construction, he now approved $2 billion for such projects and local relief. But Hoover refused to do anything further, including direct aid to the unemployed which, he told Congress, would be a “disservice” to the jobless.</a:t>
            </a:r>
          </a:p>
          <a:p>
            <a:pPr eaLnBrk="1" hangingPunct="1">
              <a:lnSpc>
                <a:spcPct val="90000"/>
              </a:lnSpc>
            </a:pPr>
            <a:endParaRPr lang="en-US" sz="1600" smtClean="0"/>
          </a:p>
          <a:p>
            <a:pPr eaLnBrk="1" hangingPunct="1">
              <a:lnSpc>
                <a:spcPct val="90000"/>
              </a:lnSpc>
            </a:pPr>
            <a:r>
              <a:rPr lang="en-US" sz="1600" smtClean="0"/>
              <a:t>In the mid-1920s, some intellectuals had worried that the prevailing notion of freedom in America celebrated unbound economic enterprise yet accepted limits on free speech and expression and other civil liberties. Though the prosperity of the 1920s  reinforced this laissez-faire conception of freedom, the Great Depression and Hoover’s failed response discredited it. By 1932, the basis for a new conception of freedom based on Progressive-style positive state action in the economy and a respect for civil liberties, and cultural pluralism was already present and would become the foundation of modern twentieth century liberalism.</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Depression</a:t>
            </a:r>
            <a:br>
              <a:rPr lang="en-US" dirty="0" smtClean="0"/>
            </a:br>
            <a:r>
              <a:rPr lang="en-US" dirty="0" smtClean="0"/>
              <a:t> - Main Causes - </a:t>
            </a:r>
            <a:endParaRPr lang="en-US" dirty="0"/>
          </a:p>
        </p:txBody>
      </p:sp>
      <p:sp>
        <p:nvSpPr>
          <p:cNvPr id="3" name="Content Placeholder 2"/>
          <p:cNvSpPr>
            <a:spLocks noGrp="1"/>
          </p:cNvSpPr>
          <p:nvPr>
            <p:ph idx="1"/>
          </p:nvPr>
        </p:nvSpPr>
        <p:spPr/>
        <p:txBody>
          <a:bodyPr/>
          <a:lstStyle/>
          <a:p>
            <a:r>
              <a:rPr lang="en-US" dirty="0" smtClean="0"/>
              <a:t>Declining American Purchasing Power:</a:t>
            </a:r>
          </a:p>
          <a:p>
            <a:pPr lvl="1"/>
            <a:r>
              <a:rPr lang="en-US" dirty="0" smtClean="0"/>
              <a:t>Sales in autos and consumer goods stagnated after 1926</a:t>
            </a:r>
          </a:p>
          <a:p>
            <a:pPr lvl="1"/>
            <a:r>
              <a:rPr lang="en-US" dirty="0" smtClean="0"/>
              <a:t>Farmers experience an agricultural recession</a:t>
            </a:r>
          </a:p>
          <a:p>
            <a:pPr lvl="1"/>
            <a:r>
              <a:rPr lang="en-US" dirty="0" smtClean="0"/>
              <a:t>Unequal distribution of wealth</a:t>
            </a:r>
          </a:p>
          <a:p>
            <a:pPr lvl="1"/>
            <a:r>
              <a:rPr lang="en-US" dirty="0" smtClean="0"/>
              <a:t>Land speculation </a:t>
            </a:r>
            <a:r>
              <a:rPr lang="en-US" smtClean="0"/>
              <a:t>in Florida</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Additional Art for Chapter 20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24579" name="Rectangle 6"/>
          <p:cNvSpPr>
            <a:spLocks noChangeArrowheads="1"/>
          </p:cNvSpPr>
          <p:nvPr/>
        </p:nvSpPr>
        <p:spPr bwMode="auto">
          <a:xfrm>
            <a:off x="819150" y="5799138"/>
            <a:ext cx="4959350" cy="987425"/>
          </a:xfrm>
          <a:prstGeom prst="rect">
            <a:avLst/>
          </a:prstGeom>
          <a:noFill/>
          <a:ln w="9525">
            <a:noFill/>
            <a:miter lim="800000"/>
            <a:headEnd/>
            <a:tailEnd/>
          </a:ln>
        </p:spPr>
        <p:txBody>
          <a:bodyPr wrap="none">
            <a:spAutoFit/>
          </a:bodyPr>
          <a:lstStyle/>
          <a:p>
            <a:pPr>
              <a:lnSpc>
                <a:spcPct val="75000"/>
              </a:lnSpc>
              <a:spcBef>
                <a:spcPct val="20000"/>
              </a:spcBef>
            </a:pPr>
            <a:endParaRPr lang="en-US"/>
          </a:p>
          <a:p>
            <a:pPr>
              <a:lnSpc>
                <a:spcPct val="75000"/>
              </a:lnSpc>
              <a:spcBef>
                <a:spcPct val="20000"/>
              </a:spcBef>
            </a:pPr>
            <a:r>
              <a:rPr lang="en-US"/>
              <a:t>Blues, a 1929 painting by Archibald Motley Jr., depicts</a:t>
            </a:r>
          </a:p>
          <a:p>
            <a:pPr>
              <a:lnSpc>
                <a:spcPct val="75000"/>
              </a:lnSpc>
              <a:spcBef>
                <a:spcPct val="20000"/>
              </a:spcBef>
            </a:pPr>
            <a:r>
              <a:rPr lang="en-US"/>
              <a:t>one side of the 1920s:</a:t>
            </a:r>
          </a:p>
          <a:p>
            <a:endParaRPr lang="en-US"/>
          </a:p>
        </p:txBody>
      </p:sp>
      <p:pic>
        <p:nvPicPr>
          <p:cNvPr id="24580" name="Picture 25" descr="ch20co01"/>
          <p:cNvPicPr>
            <a:picLocks noChangeAspect="1" noChangeArrowheads="1"/>
          </p:cNvPicPr>
          <p:nvPr/>
        </p:nvPicPr>
        <p:blipFill>
          <a:blip r:embed="rId3" cstate="print"/>
          <a:srcRect/>
          <a:stretch>
            <a:fillRect/>
          </a:stretch>
        </p:blipFill>
        <p:spPr bwMode="auto">
          <a:xfrm>
            <a:off x="2268538" y="914400"/>
            <a:ext cx="460692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25603" name="Rectangle 4"/>
          <p:cNvSpPr>
            <a:spLocks noChangeArrowheads="1"/>
          </p:cNvSpPr>
          <p:nvPr/>
        </p:nvSpPr>
        <p:spPr bwMode="auto">
          <a:xfrm>
            <a:off x="819150" y="5984875"/>
            <a:ext cx="3576638" cy="825500"/>
          </a:xfrm>
          <a:prstGeom prst="rect">
            <a:avLst/>
          </a:prstGeom>
          <a:noFill/>
          <a:ln w="9525">
            <a:noFill/>
            <a:miter lim="800000"/>
            <a:headEnd/>
            <a:tailEnd/>
          </a:ln>
        </p:spPr>
        <p:txBody>
          <a:bodyPr wrap="none">
            <a:spAutoFit/>
          </a:bodyPr>
          <a:lstStyle/>
          <a:p>
            <a:r>
              <a:rPr lang="en-US"/>
              <a:t>A 1927 photograph shows Nicola Sacco</a:t>
            </a:r>
          </a:p>
          <a:p>
            <a:r>
              <a:rPr lang="en-US"/>
              <a:t>and Bartolomeo Vanzetti</a:t>
            </a:r>
          </a:p>
          <a:p>
            <a:endParaRPr lang="en-US"/>
          </a:p>
        </p:txBody>
      </p:sp>
      <p:pic>
        <p:nvPicPr>
          <p:cNvPr id="25604" name="Picture 28" descr="ch20fig01"/>
          <p:cNvPicPr>
            <a:picLocks noChangeAspect="1" noChangeArrowheads="1"/>
          </p:cNvPicPr>
          <p:nvPr/>
        </p:nvPicPr>
        <p:blipFill>
          <a:blip r:embed="rId3" cstate="print"/>
          <a:srcRect/>
          <a:stretch>
            <a:fillRect/>
          </a:stretch>
        </p:blipFill>
        <p:spPr bwMode="auto">
          <a:xfrm>
            <a:off x="1828800" y="1395413"/>
            <a:ext cx="5486400" cy="406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26627" name="Rectangle 3"/>
          <p:cNvSpPr>
            <a:spLocks noChangeArrowheads="1"/>
          </p:cNvSpPr>
          <p:nvPr/>
        </p:nvSpPr>
        <p:spPr bwMode="auto">
          <a:xfrm>
            <a:off x="819150" y="5984875"/>
            <a:ext cx="4291013" cy="581025"/>
          </a:xfrm>
          <a:prstGeom prst="rect">
            <a:avLst/>
          </a:prstGeom>
          <a:noFill/>
          <a:ln w="9525">
            <a:noFill/>
            <a:miter lim="800000"/>
            <a:headEnd/>
            <a:tailEnd/>
          </a:ln>
        </p:spPr>
        <p:txBody>
          <a:bodyPr wrap="none">
            <a:spAutoFit/>
          </a:bodyPr>
          <a:lstStyle/>
          <a:p>
            <a:r>
              <a:rPr lang="en-US"/>
              <a:t>Advertisements, like this one for a refrigerator,</a:t>
            </a:r>
          </a:p>
          <a:p>
            <a:r>
              <a:rPr lang="en-US"/>
              <a:t>promised that consumer goods</a:t>
            </a:r>
          </a:p>
        </p:txBody>
      </p:sp>
      <p:pic>
        <p:nvPicPr>
          <p:cNvPr id="26628" name="Picture 17" descr="ch20fig02"/>
          <p:cNvPicPr>
            <a:picLocks noChangeAspect="1" noChangeArrowheads="1"/>
          </p:cNvPicPr>
          <p:nvPr/>
        </p:nvPicPr>
        <p:blipFill>
          <a:blip r:embed="rId3" cstate="print"/>
          <a:srcRect/>
          <a:stretch>
            <a:fillRect/>
          </a:stretch>
        </p:blipFill>
        <p:spPr bwMode="auto">
          <a:xfrm>
            <a:off x="3149600" y="1295400"/>
            <a:ext cx="28448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762000"/>
          </a:xfrm>
        </p:spPr>
        <p:txBody>
          <a:bodyPr/>
          <a:lstStyle/>
          <a:p>
            <a:r>
              <a:rPr lang="en-US" b="1" dirty="0" smtClean="0">
                <a:solidFill>
                  <a:srgbClr val="00C000"/>
                </a:solidFill>
                <a:latin typeface="Formata-Bold" charset="0"/>
                <a:ea typeface="Formata-Bold" charset="0"/>
                <a:cs typeface="Formata-Bold" charset="0"/>
              </a:rPr>
              <a:t>Teapot Dome</a:t>
            </a:r>
          </a:p>
        </p:txBody>
      </p:sp>
      <p:sp>
        <p:nvSpPr>
          <p:cNvPr id="44036" name="Rectangle 4"/>
          <p:cNvSpPr>
            <a:spLocks noGrp="1" noChangeArrowheads="1"/>
          </p:cNvSpPr>
          <p:nvPr>
            <p:ph type="body" sz="half" idx="1"/>
          </p:nvPr>
        </p:nvSpPr>
        <p:spPr>
          <a:xfrm>
            <a:off x="0" y="1295400"/>
            <a:ext cx="4343400" cy="5334000"/>
          </a:xfrm>
        </p:spPr>
        <p:txBody>
          <a:bodyPr/>
          <a:lstStyle/>
          <a:p>
            <a:pPr>
              <a:lnSpc>
                <a:spcPct val="90000"/>
              </a:lnSpc>
            </a:pPr>
            <a:r>
              <a:rPr lang="en-US" sz="2000" dirty="0" smtClean="0"/>
              <a:t>What came to be known as the </a:t>
            </a:r>
            <a:r>
              <a:rPr lang="en-US" sz="2000" b="1" dirty="0" smtClean="0"/>
              <a:t>Teapot Dome scandal </a:t>
            </a:r>
            <a:r>
              <a:rPr lang="en-US" sz="2000" dirty="0" smtClean="0"/>
              <a:t>involved Secretary of the Interior Albert Fall, who accepted large sums of money and valuable gifts from private oil companies. In exchange, Fall allowed the companies to control government oil reserves in Elk Hills, California, and Teapot Dome, Wyoming. The U.S. Senate soon began investigating Fall was guilty of accepting bribes.</a:t>
            </a:r>
          </a:p>
          <a:p>
            <a:pPr>
              <a:lnSpc>
                <a:spcPct val="90000"/>
              </a:lnSpc>
            </a:pPr>
            <a:endParaRPr lang="en-US" sz="2000" dirty="0" smtClean="0"/>
          </a:p>
          <a:p>
            <a:pPr>
              <a:lnSpc>
                <a:spcPct val="90000"/>
              </a:lnSpc>
            </a:pPr>
            <a:r>
              <a:rPr lang="en-US" sz="1400" i="1" dirty="0" smtClean="0"/>
              <a:t>Image: A 1924 cartoon shows Washington officials fleeing in panic down an oil-slicked road to the White House, trying desperately to outpace the giant steamroller symbolizing the Teapot Dome scandal of President Warren G. Harding's administration.</a:t>
            </a:r>
          </a:p>
        </p:txBody>
      </p:sp>
      <p:sp>
        <p:nvSpPr>
          <p:cNvPr id="44037" name="Rectangle 5"/>
          <p:cNvSpPr>
            <a:spLocks noGrp="1" noChangeArrowheads="1"/>
          </p:cNvSpPr>
          <p:nvPr>
            <p:ph type="body" sz="half" idx="2"/>
          </p:nvPr>
        </p:nvSpPr>
        <p:spPr>
          <a:xfrm>
            <a:off x="4191000" y="762000"/>
            <a:ext cx="4953000" cy="5059363"/>
          </a:xfrm>
        </p:spPr>
        <p:txBody>
          <a:bodyPr/>
          <a:lstStyle/>
          <a:p>
            <a:pPr>
              <a:lnSpc>
                <a:spcPct val="90000"/>
              </a:lnSpc>
              <a:buFontTx/>
              <a:buNone/>
            </a:pPr>
            <a:r>
              <a:rPr lang="en-US" sz="2000" b="1" dirty="0" smtClean="0">
                <a:solidFill>
                  <a:srgbClr val="FF0000"/>
                </a:solidFill>
                <a:latin typeface="Formata-Bold" charset="0"/>
              </a:rPr>
              <a:t>POLITICAL CARTOON</a:t>
            </a:r>
          </a:p>
          <a:p>
            <a:pPr lvl="1">
              <a:lnSpc>
                <a:spcPct val="90000"/>
              </a:lnSpc>
            </a:pPr>
            <a:r>
              <a:rPr lang="en-US" sz="1200" i="1" dirty="0" smtClean="0"/>
              <a:t>During the Teapot Dome scandal, people began to question the judgment and honesty of government leaders. This cartoon, called “Juggernaut,” was published in 1924 to show how harmful the scandal had been. A juggernaut is an indestructible force that crushes everything in its path.</a:t>
            </a:r>
          </a:p>
          <a:p>
            <a:pPr>
              <a:lnSpc>
                <a:spcPct val="90000"/>
              </a:lnSpc>
            </a:pPr>
            <a:endParaRPr lang="en-US" sz="1400" i="1" dirty="0" smtClean="0"/>
          </a:p>
        </p:txBody>
      </p:sp>
      <p:pic>
        <p:nvPicPr>
          <p:cNvPr id="44041" name="Picture 9" descr="teapot"/>
          <p:cNvPicPr>
            <a:picLocks noChangeAspect="1" noChangeArrowheads="1"/>
          </p:cNvPicPr>
          <p:nvPr/>
        </p:nvPicPr>
        <p:blipFill>
          <a:blip r:embed="rId2" cstate="print"/>
          <a:srcRect/>
          <a:stretch>
            <a:fillRect/>
          </a:stretch>
        </p:blipFill>
        <p:spPr bwMode="auto">
          <a:xfrm>
            <a:off x="4856847" y="2133600"/>
            <a:ext cx="4287153" cy="3845969"/>
          </a:xfrm>
          <a:prstGeom prst="rect">
            <a:avLst/>
          </a:prstGeom>
          <a:noFill/>
        </p:spPr>
      </p:pic>
      <p:sp>
        <p:nvSpPr>
          <p:cNvPr id="44042" name="Oval 10"/>
          <p:cNvSpPr>
            <a:spLocks noChangeArrowheads="1"/>
          </p:cNvSpPr>
          <p:nvPr/>
        </p:nvSpPr>
        <p:spPr bwMode="auto">
          <a:xfrm>
            <a:off x="4191000" y="3733800"/>
            <a:ext cx="1143000" cy="167640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44043" name="Rectangle 11"/>
          <p:cNvSpPr>
            <a:spLocks noChangeArrowheads="1"/>
          </p:cNvSpPr>
          <p:nvPr/>
        </p:nvSpPr>
        <p:spPr bwMode="auto">
          <a:xfrm>
            <a:off x="4267200" y="3962400"/>
            <a:ext cx="1066800" cy="1158875"/>
          </a:xfrm>
          <a:prstGeom prst="rect">
            <a:avLst/>
          </a:prstGeom>
          <a:noFill/>
          <a:ln w="9525">
            <a:noFill/>
            <a:miter lim="800000"/>
            <a:headEnd/>
            <a:tailEnd/>
          </a:ln>
          <a:effectLst/>
        </p:spPr>
        <p:txBody>
          <a:bodyPr>
            <a:spAutoFit/>
          </a:bodyPr>
          <a:lstStyle/>
          <a:p>
            <a:r>
              <a:rPr lang="en-US" sz="1000" dirty="0"/>
              <a:t>How do the images in</a:t>
            </a:r>
          </a:p>
          <a:p>
            <a:r>
              <a:rPr lang="en-US" sz="1000" dirty="0"/>
              <a:t>the cartoon illustrate</a:t>
            </a:r>
          </a:p>
          <a:p>
            <a:r>
              <a:rPr lang="en-US" sz="1000" dirty="0"/>
              <a:t>the destructive force</a:t>
            </a:r>
          </a:p>
          <a:p>
            <a:r>
              <a:rPr lang="en-US" sz="1000" dirty="0"/>
              <a:t>of the scandal?</a:t>
            </a:r>
          </a:p>
        </p:txBody>
      </p:sp>
      <p:sp>
        <p:nvSpPr>
          <p:cNvPr id="44047" name="Rectangle 15"/>
          <p:cNvSpPr>
            <a:spLocks noChangeArrowheads="1"/>
          </p:cNvSpPr>
          <p:nvPr/>
        </p:nvSpPr>
        <p:spPr bwMode="auto">
          <a:xfrm>
            <a:off x="5181600" y="6400800"/>
            <a:ext cx="3733800" cy="457200"/>
          </a:xfrm>
          <a:prstGeom prst="rect">
            <a:avLst/>
          </a:prstGeom>
          <a:solidFill>
            <a:schemeClr val="bg1"/>
          </a:solidFill>
          <a:ln w="9525">
            <a:solidFill>
              <a:schemeClr val="tx1"/>
            </a:solidFill>
            <a:miter lim="800000"/>
            <a:headEnd/>
            <a:tailEnd/>
          </a:ln>
          <a:effectLst/>
        </p:spPr>
        <p:txBody>
          <a:bodyPr wrap="none" anchor="ctr"/>
          <a:lstStyle/>
          <a:p>
            <a:r>
              <a:rPr lang="en-US" sz="1200" b="1" dirty="0"/>
              <a:t>Why do you think the artist called this cartoon</a:t>
            </a:r>
          </a:p>
          <a:p>
            <a:r>
              <a:rPr lang="en-US" sz="1200" b="1" dirty="0"/>
              <a:t>“Juggernaut”?</a:t>
            </a:r>
          </a:p>
        </p:txBody>
      </p:sp>
      <p:sp>
        <p:nvSpPr>
          <p:cNvPr id="44048" name="Rectangle 16"/>
          <p:cNvSpPr>
            <a:spLocks noChangeArrowheads="1"/>
          </p:cNvSpPr>
          <p:nvPr/>
        </p:nvSpPr>
        <p:spPr bwMode="auto">
          <a:xfrm>
            <a:off x="4724400" y="6019800"/>
            <a:ext cx="914400" cy="381000"/>
          </a:xfrm>
          <a:prstGeom prst="rect">
            <a:avLst/>
          </a:prstGeom>
          <a:solidFill>
            <a:srgbClr val="FF0000"/>
          </a:solidFill>
          <a:ln w="38100">
            <a:solidFill>
              <a:srgbClr val="FFFFFF"/>
            </a:solidFill>
            <a:miter lim="800000"/>
            <a:headEnd/>
            <a:tailEnd/>
          </a:ln>
          <a:effectLst/>
        </p:spPr>
        <p:txBody>
          <a:bodyPr wrap="none" anchor="ctr"/>
          <a:lstStyle/>
          <a:p>
            <a:endParaRPr lang="en-US"/>
          </a:p>
        </p:txBody>
      </p:sp>
      <p:sp>
        <p:nvSpPr>
          <p:cNvPr id="44049" name="Rectangle 17"/>
          <p:cNvSpPr>
            <a:spLocks noChangeArrowheads="1"/>
          </p:cNvSpPr>
          <p:nvPr/>
        </p:nvSpPr>
        <p:spPr bwMode="auto">
          <a:xfrm>
            <a:off x="4724400" y="6019800"/>
            <a:ext cx="914400" cy="396875"/>
          </a:xfrm>
          <a:prstGeom prst="rect">
            <a:avLst/>
          </a:prstGeom>
          <a:noFill/>
          <a:ln w="9525">
            <a:noFill/>
            <a:miter lim="800000"/>
            <a:headEnd/>
            <a:tailEnd/>
          </a:ln>
          <a:effectLst/>
        </p:spPr>
        <p:txBody>
          <a:bodyPr>
            <a:spAutoFit/>
          </a:bodyPr>
          <a:lstStyle/>
          <a:p>
            <a:r>
              <a:rPr lang="en-US" sz="1000" b="1" i="1" dirty="0">
                <a:solidFill>
                  <a:schemeClr val="bg1"/>
                </a:solidFill>
              </a:rPr>
              <a:t>ANALYSIS</a:t>
            </a:r>
          </a:p>
          <a:p>
            <a:r>
              <a:rPr lang="en-US" sz="1000" b="1" i="1" dirty="0">
                <a:solidFill>
                  <a:schemeClr val="bg1"/>
                </a:solidFill>
              </a:rPr>
              <a:t>SKILL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27651" name="Rectangle 3"/>
          <p:cNvSpPr>
            <a:spLocks noChangeArrowheads="1"/>
          </p:cNvSpPr>
          <p:nvPr/>
        </p:nvSpPr>
        <p:spPr bwMode="auto">
          <a:xfrm>
            <a:off x="819150" y="5984875"/>
            <a:ext cx="3363913" cy="581025"/>
          </a:xfrm>
          <a:prstGeom prst="rect">
            <a:avLst/>
          </a:prstGeom>
          <a:noFill/>
          <a:ln w="9525">
            <a:noFill/>
            <a:miter lim="800000"/>
            <a:headEnd/>
            <a:tailEnd/>
          </a:ln>
        </p:spPr>
        <p:txBody>
          <a:bodyPr wrap="none">
            <a:spAutoFit/>
          </a:bodyPr>
          <a:lstStyle/>
          <a:p>
            <a:endParaRPr lang="en-US"/>
          </a:p>
          <a:p>
            <a:r>
              <a:rPr lang="en-US"/>
              <a:t>The spread of the telephone network</a:t>
            </a:r>
          </a:p>
        </p:txBody>
      </p:sp>
      <p:pic>
        <p:nvPicPr>
          <p:cNvPr id="27652" name="Picture 19" descr="ch20fig03"/>
          <p:cNvPicPr>
            <a:picLocks noChangeAspect="1" noChangeArrowheads="1"/>
          </p:cNvPicPr>
          <p:nvPr/>
        </p:nvPicPr>
        <p:blipFill>
          <a:blip r:embed="rId3" cstate="print"/>
          <a:srcRect/>
          <a:stretch>
            <a:fillRect/>
          </a:stretch>
        </p:blipFill>
        <p:spPr bwMode="auto">
          <a:xfrm>
            <a:off x="3230563" y="1600200"/>
            <a:ext cx="268287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28675" name="Rectangle 3"/>
          <p:cNvSpPr>
            <a:spLocks noChangeArrowheads="1"/>
          </p:cNvSpPr>
          <p:nvPr/>
        </p:nvSpPr>
        <p:spPr bwMode="auto">
          <a:xfrm>
            <a:off x="819150" y="5984875"/>
            <a:ext cx="4016375" cy="825500"/>
          </a:xfrm>
          <a:prstGeom prst="rect">
            <a:avLst/>
          </a:prstGeom>
          <a:noFill/>
          <a:ln w="9525">
            <a:noFill/>
            <a:miter lim="800000"/>
            <a:headEnd/>
            <a:tailEnd/>
          </a:ln>
        </p:spPr>
        <p:txBody>
          <a:bodyPr wrap="none">
            <a:spAutoFit/>
          </a:bodyPr>
          <a:lstStyle/>
          <a:p>
            <a:r>
              <a:rPr lang="en-US"/>
              <a:t>During the 1920s, radio penetrated virtually</a:t>
            </a:r>
          </a:p>
          <a:p>
            <a:r>
              <a:rPr lang="en-US"/>
              <a:t>the entire country.</a:t>
            </a:r>
          </a:p>
          <a:p>
            <a:endParaRPr lang="en-US"/>
          </a:p>
        </p:txBody>
      </p:sp>
      <p:pic>
        <p:nvPicPr>
          <p:cNvPr id="28676" name="Picture 5" descr="ch20fig04"/>
          <p:cNvPicPr>
            <a:picLocks noChangeAspect="1" noChangeArrowheads="1"/>
          </p:cNvPicPr>
          <p:nvPr/>
        </p:nvPicPr>
        <p:blipFill>
          <a:blip r:embed="rId3" cstate="print"/>
          <a:srcRect/>
          <a:stretch>
            <a:fillRect/>
          </a:stretch>
        </p:blipFill>
        <p:spPr bwMode="auto">
          <a:xfrm>
            <a:off x="1828800" y="1474788"/>
            <a:ext cx="5486400" cy="390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29699" name="Rectangle 3"/>
          <p:cNvSpPr>
            <a:spLocks noChangeArrowheads="1"/>
          </p:cNvSpPr>
          <p:nvPr/>
        </p:nvSpPr>
        <p:spPr bwMode="auto">
          <a:xfrm>
            <a:off x="819150" y="5984875"/>
            <a:ext cx="3563938" cy="581025"/>
          </a:xfrm>
          <a:prstGeom prst="rect">
            <a:avLst/>
          </a:prstGeom>
          <a:noFill/>
          <a:ln w="9525">
            <a:noFill/>
            <a:miter lim="800000"/>
            <a:headEnd/>
            <a:tailEnd/>
          </a:ln>
        </p:spPr>
        <p:txBody>
          <a:bodyPr wrap="none">
            <a:spAutoFit/>
          </a:bodyPr>
          <a:lstStyle/>
          <a:p>
            <a:r>
              <a:rPr lang="en-US"/>
              <a:t>Electric washing machines and Hoover</a:t>
            </a:r>
          </a:p>
          <a:p>
            <a:r>
              <a:rPr lang="en-US"/>
              <a:t>vacuum cleaners</a:t>
            </a:r>
          </a:p>
        </p:txBody>
      </p:sp>
      <p:pic>
        <p:nvPicPr>
          <p:cNvPr id="29700" name="Picture 5" descr="ch20fig05"/>
          <p:cNvPicPr>
            <a:picLocks noChangeAspect="1" noChangeArrowheads="1"/>
          </p:cNvPicPr>
          <p:nvPr/>
        </p:nvPicPr>
        <p:blipFill>
          <a:blip r:embed="rId3" cstate="print"/>
          <a:srcRect/>
          <a:stretch>
            <a:fillRect/>
          </a:stretch>
        </p:blipFill>
        <p:spPr bwMode="auto">
          <a:xfrm>
            <a:off x="1828800" y="1717675"/>
            <a:ext cx="5486400" cy="342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0723" name="Rectangle 3"/>
          <p:cNvSpPr>
            <a:spLocks noChangeArrowheads="1"/>
          </p:cNvSpPr>
          <p:nvPr/>
        </p:nvSpPr>
        <p:spPr bwMode="auto">
          <a:xfrm>
            <a:off x="819150" y="5984875"/>
            <a:ext cx="4127500" cy="825500"/>
          </a:xfrm>
          <a:prstGeom prst="rect">
            <a:avLst/>
          </a:prstGeom>
          <a:noFill/>
          <a:ln w="9525">
            <a:noFill/>
            <a:miter lim="800000"/>
            <a:headEnd/>
            <a:tailEnd/>
          </a:ln>
        </p:spPr>
        <p:txBody>
          <a:bodyPr wrap="none">
            <a:spAutoFit/>
          </a:bodyPr>
          <a:lstStyle/>
          <a:p>
            <a:endParaRPr lang="en-US"/>
          </a:p>
          <a:p>
            <a:r>
              <a:rPr lang="en-US"/>
              <a:t>Figure 20.1 Household Appliances, 1900–1930</a:t>
            </a:r>
          </a:p>
          <a:p>
            <a:endParaRPr lang="en-US"/>
          </a:p>
        </p:txBody>
      </p:sp>
      <p:pic>
        <p:nvPicPr>
          <p:cNvPr id="30724" name="Picture 18" descr="ch20figure01"/>
          <p:cNvPicPr>
            <a:picLocks noChangeAspect="1" noChangeArrowheads="1"/>
          </p:cNvPicPr>
          <p:nvPr/>
        </p:nvPicPr>
        <p:blipFill>
          <a:blip r:embed="rId3" cstate="print"/>
          <a:srcRect/>
          <a:stretch>
            <a:fillRect/>
          </a:stretch>
        </p:blipFill>
        <p:spPr bwMode="auto">
          <a:xfrm>
            <a:off x="2878138" y="1600200"/>
            <a:ext cx="338772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1747" name="Rectangle 3"/>
          <p:cNvSpPr>
            <a:spLocks noChangeArrowheads="1"/>
          </p:cNvSpPr>
          <p:nvPr/>
        </p:nvSpPr>
        <p:spPr bwMode="auto">
          <a:xfrm>
            <a:off x="819150" y="5984875"/>
            <a:ext cx="4121150" cy="581025"/>
          </a:xfrm>
          <a:prstGeom prst="rect">
            <a:avLst/>
          </a:prstGeom>
          <a:noFill/>
          <a:ln w="9525">
            <a:noFill/>
            <a:miter lim="800000"/>
            <a:headEnd/>
            <a:tailEnd/>
          </a:ln>
        </p:spPr>
        <p:txBody>
          <a:bodyPr wrap="none">
            <a:spAutoFit/>
          </a:bodyPr>
          <a:lstStyle/>
          <a:p>
            <a:r>
              <a:rPr lang="en-US"/>
              <a:t>Farmers, like this family of potato growers in</a:t>
            </a:r>
          </a:p>
          <a:p>
            <a:r>
              <a:rPr lang="en-US"/>
              <a:t>Rural Minnesota</a:t>
            </a:r>
          </a:p>
        </p:txBody>
      </p:sp>
      <p:pic>
        <p:nvPicPr>
          <p:cNvPr id="31748" name="Picture 8" descr="ch20fig06"/>
          <p:cNvPicPr>
            <a:picLocks noChangeAspect="1" noChangeArrowheads="1"/>
          </p:cNvPicPr>
          <p:nvPr/>
        </p:nvPicPr>
        <p:blipFill>
          <a:blip r:embed="rId3" cstate="print"/>
          <a:srcRect/>
          <a:stretch>
            <a:fillRect/>
          </a:stretch>
        </p:blipFill>
        <p:spPr bwMode="auto">
          <a:xfrm>
            <a:off x="1828800" y="1271588"/>
            <a:ext cx="5486400" cy="431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2771" name="Rectangle 3"/>
          <p:cNvSpPr>
            <a:spLocks noChangeArrowheads="1"/>
          </p:cNvSpPr>
          <p:nvPr/>
        </p:nvSpPr>
        <p:spPr bwMode="auto">
          <a:xfrm>
            <a:off x="819150" y="5997575"/>
            <a:ext cx="1787525" cy="581025"/>
          </a:xfrm>
          <a:prstGeom prst="rect">
            <a:avLst/>
          </a:prstGeom>
          <a:noFill/>
          <a:ln w="9525">
            <a:noFill/>
            <a:miter lim="800000"/>
            <a:headEnd/>
            <a:tailEnd/>
          </a:ln>
        </p:spPr>
        <p:txBody>
          <a:bodyPr wrap="none">
            <a:spAutoFit/>
          </a:bodyPr>
          <a:lstStyle/>
          <a:p>
            <a:endParaRPr lang="en-US"/>
          </a:p>
          <a:p>
            <a:r>
              <a:rPr lang="en-US"/>
              <a:t>River Rouge Plant</a:t>
            </a:r>
          </a:p>
        </p:txBody>
      </p:sp>
      <p:pic>
        <p:nvPicPr>
          <p:cNvPr id="32772" name="Picture 5" descr="ch20fig07"/>
          <p:cNvPicPr>
            <a:picLocks noChangeAspect="1" noChangeArrowheads="1"/>
          </p:cNvPicPr>
          <p:nvPr/>
        </p:nvPicPr>
        <p:blipFill>
          <a:blip r:embed="rId3" cstate="print"/>
          <a:srcRect/>
          <a:stretch>
            <a:fillRect/>
          </a:stretch>
        </p:blipFill>
        <p:spPr bwMode="auto">
          <a:xfrm>
            <a:off x="1828800" y="963613"/>
            <a:ext cx="5486400" cy="493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3795" name="Rectangle 3"/>
          <p:cNvSpPr>
            <a:spLocks noChangeArrowheads="1"/>
          </p:cNvSpPr>
          <p:nvPr/>
        </p:nvSpPr>
        <p:spPr bwMode="auto">
          <a:xfrm>
            <a:off x="819150" y="5984875"/>
            <a:ext cx="3736975" cy="825500"/>
          </a:xfrm>
          <a:prstGeom prst="rect">
            <a:avLst/>
          </a:prstGeom>
          <a:noFill/>
          <a:ln w="9525">
            <a:noFill/>
            <a:miter lim="800000"/>
            <a:headEnd/>
            <a:tailEnd/>
          </a:ln>
        </p:spPr>
        <p:txBody>
          <a:bodyPr wrap="none">
            <a:spAutoFit/>
          </a:bodyPr>
          <a:lstStyle/>
          <a:p>
            <a:endParaRPr lang="en-US"/>
          </a:p>
          <a:p>
            <a:r>
              <a:rPr lang="en-US"/>
              <a:t>Figure 20.2 The Stock Market, 1919-1939</a:t>
            </a:r>
          </a:p>
          <a:p>
            <a:endParaRPr lang="en-US"/>
          </a:p>
        </p:txBody>
      </p:sp>
      <p:pic>
        <p:nvPicPr>
          <p:cNvPr id="33796" name="Picture 5" descr="ch20figure02"/>
          <p:cNvPicPr>
            <a:picLocks noChangeAspect="1" noChangeArrowheads="1"/>
          </p:cNvPicPr>
          <p:nvPr/>
        </p:nvPicPr>
        <p:blipFill>
          <a:blip r:embed="rId3" cstate="print"/>
          <a:srcRect/>
          <a:stretch>
            <a:fillRect/>
          </a:stretch>
        </p:blipFill>
        <p:spPr bwMode="auto">
          <a:xfrm>
            <a:off x="2706688" y="990600"/>
            <a:ext cx="373062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4819" name="Rectangle 3"/>
          <p:cNvSpPr>
            <a:spLocks noChangeArrowheads="1"/>
          </p:cNvSpPr>
          <p:nvPr/>
        </p:nvSpPr>
        <p:spPr bwMode="auto">
          <a:xfrm>
            <a:off x="819150" y="5984875"/>
            <a:ext cx="3533775" cy="581025"/>
          </a:xfrm>
          <a:prstGeom prst="rect">
            <a:avLst/>
          </a:prstGeom>
          <a:noFill/>
          <a:ln w="9525">
            <a:noFill/>
            <a:miter lim="800000"/>
            <a:headEnd/>
            <a:tailEnd/>
          </a:ln>
        </p:spPr>
        <p:txBody>
          <a:bodyPr wrap="none">
            <a:spAutoFit/>
          </a:bodyPr>
          <a:lstStyle/>
          <a:p>
            <a:r>
              <a:rPr lang="en-US"/>
              <a:t>Tipsy, a 1930 painting by the Japanese</a:t>
            </a:r>
          </a:p>
          <a:p>
            <a:r>
              <a:rPr lang="en-US"/>
              <a:t>artist Kobayakawa Kiyoshi</a:t>
            </a:r>
          </a:p>
        </p:txBody>
      </p:sp>
      <p:pic>
        <p:nvPicPr>
          <p:cNvPr id="34820" name="Picture 18" descr="ch20fig08"/>
          <p:cNvPicPr>
            <a:picLocks noChangeAspect="1" noChangeArrowheads="1"/>
          </p:cNvPicPr>
          <p:nvPr/>
        </p:nvPicPr>
        <p:blipFill>
          <a:blip r:embed="rId3" cstate="print"/>
          <a:srcRect/>
          <a:stretch>
            <a:fillRect/>
          </a:stretch>
        </p:blipFill>
        <p:spPr bwMode="auto">
          <a:xfrm>
            <a:off x="3227388" y="1295400"/>
            <a:ext cx="268922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5843" name="Rectangle 3"/>
          <p:cNvSpPr>
            <a:spLocks noChangeArrowheads="1"/>
          </p:cNvSpPr>
          <p:nvPr/>
        </p:nvSpPr>
        <p:spPr bwMode="auto">
          <a:xfrm>
            <a:off x="819150" y="5980113"/>
            <a:ext cx="3829050" cy="581025"/>
          </a:xfrm>
          <a:prstGeom prst="rect">
            <a:avLst/>
          </a:prstGeom>
          <a:noFill/>
          <a:ln w="9525">
            <a:noFill/>
            <a:miter lim="800000"/>
            <a:headEnd/>
            <a:tailEnd/>
          </a:ln>
        </p:spPr>
        <p:txBody>
          <a:bodyPr wrap="none">
            <a:spAutoFit/>
          </a:bodyPr>
          <a:lstStyle/>
          <a:p>
            <a:r>
              <a:rPr lang="en-US"/>
              <a:t>Many American authorities were no more</a:t>
            </a:r>
          </a:p>
          <a:p>
            <a:r>
              <a:rPr lang="en-US"/>
              <a:t>welcoming to “new women.”</a:t>
            </a:r>
          </a:p>
        </p:txBody>
      </p:sp>
      <p:pic>
        <p:nvPicPr>
          <p:cNvPr id="35844" name="Picture 8" descr="ch20fig09"/>
          <p:cNvPicPr>
            <a:picLocks noChangeAspect="1" noChangeArrowheads="1"/>
          </p:cNvPicPr>
          <p:nvPr/>
        </p:nvPicPr>
        <p:blipFill>
          <a:blip r:embed="rId3" cstate="print"/>
          <a:srcRect/>
          <a:stretch>
            <a:fillRect/>
          </a:stretch>
        </p:blipFill>
        <p:spPr bwMode="auto">
          <a:xfrm>
            <a:off x="1828800" y="1171575"/>
            <a:ext cx="5486400"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6867" name="Rectangle 3"/>
          <p:cNvSpPr>
            <a:spLocks noChangeArrowheads="1"/>
          </p:cNvSpPr>
          <p:nvPr/>
        </p:nvSpPr>
        <p:spPr bwMode="auto">
          <a:xfrm>
            <a:off x="838200" y="5983288"/>
            <a:ext cx="4843463" cy="581025"/>
          </a:xfrm>
          <a:prstGeom prst="rect">
            <a:avLst/>
          </a:prstGeom>
          <a:noFill/>
          <a:ln w="9525">
            <a:noFill/>
            <a:miter lim="800000"/>
            <a:headEnd/>
            <a:tailEnd/>
          </a:ln>
        </p:spPr>
        <p:txBody>
          <a:bodyPr wrap="none">
            <a:spAutoFit/>
          </a:bodyPr>
          <a:lstStyle/>
          <a:p>
            <a:r>
              <a:rPr lang="en-US"/>
              <a:t>Advertisers marketed cigarettes to women as symbols</a:t>
            </a:r>
          </a:p>
          <a:p>
            <a:r>
              <a:rPr lang="en-US"/>
              <a:t>of female independence.</a:t>
            </a:r>
          </a:p>
        </p:txBody>
      </p:sp>
      <p:pic>
        <p:nvPicPr>
          <p:cNvPr id="36868" name="Picture 16" descr="ch20fig10"/>
          <p:cNvPicPr>
            <a:picLocks noChangeAspect="1" noChangeArrowheads="1"/>
          </p:cNvPicPr>
          <p:nvPr/>
        </p:nvPicPr>
        <p:blipFill>
          <a:blip r:embed="rId3" cstate="print"/>
          <a:srcRect/>
          <a:stretch>
            <a:fillRect/>
          </a:stretch>
        </p:blipFill>
        <p:spPr bwMode="auto">
          <a:xfrm>
            <a:off x="2940050" y="971550"/>
            <a:ext cx="3263900"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Presidents</a:t>
            </a:r>
            <a:endParaRPr lang="en-US" dirty="0"/>
          </a:p>
        </p:txBody>
      </p:sp>
      <p:sp>
        <p:nvSpPr>
          <p:cNvPr id="3" name="Content Placeholder 2"/>
          <p:cNvSpPr>
            <a:spLocks noGrp="1"/>
          </p:cNvSpPr>
          <p:nvPr>
            <p:ph idx="1"/>
          </p:nvPr>
        </p:nvSpPr>
        <p:spPr>
          <a:xfrm>
            <a:off x="0" y="609600"/>
            <a:ext cx="9144000" cy="6248400"/>
          </a:xfrm>
        </p:spPr>
        <p:txBody>
          <a:bodyPr/>
          <a:lstStyle/>
          <a:p>
            <a:pPr>
              <a:buNone/>
            </a:pPr>
            <a:r>
              <a:rPr lang="en-US" sz="2400" b="1" u="sng" dirty="0" smtClean="0"/>
              <a:t>Election 1924:  </a:t>
            </a:r>
          </a:p>
          <a:p>
            <a:pPr>
              <a:buNone/>
            </a:pPr>
            <a:r>
              <a:rPr lang="en-US" sz="2400" dirty="0" smtClean="0"/>
              <a:t>	Calvin Coolidge, Republican</a:t>
            </a:r>
          </a:p>
          <a:p>
            <a:pPr>
              <a:buNone/>
            </a:pPr>
            <a:r>
              <a:rPr lang="en-US" sz="2400" dirty="0" smtClean="0"/>
              <a:t>	John Davis, Democrat</a:t>
            </a:r>
          </a:p>
          <a:p>
            <a:pPr>
              <a:buNone/>
            </a:pPr>
            <a:r>
              <a:rPr lang="en-US" sz="2400" dirty="0" smtClean="0"/>
              <a:t>	Robert La </a:t>
            </a:r>
            <a:r>
              <a:rPr lang="en-US" sz="2400" dirty="0" err="1" smtClean="0"/>
              <a:t>Follette</a:t>
            </a:r>
            <a:r>
              <a:rPr lang="en-US" sz="2400" dirty="0" smtClean="0"/>
              <a:t>, Progressive Party </a:t>
            </a:r>
            <a:r>
              <a:rPr lang="en-US" sz="1600" dirty="0" smtClean="0"/>
              <a:t>(1/6 of the electorate voted for him</a:t>
            </a:r>
            <a:r>
              <a:rPr lang="en-US" sz="1800" dirty="0" smtClean="0"/>
              <a:t>)</a:t>
            </a:r>
          </a:p>
          <a:p>
            <a:pPr>
              <a:buNone/>
            </a:pPr>
            <a:r>
              <a:rPr lang="en-US" sz="1000" b="1" dirty="0" smtClean="0"/>
              <a:t>	Video - </a:t>
            </a:r>
            <a:r>
              <a:rPr lang="en-US" sz="1000" b="1" dirty="0" smtClean="0">
                <a:hlinkClick r:id="rId2"/>
              </a:rPr>
              <a:t>http://www.biography.com/people/robert-m-la-follette-40226</a:t>
            </a:r>
            <a:endParaRPr lang="en-US" sz="1000" b="1" dirty="0" smtClean="0"/>
          </a:p>
          <a:p>
            <a:pPr>
              <a:buNone/>
            </a:pPr>
            <a:endParaRPr lang="en-US" sz="1800" b="1" dirty="0" smtClean="0"/>
          </a:p>
          <a:p>
            <a:pPr>
              <a:buNone/>
            </a:pPr>
            <a:endParaRPr lang="en-US" sz="2000" b="1" u="sng" dirty="0" smtClean="0"/>
          </a:p>
          <a:p>
            <a:pPr>
              <a:buNone/>
            </a:pPr>
            <a:r>
              <a:rPr lang="en-US" sz="2400" b="1" u="sng" dirty="0" smtClean="0"/>
              <a:t>President Calvin Coolidge</a:t>
            </a:r>
            <a:r>
              <a:rPr lang="en-US" sz="2400" dirty="0" smtClean="0"/>
              <a:t>:  </a:t>
            </a:r>
            <a:br>
              <a:rPr lang="en-US" sz="2400" dirty="0" smtClean="0"/>
            </a:br>
            <a:r>
              <a:rPr lang="en-US" sz="2400" dirty="0" smtClean="0"/>
              <a:t>Election  1924   Served 1925 – 1928</a:t>
            </a:r>
          </a:p>
          <a:p>
            <a:pPr>
              <a:buNone/>
            </a:pPr>
            <a:r>
              <a:rPr lang="en-US" sz="2000" dirty="0" smtClean="0"/>
              <a:t>	Background - </a:t>
            </a:r>
            <a:r>
              <a:rPr lang="en-US" sz="1100" dirty="0" smtClean="0">
                <a:hlinkClick r:id="rId3"/>
              </a:rPr>
              <a:t>http://www.biography.com/people/calvin-coolidge-9256384?page=1</a:t>
            </a:r>
            <a:endParaRPr lang="en-US" sz="1100" dirty="0" smtClean="0"/>
          </a:p>
          <a:p>
            <a:pPr>
              <a:buNone/>
            </a:pPr>
            <a:r>
              <a:rPr lang="en-US" sz="2000" dirty="0" smtClean="0"/>
              <a:t>	</a:t>
            </a:r>
          </a:p>
          <a:p>
            <a:pPr>
              <a:buNone/>
            </a:pPr>
            <a:endParaRPr lang="en-US" sz="2000" b="1" u="sng" dirty="0" smtClean="0"/>
          </a:p>
          <a:p>
            <a:pPr>
              <a:buNone/>
            </a:pPr>
            <a:r>
              <a:rPr lang="en-US" sz="2400" b="1" u="sng" dirty="0" smtClean="0"/>
              <a:t>Herbert Hoover, Republican:</a:t>
            </a:r>
          </a:p>
          <a:p>
            <a:pPr>
              <a:buNone/>
            </a:pPr>
            <a:r>
              <a:rPr lang="en-US" sz="2400" dirty="0" smtClean="0"/>
              <a:t>	Election 1928   Served 1929 – 1932</a:t>
            </a:r>
            <a:r>
              <a:rPr lang="en-US" sz="2000" dirty="0" smtClean="0"/>
              <a:t/>
            </a:r>
            <a:br>
              <a:rPr lang="en-US" sz="2000" dirty="0" smtClean="0"/>
            </a:br>
            <a:r>
              <a:rPr lang="en-US" sz="2000" dirty="0" smtClean="0"/>
              <a:t>Background -</a:t>
            </a:r>
            <a:r>
              <a:rPr lang="en-US" dirty="0" smtClean="0"/>
              <a:t> </a:t>
            </a:r>
            <a:r>
              <a:rPr lang="en-US" sz="1100" dirty="0" smtClean="0">
                <a:hlinkClick r:id="rId4"/>
              </a:rPr>
              <a:t>http://www.biography.com/people/herbert-hoover-9343371</a:t>
            </a:r>
            <a:endParaRPr lang="en-US" sz="1100" dirty="0" smtClean="0"/>
          </a:p>
          <a:p>
            <a:endParaRPr lang="en-US" dirty="0"/>
          </a:p>
        </p:txBody>
      </p:sp>
      <p:pic>
        <p:nvPicPr>
          <p:cNvPr id="4" name="Picture 6" descr="520px-Calvin_Coolidge%2C_bw_head_and_shoulders_photo_portrait_seated%2C_1919">
            <a:hlinkClick r:id="rId5"/>
          </p:cNvPr>
          <p:cNvPicPr>
            <a:picLocks noChangeAspect="1" noChangeArrowheads="1"/>
          </p:cNvPicPr>
          <p:nvPr/>
        </p:nvPicPr>
        <p:blipFill>
          <a:blip r:embed="rId6" cstate="print"/>
          <a:srcRect/>
          <a:stretch>
            <a:fillRect/>
          </a:stretch>
        </p:blipFill>
        <p:spPr bwMode="auto">
          <a:xfrm>
            <a:off x="6437445" y="3733800"/>
            <a:ext cx="270655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7891" name="Rectangle 3"/>
          <p:cNvSpPr>
            <a:spLocks noChangeArrowheads="1"/>
          </p:cNvSpPr>
          <p:nvPr/>
        </p:nvSpPr>
        <p:spPr bwMode="auto">
          <a:xfrm>
            <a:off x="838200" y="5753100"/>
            <a:ext cx="4387850" cy="825500"/>
          </a:xfrm>
          <a:prstGeom prst="rect">
            <a:avLst/>
          </a:prstGeom>
          <a:noFill/>
          <a:ln w="9525">
            <a:noFill/>
            <a:miter lim="800000"/>
            <a:headEnd/>
            <a:tailEnd/>
          </a:ln>
        </p:spPr>
        <p:txBody>
          <a:bodyPr wrap="none">
            <a:spAutoFit/>
          </a:bodyPr>
          <a:lstStyle/>
          <a:p>
            <a:r>
              <a:rPr lang="en-US"/>
              <a:t>An ad for Procter &amp; Gamble laundry detergent</a:t>
            </a:r>
          </a:p>
          <a:p>
            <a:r>
              <a:rPr lang="en-US"/>
              <a:t>Urges modern women to modernize the methods</a:t>
            </a:r>
          </a:p>
          <a:p>
            <a:r>
              <a:rPr lang="en-US"/>
              <a:t>of their employees.</a:t>
            </a:r>
          </a:p>
        </p:txBody>
      </p:sp>
      <p:pic>
        <p:nvPicPr>
          <p:cNvPr id="37892" name="Picture 5" descr="ch20fig11"/>
          <p:cNvPicPr>
            <a:picLocks noChangeAspect="1" noChangeArrowheads="1"/>
          </p:cNvPicPr>
          <p:nvPr/>
        </p:nvPicPr>
        <p:blipFill>
          <a:blip r:embed="rId3" cstate="print"/>
          <a:srcRect/>
          <a:stretch>
            <a:fillRect/>
          </a:stretch>
        </p:blipFill>
        <p:spPr bwMode="auto">
          <a:xfrm>
            <a:off x="3125788" y="1524000"/>
            <a:ext cx="28924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8915" name="Rectangle 3"/>
          <p:cNvSpPr>
            <a:spLocks noChangeArrowheads="1"/>
          </p:cNvSpPr>
          <p:nvPr/>
        </p:nvSpPr>
        <p:spPr bwMode="auto">
          <a:xfrm>
            <a:off x="838200" y="5753100"/>
            <a:ext cx="3762375" cy="825500"/>
          </a:xfrm>
          <a:prstGeom prst="rect">
            <a:avLst/>
          </a:prstGeom>
          <a:noFill/>
          <a:ln w="9525">
            <a:noFill/>
            <a:miter lim="800000"/>
            <a:headEnd/>
            <a:tailEnd/>
          </a:ln>
        </p:spPr>
        <p:txBody>
          <a:bodyPr wrap="none">
            <a:spAutoFit/>
          </a:bodyPr>
          <a:lstStyle/>
          <a:p>
            <a:endParaRPr lang="en-US"/>
          </a:p>
          <a:p>
            <a:r>
              <a:rPr lang="en-US"/>
              <a:t>The policies of President Calvin Coolidge</a:t>
            </a:r>
          </a:p>
          <a:p>
            <a:r>
              <a:rPr lang="en-US"/>
              <a:t>were music to the ears of big business</a:t>
            </a:r>
          </a:p>
        </p:txBody>
      </p:sp>
      <p:pic>
        <p:nvPicPr>
          <p:cNvPr id="38916" name="Picture 5" descr="ch20fig12"/>
          <p:cNvPicPr>
            <a:picLocks noChangeAspect="1" noChangeArrowheads="1"/>
          </p:cNvPicPr>
          <p:nvPr/>
        </p:nvPicPr>
        <p:blipFill>
          <a:blip r:embed="rId3" cstate="print"/>
          <a:srcRect/>
          <a:stretch>
            <a:fillRect/>
          </a:stretch>
        </p:blipFill>
        <p:spPr bwMode="auto">
          <a:xfrm>
            <a:off x="3140075" y="1600200"/>
            <a:ext cx="28638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9939" name="Rectangle 3"/>
          <p:cNvSpPr>
            <a:spLocks noChangeArrowheads="1"/>
          </p:cNvSpPr>
          <p:nvPr/>
        </p:nvSpPr>
        <p:spPr bwMode="auto">
          <a:xfrm>
            <a:off x="838200" y="5981700"/>
            <a:ext cx="3962400" cy="581025"/>
          </a:xfrm>
          <a:prstGeom prst="rect">
            <a:avLst/>
          </a:prstGeom>
          <a:noFill/>
          <a:ln w="9525">
            <a:noFill/>
            <a:miter lim="800000"/>
            <a:headEnd/>
            <a:tailEnd/>
          </a:ln>
        </p:spPr>
        <p:txBody>
          <a:bodyPr>
            <a:spAutoFit/>
          </a:bodyPr>
          <a:lstStyle/>
          <a:p>
            <a:r>
              <a:rPr lang="en-US"/>
              <a:t>“This decision affirms your</a:t>
            </a:r>
          </a:p>
          <a:p>
            <a:r>
              <a:rPr lang="en-US"/>
              <a:t>constitutional right to starve.”</a:t>
            </a:r>
          </a:p>
        </p:txBody>
      </p:sp>
      <p:pic>
        <p:nvPicPr>
          <p:cNvPr id="39940" name="Picture 5" descr="ch20fig13"/>
          <p:cNvPicPr>
            <a:picLocks noChangeAspect="1" noChangeArrowheads="1"/>
          </p:cNvPicPr>
          <p:nvPr/>
        </p:nvPicPr>
        <p:blipFill>
          <a:blip r:embed="rId3" cstate="print"/>
          <a:srcRect/>
          <a:stretch>
            <a:fillRect/>
          </a:stretch>
        </p:blipFill>
        <p:spPr bwMode="auto">
          <a:xfrm>
            <a:off x="2755900" y="914400"/>
            <a:ext cx="36322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0963" name="Rectangle 3"/>
          <p:cNvSpPr>
            <a:spLocks noChangeArrowheads="1"/>
          </p:cNvSpPr>
          <p:nvPr/>
        </p:nvSpPr>
        <p:spPr bwMode="auto">
          <a:xfrm>
            <a:off x="825500" y="5981700"/>
            <a:ext cx="4546600" cy="581025"/>
          </a:xfrm>
          <a:prstGeom prst="rect">
            <a:avLst/>
          </a:prstGeom>
          <a:noFill/>
          <a:ln w="9525">
            <a:noFill/>
            <a:miter lim="800000"/>
            <a:headEnd/>
            <a:tailEnd/>
          </a:ln>
        </p:spPr>
        <p:txBody>
          <a:bodyPr wrap="none">
            <a:spAutoFit/>
          </a:bodyPr>
          <a:lstStyle/>
          <a:p>
            <a:r>
              <a:rPr lang="en-US"/>
              <a:t>A 1924 cartoon commenting on the scandals of the</a:t>
            </a:r>
          </a:p>
          <a:p>
            <a:r>
              <a:rPr lang="en-US"/>
              <a:t>Harding administration.</a:t>
            </a:r>
          </a:p>
        </p:txBody>
      </p:sp>
      <p:pic>
        <p:nvPicPr>
          <p:cNvPr id="40964" name="Picture 15" descr="ch20fig14"/>
          <p:cNvPicPr>
            <a:picLocks noChangeAspect="1" noChangeArrowheads="1"/>
          </p:cNvPicPr>
          <p:nvPr/>
        </p:nvPicPr>
        <p:blipFill>
          <a:blip r:embed="rId3" cstate="print"/>
          <a:srcRect b="5516"/>
          <a:stretch>
            <a:fillRect/>
          </a:stretch>
        </p:blipFill>
        <p:spPr bwMode="auto">
          <a:xfrm>
            <a:off x="1524000" y="1555750"/>
            <a:ext cx="6096000" cy="377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1987" name="Rectangle 3"/>
          <p:cNvSpPr>
            <a:spLocks noChangeArrowheads="1"/>
          </p:cNvSpPr>
          <p:nvPr/>
        </p:nvSpPr>
        <p:spPr bwMode="auto">
          <a:xfrm>
            <a:off x="825500" y="5981700"/>
            <a:ext cx="5321300" cy="581025"/>
          </a:xfrm>
          <a:prstGeom prst="rect">
            <a:avLst/>
          </a:prstGeom>
          <a:noFill/>
          <a:ln w="9525">
            <a:noFill/>
            <a:miter lim="800000"/>
            <a:headEnd/>
            <a:tailEnd/>
          </a:ln>
        </p:spPr>
        <p:txBody>
          <a:bodyPr wrap="none">
            <a:spAutoFit/>
          </a:bodyPr>
          <a:lstStyle/>
          <a:p>
            <a:r>
              <a:rPr lang="en-US"/>
              <a:t>A German cartoon inspired by President Calvin Coolidge’s</a:t>
            </a:r>
          </a:p>
          <a:p>
            <a:r>
              <a:rPr lang="en-US"/>
              <a:t>dispatch of American troops to Nicaragua.</a:t>
            </a:r>
          </a:p>
        </p:txBody>
      </p:sp>
      <p:pic>
        <p:nvPicPr>
          <p:cNvPr id="41988" name="Picture 5" descr="ch20fig15"/>
          <p:cNvPicPr>
            <a:picLocks noChangeAspect="1" noChangeArrowheads="1"/>
          </p:cNvPicPr>
          <p:nvPr/>
        </p:nvPicPr>
        <p:blipFill>
          <a:blip r:embed="rId3" cstate="print"/>
          <a:srcRect/>
          <a:stretch>
            <a:fillRect/>
          </a:stretch>
        </p:blipFill>
        <p:spPr bwMode="auto">
          <a:xfrm>
            <a:off x="3222625" y="1600200"/>
            <a:ext cx="26987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3011" name="Rectangle 3"/>
          <p:cNvSpPr>
            <a:spLocks noChangeArrowheads="1"/>
          </p:cNvSpPr>
          <p:nvPr/>
        </p:nvSpPr>
        <p:spPr bwMode="auto">
          <a:xfrm>
            <a:off x="825500" y="5981700"/>
            <a:ext cx="2927350" cy="581025"/>
          </a:xfrm>
          <a:prstGeom prst="rect">
            <a:avLst/>
          </a:prstGeom>
          <a:noFill/>
          <a:ln w="9525">
            <a:noFill/>
            <a:miter lim="800000"/>
            <a:headEnd/>
            <a:tailEnd/>
          </a:ln>
        </p:spPr>
        <p:txBody>
          <a:bodyPr wrap="none">
            <a:spAutoFit/>
          </a:bodyPr>
          <a:lstStyle/>
          <a:p>
            <a:endParaRPr lang="en-US"/>
          </a:p>
          <a:p>
            <a:r>
              <a:rPr lang="en-US"/>
              <a:t>City Activities with Dance Hall.</a:t>
            </a:r>
          </a:p>
        </p:txBody>
      </p:sp>
      <p:pic>
        <p:nvPicPr>
          <p:cNvPr id="43012" name="Picture 5" descr="ch20fig16"/>
          <p:cNvPicPr>
            <a:picLocks noChangeAspect="1" noChangeArrowheads="1"/>
          </p:cNvPicPr>
          <p:nvPr/>
        </p:nvPicPr>
        <p:blipFill>
          <a:blip r:embed="rId3" cstate="print"/>
          <a:srcRect/>
          <a:stretch>
            <a:fillRect/>
          </a:stretch>
        </p:blipFill>
        <p:spPr bwMode="auto">
          <a:xfrm>
            <a:off x="1828800" y="1538288"/>
            <a:ext cx="5486400"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4035" name="Rectangle 3"/>
          <p:cNvSpPr>
            <a:spLocks noChangeArrowheads="1"/>
          </p:cNvSpPr>
          <p:nvPr/>
        </p:nvSpPr>
        <p:spPr bwMode="auto">
          <a:xfrm>
            <a:off x="825500" y="5981700"/>
            <a:ext cx="3421063" cy="581025"/>
          </a:xfrm>
          <a:prstGeom prst="rect">
            <a:avLst/>
          </a:prstGeom>
          <a:noFill/>
          <a:ln w="9525">
            <a:noFill/>
            <a:miter lim="800000"/>
            <a:headEnd/>
            <a:tailEnd/>
          </a:ln>
        </p:spPr>
        <p:txBody>
          <a:bodyPr wrap="none">
            <a:spAutoFit/>
          </a:bodyPr>
          <a:lstStyle/>
          <a:p>
            <a:endParaRPr lang="en-US"/>
          </a:p>
          <a:p>
            <a:r>
              <a:rPr lang="en-US"/>
              <a:t>A 1923 lithograph by George Bellows</a:t>
            </a:r>
          </a:p>
        </p:txBody>
      </p:sp>
      <p:pic>
        <p:nvPicPr>
          <p:cNvPr id="44036" name="Picture 5" descr="ch20fig17"/>
          <p:cNvPicPr>
            <a:picLocks noChangeAspect="1" noChangeArrowheads="1"/>
          </p:cNvPicPr>
          <p:nvPr/>
        </p:nvPicPr>
        <p:blipFill>
          <a:blip r:embed="rId3" cstate="print"/>
          <a:srcRect/>
          <a:stretch>
            <a:fillRect/>
          </a:stretch>
        </p:blipFill>
        <p:spPr bwMode="auto">
          <a:xfrm>
            <a:off x="1828800" y="1890713"/>
            <a:ext cx="5486400"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5059" name="Rectangle 3"/>
          <p:cNvSpPr>
            <a:spLocks noChangeArrowheads="1"/>
          </p:cNvSpPr>
          <p:nvPr/>
        </p:nvSpPr>
        <p:spPr bwMode="auto">
          <a:xfrm>
            <a:off x="825500" y="5981700"/>
            <a:ext cx="3921125" cy="581025"/>
          </a:xfrm>
          <a:prstGeom prst="rect">
            <a:avLst/>
          </a:prstGeom>
          <a:noFill/>
          <a:ln w="9525">
            <a:noFill/>
            <a:miter lim="800000"/>
            <a:headEnd/>
            <a:tailEnd/>
          </a:ln>
        </p:spPr>
        <p:txBody>
          <a:bodyPr wrap="none">
            <a:spAutoFit/>
          </a:bodyPr>
          <a:lstStyle/>
          <a:p>
            <a:r>
              <a:rPr lang="en-US"/>
              <a:t>Federal agents pour confiscated liquor into</a:t>
            </a:r>
          </a:p>
          <a:p>
            <a:r>
              <a:rPr lang="en-US"/>
              <a:t>a sewer in 1920</a:t>
            </a:r>
          </a:p>
        </p:txBody>
      </p:sp>
      <p:pic>
        <p:nvPicPr>
          <p:cNvPr id="45060" name="Picture 5" descr="ch20fig18"/>
          <p:cNvPicPr>
            <a:picLocks noChangeAspect="1" noChangeArrowheads="1"/>
          </p:cNvPicPr>
          <p:nvPr/>
        </p:nvPicPr>
        <p:blipFill>
          <a:blip r:embed="rId3" cstate="print"/>
          <a:srcRect/>
          <a:stretch>
            <a:fillRect/>
          </a:stretch>
        </p:blipFill>
        <p:spPr bwMode="auto">
          <a:xfrm>
            <a:off x="2362200" y="1587500"/>
            <a:ext cx="4419600" cy="368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6083" name="Rectangle 3"/>
          <p:cNvSpPr>
            <a:spLocks noChangeArrowheads="1"/>
          </p:cNvSpPr>
          <p:nvPr/>
        </p:nvSpPr>
        <p:spPr bwMode="auto">
          <a:xfrm>
            <a:off x="809625" y="5981700"/>
            <a:ext cx="3417888" cy="581025"/>
          </a:xfrm>
          <a:prstGeom prst="rect">
            <a:avLst/>
          </a:prstGeom>
          <a:noFill/>
          <a:ln w="9525">
            <a:noFill/>
            <a:miter lim="800000"/>
            <a:headEnd/>
            <a:tailEnd/>
          </a:ln>
        </p:spPr>
        <p:txBody>
          <a:bodyPr wrap="none">
            <a:spAutoFit/>
          </a:bodyPr>
          <a:lstStyle/>
          <a:p>
            <a:r>
              <a:rPr lang="en-US"/>
              <a:t>The Anti-Evolution League selling its</a:t>
            </a:r>
          </a:p>
          <a:p>
            <a:r>
              <a:rPr lang="en-US"/>
              <a:t>publications outside the Tennessee</a:t>
            </a:r>
          </a:p>
        </p:txBody>
      </p:sp>
      <p:pic>
        <p:nvPicPr>
          <p:cNvPr id="46084" name="Picture 6" descr="ch20fig19"/>
          <p:cNvPicPr>
            <a:picLocks noChangeAspect="1" noChangeArrowheads="1"/>
          </p:cNvPicPr>
          <p:nvPr/>
        </p:nvPicPr>
        <p:blipFill>
          <a:blip r:embed="rId3" cstate="print"/>
          <a:srcRect/>
          <a:stretch>
            <a:fillRect/>
          </a:stretch>
        </p:blipFill>
        <p:spPr bwMode="auto">
          <a:xfrm>
            <a:off x="2438400" y="1377950"/>
            <a:ext cx="4267200" cy="410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7107" name="Rectangle 3"/>
          <p:cNvSpPr>
            <a:spLocks noChangeArrowheads="1"/>
          </p:cNvSpPr>
          <p:nvPr/>
        </p:nvSpPr>
        <p:spPr bwMode="auto">
          <a:xfrm>
            <a:off x="809625" y="5981700"/>
            <a:ext cx="3775075" cy="825500"/>
          </a:xfrm>
          <a:prstGeom prst="rect">
            <a:avLst/>
          </a:prstGeom>
          <a:noFill/>
          <a:ln w="9525">
            <a:noFill/>
            <a:miter lim="800000"/>
            <a:headEnd/>
            <a:tailEnd/>
          </a:ln>
        </p:spPr>
        <p:txBody>
          <a:bodyPr wrap="none">
            <a:spAutoFit/>
          </a:bodyPr>
          <a:lstStyle/>
          <a:p>
            <a:r>
              <a:rPr lang="en-US"/>
              <a:t>Because of extreme heat, some sessions of</a:t>
            </a:r>
          </a:p>
          <a:p>
            <a:r>
              <a:rPr lang="en-US"/>
              <a:t>the Scopes trial were held outdoors</a:t>
            </a:r>
          </a:p>
          <a:p>
            <a:endParaRPr lang="en-US"/>
          </a:p>
        </p:txBody>
      </p:sp>
      <p:pic>
        <p:nvPicPr>
          <p:cNvPr id="47108" name="Picture 5" descr="ch20fig20"/>
          <p:cNvPicPr>
            <a:picLocks noChangeAspect="1" noChangeArrowheads="1"/>
          </p:cNvPicPr>
          <p:nvPr/>
        </p:nvPicPr>
        <p:blipFill>
          <a:blip r:embed="rId3" cstate="print"/>
          <a:srcRect/>
          <a:stretch>
            <a:fillRect/>
          </a:stretch>
        </p:blipFill>
        <p:spPr bwMode="auto">
          <a:xfrm>
            <a:off x="1905000" y="1616075"/>
            <a:ext cx="5334000" cy="362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endParaRPr lang="en-US" sz="800" dirty="0"/>
          </a:p>
        </p:txBody>
      </p:sp>
      <p:sp>
        <p:nvSpPr>
          <p:cNvPr id="38915" name="Rectangle 3"/>
          <p:cNvSpPr>
            <a:spLocks noChangeArrowheads="1"/>
          </p:cNvSpPr>
          <p:nvPr/>
        </p:nvSpPr>
        <p:spPr bwMode="auto">
          <a:xfrm>
            <a:off x="0" y="5753100"/>
            <a:ext cx="9144000" cy="923330"/>
          </a:xfrm>
          <a:prstGeom prst="rect">
            <a:avLst/>
          </a:prstGeom>
          <a:noFill/>
          <a:ln w="9525">
            <a:noFill/>
            <a:miter lim="800000"/>
            <a:headEnd/>
            <a:tailEnd/>
          </a:ln>
        </p:spPr>
        <p:txBody>
          <a:bodyPr wrap="square">
            <a:spAutoFit/>
          </a:bodyPr>
          <a:lstStyle/>
          <a:p>
            <a:endParaRPr lang="en-US" dirty="0"/>
          </a:p>
          <a:p>
            <a:r>
              <a:rPr lang="en-US" dirty="0"/>
              <a:t>The policies of President Calvin </a:t>
            </a:r>
            <a:r>
              <a:rPr lang="en-US" dirty="0" smtClean="0"/>
              <a:t>Coolidge were </a:t>
            </a:r>
            <a:r>
              <a:rPr lang="en-US" dirty="0"/>
              <a:t>music to the ears of big </a:t>
            </a:r>
            <a:r>
              <a:rPr lang="en-US" dirty="0" smtClean="0"/>
              <a:t>business, according to one 1920’s cartoonist.</a:t>
            </a:r>
            <a:endParaRPr lang="en-US" dirty="0"/>
          </a:p>
        </p:txBody>
      </p:sp>
      <p:pic>
        <p:nvPicPr>
          <p:cNvPr id="38916" name="Picture 5" descr="ch20fig12"/>
          <p:cNvPicPr>
            <a:picLocks noChangeAspect="1" noChangeArrowheads="1"/>
          </p:cNvPicPr>
          <p:nvPr/>
        </p:nvPicPr>
        <p:blipFill>
          <a:blip r:embed="rId3" cstate="print"/>
          <a:srcRect/>
          <a:stretch>
            <a:fillRect/>
          </a:stretch>
        </p:blipFill>
        <p:spPr bwMode="auto">
          <a:xfrm>
            <a:off x="2133600" y="0"/>
            <a:ext cx="4724399" cy="6033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8131" name="Rectangle 3"/>
          <p:cNvSpPr>
            <a:spLocks noChangeArrowheads="1"/>
          </p:cNvSpPr>
          <p:nvPr/>
        </p:nvSpPr>
        <p:spPr bwMode="auto">
          <a:xfrm>
            <a:off x="771525" y="5981700"/>
            <a:ext cx="3524250" cy="825500"/>
          </a:xfrm>
          <a:prstGeom prst="rect">
            <a:avLst/>
          </a:prstGeom>
          <a:noFill/>
          <a:ln w="9525">
            <a:noFill/>
            <a:miter lim="800000"/>
            <a:headEnd/>
            <a:tailEnd/>
          </a:ln>
        </p:spPr>
        <p:txBody>
          <a:bodyPr wrap="none">
            <a:spAutoFit/>
          </a:bodyPr>
          <a:lstStyle/>
          <a:p>
            <a:endParaRPr lang="en-US"/>
          </a:p>
          <a:p>
            <a:r>
              <a:rPr lang="en-US"/>
              <a:t> A Ku Klux Klan gathering in Jackson</a:t>
            </a:r>
          </a:p>
          <a:p>
            <a:endParaRPr lang="en-US"/>
          </a:p>
        </p:txBody>
      </p:sp>
      <p:pic>
        <p:nvPicPr>
          <p:cNvPr id="48132" name="Picture 5" descr="ch20fig21"/>
          <p:cNvPicPr>
            <a:picLocks noChangeAspect="1" noChangeArrowheads="1"/>
          </p:cNvPicPr>
          <p:nvPr/>
        </p:nvPicPr>
        <p:blipFill>
          <a:blip r:embed="rId3" cstate="print"/>
          <a:srcRect/>
          <a:stretch>
            <a:fillRect/>
          </a:stretch>
        </p:blipFill>
        <p:spPr bwMode="auto">
          <a:xfrm>
            <a:off x="990600" y="1069975"/>
            <a:ext cx="7162800" cy="471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9155" name="Rectangle 3"/>
          <p:cNvSpPr>
            <a:spLocks noChangeArrowheads="1"/>
          </p:cNvSpPr>
          <p:nvPr/>
        </p:nvSpPr>
        <p:spPr bwMode="auto">
          <a:xfrm>
            <a:off x="771525" y="5981700"/>
            <a:ext cx="4445000" cy="825500"/>
          </a:xfrm>
          <a:prstGeom prst="rect">
            <a:avLst/>
          </a:prstGeom>
          <a:noFill/>
          <a:ln w="9525">
            <a:noFill/>
            <a:miter lim="800000"/>
            <a:headEnd/>
            <a:tailEnd/>
          </a:ln>
        </p:spPr>
        <p:txBody>
          <a:bodyPr wrap="none">
            <a:spAutoFit/>
          </a:bodyPr>
          <a:lstStyle/>
          <a:p>
            <a:r>
              <a:rPr lang="en-US"/>
              <a:t> The Only Way to Handle It, a cartoon endorsing</a:t>
            </a:r>
          </a:p>
          <a:p>
            <a:r>
              <a:rPr lang="en-US"/>
              <a:t> immigration restriction.</a:t>
            </a:r>
          </a:p>
          <a:p>
            <a:endParaRPr lang="en-US"/>
          </a:p>
        </p:txBody>
      </p:sp>
      <p:pic>
        <p:nvPicPr>
          <p:cNvPr id="49156" name="Picture 5" descr="ch20fig22"/>
          <p:cNvPicPr>
            <a:picLocks noChangeAspect="1" noChangeArrowheads="1"/>
          </p:cNvPicPr>
          <p:nvPr/>
        </p:nvPicPr>
        <p:blipFill>
          <a:blip r:embed="rId3" cstate="print"/>
          <a:srcRect/>
          <a:stretch>
            <a:fillRect/>
          </a:stretch>
        </p:blipFill>
        <p:spPr bwMode="auto">
          <a:xfrm>
            <a:off x="2954338" y="1600200"/>
            <a:ext cx="323532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0179" name="Rectangle 3"/>
          <p:cNvSpPr>
            <a:spLocks noChangeArrowheads="1"/>
          </p:cNvSpPr>
          <p:nvPr/>
        </p:nvSpPr>
        <p:spPr bwMode="auto">
          <a:xfrm>
            <a:off x="771525" y="5981700"/>
            <a:ext cx="3727450" cy="1069975"/>
          </a:xfrm>
          <a:prstGeom prst="rect">
            <a:avLst/>
          </a:prstGeom>
          <a:noFill/>
          <a:ln w="9525">
            <a:noFill/>
            <a:miter lim="800000"/>
            <a:headEnd/>
            <a:tailEnd/>
          </a:ln>
        </p:spPr>
        <p:txBody>
          <a:bodyPr wrap="none">
            <a:spAutoFit/>
          </a:bodyPr>
          <a:lstStyle/>
          <a:p>
            <a:endParaRPr lang="en-US"/>
          </a:p>
          <a:p>
            <a:r>
              <a:rPr lang="en-US"/>
              <a:t> The Zion Lutheran Church in Nebraska</a:t>
            </a:r>
          </a:p>
          <a:p>
            <a:endParaRPr lang="en-US"/>
          </a:p>
          <a:p>
            <a:endParaRPr lang="en-US"/>
          </a:p>
        </p:txBody>
      </p:sp>
      <p:pic>
        <p:nvPicPr>
          <p:cNvPr id="50180" name="Picture 5" descr="ch20fig23"/>
          <p:cNvPicPr>
            <a:picLocks noChangeAspect="1" noChangeArrowheads="1"/>
          </p:cNvPicPr>
          <p:nvPr/>
        </p:nvPicPr>
        <p:blipFill>
          <a:blip r:embed="rId3" cstate="print"/>
          <a:srcRect/>
          <a:stretch>
            <a:fillRect/>
          </a:stretch>
        </p:blipFill>
        <p:spPr bwMode="auto">
          <a:xfrm>
            <a:off x="1828800" y="1706563"/>
            <a:ext cx="5486400" cy="344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1203" name="Rectangle 3"/>
          <p:cNvSpPr>
            <a:spLocks noChangeArrowheads="1"/>
          </p:cNvSpPr>
          <p:nvPr/>
        </p:nvSpPr>
        <p:spPr bwMode="auto">
          <a:xfrm>
            <a:off x="771525" y="5981700"/>
            <a:ext cx="3937000" cy="581025"/>
          </a:xfrm>
          <a:prstGeom prst="rect">
            <a:avLst/>
          </a:prstGeom>
          <a:noFill/>
          <a:ln w="9525">
            <a:noFill/>
            <a:miter lim="800000"/>
            <a:headEnd/>
            <a:tailEnd/>
          </a:ln>
        </p:spPr>
        <p:txBody>
          <a:bodyPr wrap="none">
            <a:spAutoFit/>
          </a:bodyPr>
          <a:lstStyle/>
          <a:p>
            <a:endParaRPr lang="en-US"/>
          </a:p>
          <a:p>
            <a:r>
              <a:rPr lang="en-US"/>
              <a:t> A black family arriving in Chicago in 1922</a:t>
            </a:r>
          </a:p>
        </p:txBody>
      </p:sp>
      <p:pic>
        <p:nvPicPr>
          <p:cNvPr id="51204" name="Picture 5" descr="ch20fig24"/>
          <p:cNvPicPr>
            <a:picLocks noChangeAspect="1" noChangeArrowheads="1"/>
          </p:cNvPicPr>
          <p:nvPr/>
        </p:nvPicPr>
        <p:blipFill>
          <a:blip r:embed="rId3" cstate="print"/>
          <a:srcRect/>
          <a:stretch>
            <a:fillRect/>
          </a:stretch>
        </p:blipFill>
        <p:spPr bwMode="auto">
          <a:xfrm>
            <a:off x="1828800" y="1282700"/>
            <a:ext cx="5486400" cy="429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2227" name="Rectangle 3"/>
          <p:cNvSpPr>
            <a:spLocks noChangeArrowheads="1"/>
          </p:cNvSpPr>
          <p:nvPr/>
        </p:nvSpPr>
        <p:spPr bwMode="auto">
          <a:xfrm>
            <a:off x="771525" y="5981700"/>
            <a:ext cx="3819525" cy="581025"/>
          </a:xfrm>
          <a:prstGeom prst="rect">
            <a:avLst/>
          </a:prstGeom>
          <a:noFill/>
          <a:ln w="9525">
            <a:noFill/>
            <a:miter lim="800000"/>
            <a:headEnd/>
            <a:tailEnd/>
          </a:ln>
        </p:spPr>
        <p:txBody>
          <a:bodyPr wrap="none">
            <a:spAutoFit/>
          </a:bodyPr>
          <a:lstStyle/>
          <a:p>
            <a:r>
              <a:rPr lang="en-US"/>
              <a:t>Segregated institutions sprang up to serve</a:t>
            </a:r>
          </a:p>
          <a:p>
            <a:r>
              <a:rPr lang="en-US"/>
              <a:t>the expanding black communities</a:t>
            </a:r>
          </a:p>
        </p:txBody>
      </p:sp>
      <p:pic>
        <p:nvPicPr>
          <p:cNvPr id="52228" name="Picture 6" descr="ch20fig25"/>
          <p:cNvPicPr>
            <a:picLocks noChangeAspect="1" noChangeArrowheads="1"/>
          </p:cNvPicPr>
          <p:nvPr/>
        </p:nvPicPr>
        <p:blipFill>
          <a:blip r:embed="rId3" cstate="print"/>
          <a:srcRect/>
          <a:stretch>
            <a:fillRect/>
          </a:stretch>
        </p:blipFill>
        <p:spPr bwMode="auto">
          <a:xfrm>
            <a:off x="1828800" y="1947863"/>
            <a:ext cx="5486400"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3251" name="Rectangle 3"/>
          <p:cNvSpPr>
            <a:spLocks noChangeArrowheads="1"/>
          </p:cNvSpPr>
          <p:nvPr/>
        </p:nvSpPr>
        <p:spPr bwMode="auto">
          <a:xfrm>
            <a:off x="819150" y="5981700"/>
            <a:ext cx="4495800" cy="581025"/>
          </a:xfrm>
          <a:prstGeom prst="rect">
            <a:avLst/>
          </a:prstGeom>
          <a:noFill/>
          <a:ln w="9525">
            <a:noFill/>
            <a:miter lim="800000"/>
            <a:headEnd/>
            <a:tailEnd/>
          </a:ln>
        </p:spPr>
        <p:txBody>
          <a:bodyPr wrap="none">
            <a:spAutoFit/>
          </a:bodyPr>
          <a:lstStyle/>
          <a:p>
            <a:r>
              <a:rPr lang="en-US"/>
              <a:t>A 1928 campaign poster for the Republican ticket</a:t>
            </a:r>
          </a:p>
          <a:p>
            <a:r>
              <a:rPr lang="en-US"/>
              <a:t>Of Herbert Hoover and Charles Curtis.</a:t>
            </a:r>
          </a:p>
        </p:txBody>
      </p:sp>
      <p:pic>
        <p:nvPicPr>
          <p:cNvPr id="53252" name="Picture 17" descr="ch20fig26"/>
          <p:cNvPicPr>
            <a:picLocks noChangeAspect="1" noChangeArrowheads="1"/>
          </p:cNvPicPr>
          <p:nvPr/>
        </p:nvPicPr>
        <p:blipFill>
          <a:blip r:embed="rId3" cstate="print"/>
          <a:srcRect/>
          <a:stretch>
            <a:fillRect/>
          </a:stretch>
        </p:blipFill>
        <p:spPr bwMode="auto">
          <a:xfrm>
            <a:off x="1828800" y="971550"/>
            <a:ext cx="5486400"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4275" name="Rectangle 3"/>
          <p:cNvSpPr>
            <a:spLocks noChangeArrowheads="1"/>
          </p:cNvSpPr>
          <p:nvPr/>
        </p:nvSpPr>
        <p:spPr bwMode="auto">
          <a:xfrm>
            <a:off x="819150" y="5991225"/>
            <a:ext cx="4038600" cy="581025"/>
          </a:xfrm>
          <a:prstGeom prst="rect">
            <a:avLst/>
          </a:prstGeom>
          <a:noFill/>
          <a:ln w="9525">
            <a:noFill/>
            <a:miter lim="800000"/>
            <a:headEnd/>
            <a:tailEnd/>
          </a:ln>
        </p:spPr>
        <p:txBody>
          <a:bodyPr wrap="none">
            <a:spAutoFit/>
          </a:bodyPr>
          <a:lstStyle/>
          <a:p>
            <a:endParaRPr lang="en-US"/>
          </a:p>
          <a:p>
            <a:r>
              <a:rPr lang="en-US"/>
              <a:t>Three months before the stock market crash</a:t>
            </a:r>
          </a:p>
        </p:txBody>
      </p:sp>
      <p:pic>
        <p:nvPicPr>
          <p:cNvPr id="54276" name="Picture 18" descr="ch20fig27"/>
          <p:cNvPicPr>
            <a:picLocks noChangeAspect="1" noChangeArrowheads="1"/>
          </p:cNvPicPr>
          <p:nvPr/>
        </p:nvPicPr>
        <p:blipFill>
          <a:blip r:embed="rId3" cstate="print"/>
          <a:srcRect/>
          <a:stretch>
            <a:fillRect/>
          </a:stretch>
        </p:blipFill>
        <p:spPr bwMode="auto">
          <a:xfrm>
            <a:off x="1828800" y="1062038"/>
            <a:ext cx="5486400"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5299" name="Rectangle 3"/>
          <p:cNvSpPr>
            <a:spLocks noChangeArrowheads="1"/>
          </p:cNvSpPr>
          <p:nvPr/>
        </p:nvSpPr>
        <p:spPr bwMode="auto">
          <a:xfrm>
            <a:off x="819150" y="5991225"/>
            <a:ext cx="3422650" cy="825500"/>
          </a:xfrm>
          <a:prstGeom prst="rect">
            <a:avLst/>
          </a:prstGeom>
          <a:noFill/>
          <a:ln w="9525">
            <a:noFill/>
            <a:miter lim="800000"/>
            <a:headEnd/>
            <a:tailEnd/>
          </a:ln>
        </p:spPr>
        <p:txBody>
          <a:bodyPr wrap="none">
            <a:spAutoFit/>
          </a:bodyPr>
          <a:lstStyle/>
          <a:p>
            <a:r>
              <a:rPr lang="en-US"/>
              <a:t>Oct. 29—Dies Irae, a 1929 lithograph</a:t>
            </a:r>
          </a:p>
          <a:p>
            <a:r>
              <a:rPr lang="en-US"/>
              <a:t>by James N. Rosenberg</a:t>
            </a:r>
          </a:p>
          <a:p>
            <a:endParaRPr lang="en-US"/>
          </a:p>
        </p:txBody>
      </p:sp>
      <p:pic>
        <p:nvPicPr>
          <p:cNvPr id="55300" name="Picture 6" descr="ch20fig28"/>
          <p:cNvPicPr>
            <a:picLocks noChangeAspect="1" noChangeArrowheads="1"/>
          </p:cNvPicPr>
          <p:nvPr/>
        </p:nvPicPr>
        <p:blipFill>
          <a:blip r:embed="rId3" cstate="print"/>
          <a:srcRect/>
          <a:stretch>
            <a:fillRect/>
          </a:stretch>
        </p:blipFill>
        <p:spPr bwMode="auto">
          <a:xfrm>
            <a:off x="3006725" y="1371600"/>
            <a:ext cx="313055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6323" name="Rectangle 3"/>
          <p:cNvSpPr>
            <a:spLocks noChangeArrowheads="1"/>
          </p:cNvSpPr>
          <p:nvPr/>
        </p:nvSpPr>
        <p:spPr bwMode="auto">
          <a:xfrm>
            <a:off x="819150" y="5991225"/>
            <a:ext cx="3989388" cy="825500"/>
          </a:xfrm>
          <a:prstGeom prst="rect">
            <a:avLst/>
          </a:prstGeom>
          <a:noFill/>
          <a:ln w="9525">
            <a:noFill/>
            <a:miter lim="800000"/>
            <a:headEnd/>
            <a:tailEnd/>
          </a:ln>
        </p:spPr>
        <p:txBody>
          <a:bodyPr wrap="none">
            <a:spAutoFit/>
          </a:bodyPr>
          <a:lstStyle/>
          <a:p>
            <a:r>
              <a:rPr lang="en-US"/>
              <a:t>Unemployed men, lined up at the New York</a:t>
            </a:r>
          </a:p>
          <a:p>
            <a:r>
              <a:rPr lang="en-US"/>
              <a:t>Municipal Lodging House in 1930</a:t>
            </a:r>
            <a:r>
              <a:rPr lang="en-US" i="1"/>
              <a:t>.</a:t>
            </a:r>
            <a:endParaRPr lang="en-US"/>
          </a:p>
          <a:p>
            <a:endParaRPr lang="en-US"/>
          </a:p>
        </p:txBody>
      </p:sp>
      <p:pic>
        <p:nvPicPr>
          <p:cNvPr id="56324" name="Picture 7" descr="ch20fig29"/>
          <p:cNvPicPr>
            <a:picLocks noChangeAspect="1" noChangeArrowheads="1"/>
          </p:cNvPicPr>
          <p:nvPr/>
        </p:nvPicPr>
        <p:blipFill>
          <a:blip r:embed="rId3" cstate="print"/>
          <a:srcRect/>
          <a:stretch>
            <a:fillRect/>
          </a:stretch>
        </p:blipFill>
        <p:spPr bwMode="auto">
          <a:xfrm>
            <a:off x="3286125" y="1600200"/>
            <a:ext cx="25717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7347" name="Rectangle 3"/>
          <p:cNvSpPr>
            <a:spLocks noChangeArrowheads="1"/>
          </p:cNvSpPr>
          <p:nvPr/>
        </p:nvSpPr>
        <p:spPr bwMode="auto">
          <a:xfrm>
            <a:off x="819150" y="5991225"/>
            <a:ext cx="3709988" cy="581025"/>
          </a:xfrm>
          <a:prstGeom prst="rect">
            <a:avLst/>
          </a:prstGeom>
          <a:noFill/>
          <a:ln w="9525">
            <a:noFill/>
            <a:miter lim="800000"/>
            <a:headEnd/>
            <a:tailEnd/>
          </a:ln>
        </p:spPr>
        <p:txBody>
          <a:bodyPr wrap="none">
            <a:spAutoFit/>
          </a:bodyPr>
          <a:lstStyle/>
          <a:p>
            <a:r>
              <a:rPr lang="en-US"/>
              <a:t>A Hooverville—a shantytown created by</a:t>
            </a:r>
          </a:p>
          <a:p>
            <a:r>
              <a:rPr lang="en-US"/>
              <a:t>homeless squatters—outside Seattle</a:t>
            </a:r>
          </a:p>
        </p:txBody>
      </p:sp>
      <p:pic>
        <p:nvPicPr>
          <p:cNvPr id="57348" name="Picture 7" descr="ch20fig30"/>
          <p:cNvPicPr>
            <a:picLocks noChangeAspect="1" noChangeArrowheads="1"/>
          </p:cNvPicPr>
          <p:nvPr/>
        </p:nvPicPr>
        <p:blipFill>
          <a:blip r:embed="rId3" cstate="print"/>
          <a:srcRect/>
          <a:stretch>
            <a:fillRect/>
          </a:stretch>
        </p:blipFill>
        <p:spPr bwMode="auto">
          <a:xfrm>
            <a:off x="2209800" y="1620838"/>
            <a:ext cx="4724400" cy="361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457200"/>
          </a:xfrm>
        </p:spPr>
        <p:txBody>
          <a:bodyPr/>
          <a:lstStyle/>
          <a:p>
            <a:pPr eaLnBrk="1" hangingPunct="1"/>
            <a:r>
              <a:rPr lang="en-US" sz="2400" dirty="0" smtClean="0">
                <a:solidFill>
                  <a:srgbClr val="FF0000"/>
                </a:solidFill>
                <a:latin typeface="StoneSerif SAIN SmBd v.1" pitchFamily="2" charset="0"/>
              </a:rPr>
              <a:t>The Business of America -  A Decade of Prosperity</a:t>
            </a:r>
          </a:p>
        </p:txBody>
      </p:sp>
      <p:sp>
        <p:nvSpPr>
          <p:cNvPr id="3075" name="Rectangle 3"/>
          <p:cNvSpPr>
            <a:spLocks noGrp="1" noChangeArrowheads="1"/>
          </p:cNvSpPr>
          <p:nvPr>
            <p:ph type="body" idx="1"/>
          </p:nvPr>
        </p:nvSpPr>
        <p:spPr>
          <a:xfrm>
            <a:off x="0" y="381000"/>
            <a:ext cx="9144000" cy="6477000"/>
          </a:xfrm>
        </p:spPr>
        <p:txBody>
          <a:bodyPr/>
          <a:lstStyle/>
          <a:p>
            <a:pPr algn="ctr" eaLnBrk="1" hangingPunct="1">
              <a:lnSpc>
                <a:spcPct val="90000"/>
              </a:lnSpc>
              <a:buNone/>
            </a:pPr>
            <a:r>
              <a:rPr lang="en-US" sz="2000" b="1" u="sng" dirty="0" smtClean="0"/>
              <a:t>Economic Prosperity:  </a:t>
            </a:r>
          </a:p>
          <a:p>
            <a:pPr eaLnBrk="1" hangingPunct="1">
              <a:lnSpc>
                <a:spcPct val="90000"/>
              </a:lnSpc>
              <a:buNone/>
            </a:pPr>
            <a:r>
              <a:rPr lang="en-US" sz="2000" b="1" u="sng" dirty="0" smtClean="0"/>
              <a:t>President Calvin Coolidge </a:t>
            </a:r>
            <a:r>
              <a:rPr lang="en-US" sz="2000" dirty="0" smtClean="0"/>
              <a:t>–</a:t>
            </a:r>
          </a:p>
          <a:p>
            <a:pPr eaLnBrk="1" hangingPunct="1">
              <a:lnSpc>
                <a:spcPct val="90000"/>
              </a:lnSpc>
              <a:buNone/>
            </a:pPr>
            <a:r>
              <a:rPr lang="en-US" sz="2000" dirty="0" smtClean="0"/>
              <a:t>“The chief business of the American people is business,” said Calvin Coolidge, president after Warren G. Harding’s death in 1923</a:t>
            </a:r>
          </a:p>
          <a:p>
            <a:pPr eaLnBrk="1" hangingPunct="1">
              <a:lnSpc>
                <a:spcPct val="90000"/>
              </a:lnSpc>
              <a:buNone/>
            </a:pPr>
            <a:endParaRPr lang="en-US" sz="2000" dirty="0" smtClean="0"/>
          </a:p>
          <a:p>
            <a:pPr eaLnBrk="1" hangingPunct="1">
              <a:lnSpc>
                <a:spcPct val="90000"/>
              </a:lnSpc>
              <a:buNone/>
            </a:pPr>
            <a:r>
              <a:rPr lang="en-US" sz="2000" b="1" u="sng" dirty="0" smtClean="0"/>
              <a:t>Economic expansion</a:t>
            </a:r>
            <a:r>
              <a:rPr lang="en-US" sz="2000" b="1" dirty="0" smtClean="0"/>
              <a:t> </a:t>
            </a:r>
            <a:r>
              <a:rPr lang="en-US" sz="2000" dirty="0" smtClean="0"/>
              <a:t>partnership between business and government, and business values seemed greater in the 1920s than at any previous point in American history. After the postwar recession receded in 1920, the decade was one of extraordinary prosperity. </a:t>
            </a:r>
          </a:p>
          <a:p>
            <a:pPr eaLnBrk="1" hangingPunct="1">
              <a:lnSpc>
                <a:spcPct val="90000"/>
              </a:lnSpc>
              <a:buNone/>
            </a:pPr>
            <a:endParaRPr lang="en-US" sz="2000" dirty="0" smtClean="0"/>
          </a:p>
          <a:p>
            <a:pPr eaLnBrk="1" hangingPunct="1">
              <a:lnSpc>
                <a:spcPct val="90000"/>
              </a:lnSpc>
              <a:buNone/>
            </a:pPr>
            <a:r>
              <a:rPr lang="en-US" sz="2000" b="1" u="sng" dirty="0" smtClean="0"/>
              <a:t>Productivity and output skyrocketed -</a:t>
            </a:r>
            <a:r>
              <a:rPr lang="en-US" sz="2000" dirty="0" smtClean="0"/>
              <a:t>   </a:t>
            </a:r>
            <a:r>
              <a:rPr lang="en-US" sz="2000" dirty="0" smtClean="0">
                <a:hlinkClick r:id="rId3"/>
              </a:rPr>
              <a:t>http://ecmweb.com/content/1920s-1920-1929</a:t>
            </a:r>
            <a:endParaRPr lang="en-US" sz="2000" dirty="0" smtClean="0"/>
          </a:p>
          <a:p>
            <a:pPr eaLnBrk="1" hangingPunct="1">
              <a:lnSpc>
                <a:spcPct val="90000"/>
              </a:lnSpc>
            </a:pPr>
            <a:r>
              <a:rPr lang="en-US" sz="2000" u="sng" dirty="0" smtClean="0"/>
              <a:t>New industries</a:t>
            </a:r>
            <a:r>
              <a:rPr lang="en-US" sz="2000" dirty="0" smtClean="0"/>
              <a:t>- chemicals, electronics grew </a:t>
            </a:r>
          </a:p>
          <a:p>
            <a:pPr eaLnBrk="1" hangingPunct="1">
              <a:lnSpc>
                <a:spcPct val="90000"/>
              </a:lnSpc>
            </a:pPr>
            <a:r>
              <a:rPr lang="en-US" sz="2000" u="sng" dirty="0" smtClean="0"/>
              <a:t>Older industries</a:t>
            </a:r>
            <a:r>
              <a:rPr lang="en-US" sz="2000" dirty="0" smtClean="0"/>
              <a:t> - adopted Ford’s moving assembly line -  Automobiles so stimulated economic growth that auto factories, not iron and steel mills, came to embody American industrial power.</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8371" name="Rectangle 3"/>
          <p:cNvSpPr>
            <a:spLocks noChangeArrowheads="1"/>
          </p:cNvSpPr>
          <p:nvPr/>
        </p:nvSpPr>
        <p:spPr bwMode="auto">
          <a:xfrm>
            <a:off x="819150" y="5991225"/>
            <a:ext cx="4984750" cy="581025"/>
          </a:xfrm>
          <a:prstGeom prst="rect">
            <a:avLst/>
          </a:prstGeom>
          <a:noFill/>
          <a:ln w="9525">
            <a:noFill/>
            <a:miter lim="800000"/>
            <a:headEnd/>
            <a:tailEnd/>
          </a:ln>
        </p:spPr>
        <p:txBody>
          <a:bodyPr wrap="none">
            <a:spAutoFit/>
          </a:bodyPr>
          <a:lstStyle/>
          <a:p>
            <a:r>
              <a:rPr lang="en-US"/>
              <a:t>The celebrated photographer Dorothea Lange took this</a:t>
            </a:r>
          </a:p>
          <a:p>
            <a:r>
              <a:rPr lang="en-US"/>
              <a:t>photograph of an unemployed man on a San Francisco</a:t>
            </a:r>
          </a:p>
        </p:txBody>
      </p:sp>
      <p:pic>
        <p:nvPicPr>
          <p:cNvPr id="58372" name="Picture 6" descr="ch20fig31"/>
          <p:cNvPicPr>
            <a:picLocks noChangeAspect="1" noChangeArrowheads="1"/>
          </p:cNvPicPr>
          <p:nvPr/>
        </p:nvPicPr>
        <p:blipFill>
          <a:blip r:embed="rId3" cstate="print"/>
          <a:srcRect/>
          <a:stretch>
            <a:fillRect/>
          </a:stretch>
        </p:blipFill>
        <p:spPr bwMode="auto">
          <a:xfrm>
            <a:off x="3152775" y="1600200"/>
            <a:ext cx="28384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9395" name="Rectangle 3"/>
          <p:cNvSpPr>
            <a:spLocks noChangeArrowheads="1"/>
          </p:cNvSpPr>
          <p:nvPr/>
        </p:nvSpPr>
        <p:spPr bwMode="auto">
          <a:xfrm>
            <a:off x="819150" y="5991225"/>
            <a:ext cx="4457700" cy="825500"/>
          </a:xfrm>
          <a:prstGeom prst="rect">
            <a:avLst/>
          </a:prstGeom>
          <a:noFill/>
          <a:ln w="9525">
            <a:noFill/>
            <a:miter lim="800000"/>
            <a:headEnd/>
            <a:tailEnd/>
          </a:ln>
        </p:spPr>
        <p:txBody>
          <a:bodyPr wrap="none">
            <a:spAutoFit/>
          </a:bodyPr>
          <a:lstStyle/>
          <a:p>
            <a:r>
              <a:rPr lang="en-US"/>
              <a:t>Police battling “bonus marchers” in Washington,</a:t>
            </a:r>
          </a:p>
          <a:p>
            <a:r>
              <a:rPr lang="en-US"/>
              <a:t>D.C., July 1932</a:t>
            </a:r>
            <a:r>
              <a:rPr lang="en-US" i="1"/>
              <a:t>.</a:t>
            </a:r>
            <a:endParaRPr lang="en-US"/>
          </a:p>
          <a:p>
            <a:endParaRPr lang="en-US"/>
          </a:p>
        </p:txBody>
      </p:sp>
      <p:pic>
        <p:nvPicPr>
          <p:cNvPr id="59396" name="Picture 6" descr="ch20fig32"/>
          <p:cNvPicPr>
            <a:picLocks noChangeAspect="1" noChangeArrowheads="1"/>
          </p:cNvPicPr>
          <p:nvPr/>
        </p:nvPicPr>
        <p:blipFill>
          <a:blip r:embed="rId3" cstate="print"/>
          <a:srcRect/>
          <a:stretch>
            <a:fillRect/>
          </a:stretch>
        </p:blipFill>
        <p:spPr bwMode="auto">
          <a:xfrm>
            <a:off x="1828800" y="1770063"/>
            <a:ext cx="5486400" cy="331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60419" name="Rectangle 3"/>
          <p:cNvSpPr>
            <a:spLocks noChangeArrowheads="1"/>
          </p:cNvSpPr>
          <p:nvPr/>
        </p:nvSpPr>
        <p:spPr bwMode="auto">
          <a:xfrm>
            <a:off x="819150" y="5991225"/>
            <a:ext cx="3606800" cy="825500"/>
          </a:xfrm>
          <a:prstGeom prst="rect">
            <a:avLst/>
          </a:prstGeom>
          <a:noFill/>
          <a:ln w="9525">
            <a:noFill/>
            <a:miter lim="800000"/>
            <a:headEnd/>
            <a:tailEnd/>
          </a:ln>
        </p:spPr>
        <p:txBody>
          <a:bodyPr wrap="none">
            <a:spAutoFit/>
          </a:bodyPr>
          <a:lstStyle/>
          <a:p>
            <a:r>
              <a:rPr lang="en-US"/>
              <a:t>Communist Party headquarters in New</a:t>
            </a:r>
          </a:p>
          <a:p>
            <a:r>
              <a:rPr lang="en-US"/>
              <a:t>York City, 1932</a:t>
            </a:r>
            <a:r>
              <a:rPr lang="en-US" i="1"/>
              <a:t>.</a:t>
            </a:r>
            <a:endParaRPr lang="en-US"/>
          </a:p>
          <a:p>
            <a:endParaRPr lang="en-US"/>
          </a:p>
        </p:txBody>
      </p:sp>
      <p:pic>
        <p:nvPicPr>
          <p:cNvPr id="60420" name="Picture 6" descr="ch20fig33"/>
          <p:cNvPicPr>
            <a:picLocks noChangeAspect="1" noChangeArrowheads="1"/>
          </p:cNvPicPr>
          <p:nvPr/>
        </p:nvPicPr>
        <p:blipFill>
          <a:blip r:embed="rId3" cstate="print"/>
          <a:srcRect/>
          <a:stretch>
            <a:fillRect/>
          </a:stretch>
        </p:blipFill>
        <p:spPr bwMode="auto">
          <a:xfrm>
            <a:off x="2514600" y="1127125"/>
            <a:ext cx="4114800" cy="460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61443" name="Rectangle 3"/>
          <p:cNvSpPr>
            <a:spLocks noChangeArrowheads="1"/>
          </p:cNvSpPr>
          <p:nvPr/>
        </p:nvSpPr>
        <p:spPr bwMode="auto">
          <a:xfrm>
            <a:off x="819150" y="5991225"/>
            <a:ext cx="3657600" cy="581025"/>
          </a:xfrm>
          <a:prstGeom prst="rect">
            <a:avLst/>
          </a:prstGeom>
          <a:noFill/>
          <a:ln w="9525">
            <a:noFill/>
            <a:miter lim="800000"/>
            <a:headEnd/>
            <a:tailEnd/>
          </a:ln>
        </p:spPr>
        <p:txBody>
          <a:bodyPr wrap="none">
            <a:spAutoFit/>
          </a:bodyPr>
          <a:lstStyle/>
          <a:p>
            <a:r>
              <a:rPr lang="en-US"/>
              <a:t>An unemployed man and woman selling</a:t>
            </a:r>
          </a:p>
          <a:p>
            <a:r>
              <a:rPr lang="en-US"/>
              <a:t>apples on a city street</a:t>
            </a:r>
          </a:p>
        </p:txBody>
      </p:sp>
      <p:pic>
        <p:nvPicPr>
          <p:cNvPr id="61444" name="Picture 7" descr="ch20fig34"/>
          <p:cNvPicPr>
            <a:picLocks noChangeAspect="1" noChangeArrowheads="1"/>
          </p:cNvPicPr>
          <p:nvPr/>
        </p:nvPicPr>
        <p:blipFill>
          <a:blip r:embed="rId3" cstate="print"/>
          <a:srcRect/>
          <a:stretch>
            <a:fillRect/>
          </a:stretch>
        </p:blipFill>
        <p:spPr bwMode="auto">
          <a:xfrm>
            <a:off x="1828800" y="1404938"/>
            <a:ext cx="548640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2400" smtClean="0">
                <a:latin typeface="Times New Roman" charset="0"/>
              </a:rPr>
              <a:t>Norton Lecture Slides </a:t>
            </a:r>
            <a:br>
              <a:rPr lang="en-US" sz="2400" smtClean="0">
                <a:latin typeface="Times New Roman" charset="0"/>
              </a:rPr>
            </a:br>
            <a:r>
              <a:rPr lang="en-US" sz="1900" smtClean="0">
                <a:latin typeface="Times New Roman" charset="0"/>
              </a:rPr>
              <a:t>Independent and Employee-Owned</a:t>
            </a:r>
          </a:p>
        </p:txBody>
      </p:sp>
      <p:sp>
        <p:nvSpPr>
          <p:cNvPr id="62467" name="Rectangle 3"/>
          <p:cNvSpPr>
            <a:spLocks noGrp="1" noChangeArrowheads="1"/>
          </p:cNvSpPr>
          <p:nvPr>
            <p:ph type="body" idx="1"/>
          </p:nvPr>
        </p:nvSpPr>
        <p:spPr>
          <a:xfrm>
            <a:off x="457200" y="2362200"/>
            <a:ext cx="8229600" cy="2133600"/>
          </a:xfrm>
        </p:spPr>
        <p:txBody>
          <a:bodyPr/>
          <a:lstStyle/>
          <a:p>
            <a:pPr algn="ctr" eaLnBrk="1" hangingPunct="1">
              <a:buFontTx/>
              <a:buNone/>
            </a:pPr>
            <a:r>
              <a:rPr lang="en-US" sz="4800" smtClean="0"/>
              <a:t>Give Me Liberty!</a:t>
            </a:r>
          </a:p>
          <a:p>
            <a:pPr algn="ctr" eaLnBrk="1" hangingPunct="1"/>
            <a:endParaRPr lang="en-US" sz="4800" smtClean="0"/>
          </a:p>
        </p:txBody>
      </p:sp>
      <p:sp>
        <p:nvSpPr>
          <p:cNvPr id="62468" name="Rectangle 4"/>
          <p:cNvSpPr>
            <a:spLocks noChangeArrowheads="1"/>
          </p:cNvSpPr>
          <p:nvPr/>
        </p:nvSpPr>
        <p:spPr bwMode="auto">
          <a:xfrm>
            <a:off x="2324100" y="3429000"/>
            <a:ext cx="4502150" cy="822325"/>
          </a:xfrm>
          <a:prstGeom prst="rect">
            <a:avLst/>
          </a:prstGeom>
          <a:noFill/>
          <a:ln w="9525">
            <a:noFill/>
            <a:miter lim="800000"/>
            <a:headEnd/>
            <a:tailEnd/>
          </a:ln>
        </p:spPr>
        <p:txBody>
          <a:bodyPr>
            <a:spAutoFit/>
          </a:bodyPr>
          <a:lstStyle/>
          <a:p>
            <a:pPr algn="ctr">
              <a:spcBef>
                <a:spcPct val="20000"/>
              </a:spcBef>
            </a:pPr>
            <a:r>
              <a:rPr lang="en-US"/>
              <a:t>AN AMERICAN HISTORY</a:t>
            </a:r>
            <a:endParaRPr lang="en-US" sz="3000">
              <a:latin typeface="Times New Roman" charset="0"/>
            </a:endParaRPr>
          </a:p>
          <a:p>
            <a:pPr algn="ctr">
              <a:spcBef>
                <a:spcPct val="20000"/>
              </a:spcBef>
            </a:pPr>
            <a:r>
              <a:rPr lang="en-US" sz="2000">
                <a:latin typeface="Times New Roman" charset="0"/>
              </a:rPr>
              <a:t>THIRD EDITION</a:t>
            </a:r>
          </a:p>
        </p:txBody>
      </p:sp>
      <p:sp>
        <p:nvSpPr>
          <p:cNvPr id="62469" name="Rectangle 6"/>
          <p:cNvSpPr>
            <a:spLocks noChangeArrowheads="1"/>
          </p:cNvSpPr>
          <p:nvPr/>
        </p:nvSpPr>
        <p:spPr bwMode="auto">
          <a:xfrm>
            <a:off x="457200" y="1295400"/>
            <a:ext cx="8229600" cy="2133600"/>
          </a:xfrm>
          <a:prstGeom prst="rect">
            <a:avLst/>
          </a:prstGeom>
          <a:noFill/>
          <a:ln w="9525">
            <a:noFill/>
            <a:miter lim="800000"/>
            <a:headEnd/>
            <a:tailEnd/>
          </a:ln>
        </p:spPr>
        <p:txBody>
          <a:bodyPr/>
          <a:lstStyle/>
          <a:p>
            <a:pPr marL="342900" indent="-342900" algn="ctr">
              <a:spcBef>
                <a:spcPct val="20000"/>
              </a:spcBef>
            </a:pPr>
            <a:r>
              <a:rPr lang="en-US" sz="3000">
                <a:latin typeface="Times New Roman" charset="0"/>
              </a:rPr>
              <a:t>This concludes the </a:t>
            </a:r>
            <a:r>
              <a:rPr lang="en-US" sz="3200">
                <a:latin typeface="Times New Roman" charset="0"/>
              </a:rPr>
              <a:t>Norton Lecture Slides</a:t>
            </a:r>
            <a:endParaRPr lang="en-US" sz="3000">
              <a:latin typeface="Times New Roman" charset="0"/>
            </a:endParaRPr>
          </a:p>
          <a:p>
            <a:pPr marL="342900" indent="-342900" algn="ctr">
              <a:spcBef>
                <a:spcPct val="20000"/>
              </a:spcBef>
            </a:pPr>
            <a:r>
              <a:rPr lang="en-US" sz="3000">
                <a:latin typeface="Times New Roman" charset="0"/>
              </a:rPr>
              <a:t>Slide Set for Chapter 20</a:t>
            </a:r>
          </a:p>
        </p:txBody>
      </p:sp>
      <p:sp>
        <p:nvSpPr>
          <p:cNvPr id="62470" name="Rectangle 8"/>
          <p:cNvSpPr>
            <a:spLocks noChangeArrowheads="1"/>
          </p:cNvSpPr>
          <p:nvPr/>
        </p:nvSpPr>
        <p:spPr bwMode="auto">
          <a:xfrm>
            <a:off x="3295650" y="4657725"/>
            <a:ext cx="2525713" cy="1027113"/>
          </a:xfrm>
          <a:prstGeom prst="rect">
            <a:avLst/>
          </a:prstGeom>
          <a:noFill/>
          <a:ln w="9525">
            <a:noFill/>
            <a:miter lim="800000"/>
            <a:headEnd/>
            <a:tailEnd/>
          </a:ln>
        </p:spPr>
        <p:txBody>
          <a:bodyPr>
            <a:spAutoFit/>
          </a:bodyPr>
          <a:lstStyle/>
          <a:p>
            <a:pPr algn="ctr">
              <a:spcBef>
                <a:spcPct val="20000"/>
              </a:spcBef>
            </a:pPr>
            <a:r>
              <a:rPr lang="en-US">
                <a:latin typeface="Times New Roman" charset="0"/>
              </a:rPr>
              <a:t>by</a:t>
            </a:r>
          </a:p>
          <a:p>
            <a:pPr algn="ctr">
              <a:spcBef>
                <a:spcPct val="20000"/>
              </a:spcBef>
            </a:pPr>
            <a:r>
              <a:rPr lang="en-US">
                <a:latin typeface="Times New Roman" charset="0"/>
              </a:rPr>
              <a:t>Eric Foner</a:t>
            </a:r>
          </a:p>
          <a:p>
            <a:pPr algn="ctr">
              <a:spcBef>
                <a:spcPct val="20000"/>
              </a:spcBef>
            </a:pPr>
            <a:endParaRPr lang="en-US">
              <a:latin typeface="Times New Roman"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4431</TotalTime>
  <Words>14689</Words>
  <Application>Microsoft Office PowerPoint</Application>
  <PresentationFormat>On-screen Show (4:3)</PresentationFormat>
  <Paragraphs>635</Paragraphs>
  <Slides>94</Slides>
  <Notes>72</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Default Design</vt:lpstr>
      <vt:lpstr>Chapter 20 From Business Culture to Great Depression: The Twenties, 1920–1932</vt:lpstr>
      <vt:lpstr>Sacco and Vanzetti Trial </vt:lpstr>
      <vt:lpstr>Slide 3</vt:lpstr>
      <vt:lpstr>Presidents: </vt:lpstr>
      <vt:lpstr>President Warren Harding  (1921 – 193)</vt:lpstr>
      <vt:lpstr>Teapot Dome</vt:lpstr>
      <vt:lpstr>Presidents</vt:lpstr>
      <vt:lpstr>Slide 8</vt:lpstr>
      <vt:lpstr>The Business of America -  A Decade of Prosperity</vt:lpstr>
      <vt:lpstr>The Business of America -  A Decade of Prosperity</vt:lpstr>
      <vt:lpstr>Fordlandia –    </vt:lpstr>
      <vt:lpstr>A New Society</vt:lpstr>
      <vt:lpstr>A New Society</vt:lpstr>
      <vt:lpstr>A New Society</vt:lpstr>
      <vt:lpstr>Slide 15</vt:lpstr>
      <vt:lpstr>Slide 16</vt:lpstr>
      <vt:lpstr>Slide 17</vt:lpstr>
      <vt:lpstr>Slide 18</vt:lpstr>
      <vt:lpstr>Slide 19</vt:lpstr>
      <vt:lpstr>The Business of America Causes of the Great Depression</vt:lpstr>
      <vt:lpstr> The Business of America      -         Causes of the Great Depression Limits of Prosperity </vt:lpstr>
      <vt:lpstr>The Business of America      -       Causes of the Great Depression Limits of Prosperity</vt:lpstr>
      <vt:lpstr>The Business of America      -       Causes of the Great Depression Farmer’s Plight</vt:lpstr>
      <vt:lpstr>Slide 24</vt:lpstr>
      <vt:lpstr>The Business of America</vt:lpstr>
      <vt:lpstr>Stock Market Crash  October 29, 1929</vt:lpstr>
      <vt:lpstr>Stock Market Crash of 1929</vt:lpstr>
      <vt:lpstr>The Business of America</vt:lpstr>
      <vt:lpstr>The Business of America</vt:lpstr>
      <vt:lpstr>Flapper</vt:lpstr>
      <vt:lpstr>Slide 31</vt:lpstr>
      <vt:lpstr>Slide 32</vt:lpstr>
      <vt:lpstr>Slide 33</vt:lpstr>
      <vt:lpstr>Slide 34</vt:lpstr>
      <vt:lpstr>Slide 35</vt:lpstr>
      <vt:lpstr>Business and Government</vt:lpstr>
      <vt:lpstr>Business and Government</vt:lpstr>
      <vt:lpstr>Business and Government</vt:lpstr>
      <vt:lpstr>The Birth of Civil Liberties</vt:lpstr>
      <vt:lpstr>The Birth of Civil Liberties</vt:lpstr>
      <vt:lpstr>The Culture Wars</vt:lpstr>
      <vt:lpstr>The Culture Wars</vt:lpstr>
      <vt:lpstr>Slide 43</vt:lpstr>
      <vt:lpstr>The Culture Wars</vt:lpstr>
      <vt:lpstr>The Culture Wars</vt:lpstr>
      <vt:lpstr>The Culture Wars</vt:lpstr>
      <vt:lpstr>Scopes Trial</vt:lpstr>
      <vt:lpstr>Scopes “monkey” trial</vt:lpstr>
      <vt:lpstr>Scopes Trial</vt:lpstr>
      <vt:lpstr>The Great Depression</vt:lpstr>
      <vt:lpstr>Slide 51</vt:lpstr>
      <vt:lpstr>The Great Depression</vt:lpstr>
      <vt:lpstr>The Great Depression</vt:lpstr>
      <vt:lpstr>The Great Depression</vt:lpstr>
      <vt:lpstr>Great Depression  - Main Causes - </vt:lpstr>
      <vt:lpstr>Additional Art for Chapter 20</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Norton Lecture Slides  Independent and Employee-Owned</vt:lpstr>
    </vt:vector>
  </TitlesOfParts>
  <Company>Columbia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Business Culture to Great Depression: The Twenties, 1920-1932</dc:title>
  <dc:creator>Justin Jackson</dc:creator>
  <cp:lastModifiedBy>Andrea</cp:lastModifiedBy>
  <cp:revision>107</cp:revision>
  <dcterms:created xsi:type="dcterms:W3CDTF">2010-08-28T18:27:56Z</dcterms:created>
  <dcterms:modified xsi:type="dcterms:W3CDTF">2017-02-21T23:43:24Z</dcterms:modified>
</cp:coreProperties>
</file>