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5" r:id="rId2"/>
  </p:sldMasterIdLst>
  <p:notesMasterIdLst>
    <p:notesMasterId r:id="rId96"/>
  </p:notesMasterIdLst>
  <p:sldIdLst>
    <p:sldId id="256" r:id="rId3"/>
    <p:sldId id="337" r:id="rId4"/>
    <p:sldId id="336" r:id="rId5"/>
    <p:sldId id="339" r:id="rId6"/>
    <p:sldId id="330" r:id="rId7"/>
    <p:sldId id="257" r:id="rId8"/>
    <p:sldId id="342" r:id="rId9"/>
    <p:sldId id="312" r:id="rId10"/>
    <p:sldId id="279" r:id="rId11"/>
    <p:sldId id="258" r:id="rId12"/>
    <p:sldId id="338" r:id="rId13"/>
    <p:sldId id="327" r:id="rId14"/>
    <p:sldId id="313" r:id="rId15"/>
    <p:sldId id="259" r:id="rId16"/>
    <p:sldId id="314" r:id="rId17"/>
    <p:sldId id="344" r:id="rId18"/>
    <p:sldId id="260" r:id="rId19"/>
    <p:sldId id="261" r:id="rId20"/>
    <p:sldId id="348" r:id="rId21"/>
    <p:sldId id="347" r:id="rId22"/>
    <p:sldId id="346" r:id="rId23"/>
    <p:sldId id="315" r:id="rId24"/>
    <p:sldId id="316" r:id="rId25"/>
    <p:sldId id="262" r:id="rId26"/>
    <p:sldId id="331" r:id="rId27"/>
    <p:sldId id="317" r:id="rId28"/>
    <p:sldId id="332" r:id="rId29"/>
    <p:sldId id="349" r:id="rId30"/>
    <p:sldId id="263" r:id="rId31"/>
    <p:sldId id="293" r:id="rId32"/>
    <p:sldId id="318" r:id="rId33"/>
    <p:sldId id="264" r:id="rId34"/>
    <p:sldId id="328" r:id="rId35"/>
    <p:sldId id="300" r:id="rId36"/>
    <p:sldId id="319" r:id="rId37"/>
    <p:sldId id="294" r:id="rId38"/>
    <p:sldId id="295" r:id="rId39"/>
    <p:sldId id="265" r:id="rId40"/>
    <p:sldId id="296" r:id="rId41"/>
    <p:sldId id="320" r:id="rId42"/>
    <p:sldId id="266" r:id="rId43"/>
    <p:sldId id="321" r:id="rId44"/>
    <p:sldId id="267" r:id="rId45"/>
    <p:sldId id="322" r:id="rId46"/>
    <p:sldId id="301" r:id="rId47"/>
    <p:sldId id="268" r:id="rId48"/>
    <p:sldId id="269" r:id="rId49"/>
    <p:sldId id="323" r:id="rId50"/>
    <p:sldId id="270" r:id="rId51"/>
    <p:sldId id="329" r:id="rId52"/>
    <p:sldId id="325" r:id="rId53"/>
    <p:sldId id="350" r:id="rId54"/>
    <p:sldId id="271" r:id="rId55"/>
    <p:sldId id="352" r:id="rId56"/>
    <p:sldId id="354" r:id="rId57"/>
    <p:sldId id="355" r:id="rId58"/>
    <p:sldId id="356" r:id="rId59"/>
    <p:sldId id="357" r:id="rId60"/>
    <p:sldId id="353" r:id="rId61"/>
    <p:sldId id="360" r:id="rId62"/>
    <p:sldId id="361" r:id="rId63"/>
    <p:sldId id="363" r:id="rId64"/>
    <p:sldId id="358" r:id="rId65"/>
    <p:sldId id="272" r:id="rId66"/>
    <p:sldId id="324" r:id="rId67"/>
    <p:sldId id="335" r:id="rId68"/>
    <p:sldId id="326" r:id="rId69"/>
    <p:sldId id="273" r:id="rId70"/>
    <p:sldId id="278" r:id="rId71"/>
    <p:sldId id="334" r:id="rId72"/>
    <p:sldId id="280" r:id="rId73"/>
    <p:sldId id="283" r:id="rId74"/>
    <p:sldId id="284" r:id="rId75"/>
    <p:sldId id="286" r:id="rId76"/>
    <p:sldId id="287" r:id="rId77"/>
    <p:sldId id="288" r:id="rId78"/>
    <p:sldId id="289" r:id="rId79"/>
    <p:sldId id="290" r:id="rId80"/>
    <p:sldId id="291" r:id="rId81"/>
    <p:sldId id="292" r:id="rId82"/>
    <p:sldId id="297" r:id="rId83"/>
    <p:sldId id="298" r:id="rId84"/>
    <p:sldId id="299" r:id="rId85"/>
    <p:sldId id="302" r:id="rId86"/>
    <p:sldId id="303" r:id="rId87"/>
    <p:sldId id="304" r:id="rId88"/>
    <p:sldId id="305" r:id="rId89"/>
    <p:sldId id="306" r:id="rId90"/>
    <p:sldId id="307" r:id="rId91"/>
    <p:sldId id="308" r:id="rId92"/>
    <p:sldId id="309" r:id="rId93"/>
    <p:sldId id="310" r:id="rId94"/>
    <p:sldId id="311"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StoneSerif SAIN SmBd v.1" pitchFamily="2" charset="0"/>
        <a:ea typeface="ＭＳ Ｐゴシック" charset="-128"/>
        <a:cs typeface="+mn-cs"/>
      </a:defRPr>
    </a:lvl1pPr>
    <a:lvl2pPr marL="457200" algn="l" rtl="0" fontAlgn="base">
      <a:spcBef>
        <a:spcPct val="0"/>
      </a:spcBef>
      <a:spcAft>
        <a:spcPct val="0"/>
      </a:spcAft>
      <a:defRPr kern="1200">
        <a:solidFill>
          <a:schemeClr val="tx1"/>
        </a:solidFill>
        <a:latin typeface="StoneSerif SAIN SmBd v.1" pitchFamily="2" charset="0"/>
        <a:ea typeface="ＭＳ Ｐゴシック" charset="-128"/>
        <a:cs typeface="+mn-cs"/>
      </a:defRPr>
    </a:lvl2pPr>
    <a:lvl3pPr marL="914400" algn="l" rtl="0" fontAlgn="base">
      <a:spcBef>
        <a:spcPct val="0"/>
      </a:spcBef>
      <a:spcAft>
        <a:spcPct val="0"/>
      </a:spcAft>
      <a:defRPr kern="1200">
        <a:solidFill>
          <a:schemeClr val="tx1"/>
        </a:solidFill>
        <a:latin typeface="StoneSerif SAIN SmBd v.1" pitchFamily="2" charset="0"/>
        <a:ea typeface="ＭＳ Ｐゴシック" charset="-128"/>
        <a:cs typeface="+mn-cs"/>
      </a:defRPr>
    </a:lvl3pPr>
    <a:lvl4pPr marL="1371600" algn="l" rtl="0" fontAlgn="base">
      <a:spcBef>
        <a:spcPct val="0"/>
      </a:spcBef>
      <a:spcAft>
        <a:spcPct val="0"/>
      </a:spcAft>
      <a:defRPr kern="1200">
        <a:solidFill>
          <a:schemeClr val="tx1"/>
        </a:solidFill>
        <a:latin typeface="StoneSerif SAIN SmBd v.1" pitchFamily="2" charset="0"/>
        <a:ea typeface="ＭＳ Ｐゴシック" charset="-128"/>
        <a:cs typeface="+mn-cs"/>
      </a:defRPr>
    </a:lvl4pPr>
    <a:lvl5pPr marL="1828800" algn="l" rtl="0" fontAlgn="base">
      <a:spcBef>
        <a:spcPct val="0"/>
      </a:spcBef>
      <a:spcAft>
        <a:spcPct val="0"/>
      </a:spcAft>
      <a:defRPr kern="1200">
        <a:solidFill>
          <a:schemeClr val="tx1"/>
        </a:solidFill>
        <a:latin typeface="StoneSerif SAIN SmBd v.1" pitchFamily="2" charset="0"/>
        <a:ea typeface="ＭＳ Ｐゴシック" charset="-128"/>
        <a:cs typeface="+mn-cs"/>
      </a:defRPr>
    </a:lvl5pPr>
    <a:lvl6pPr marL="2286000" algn="l" defTabSz="914400" rtl="0" eaLnBrk="1" latinLnBrk="0" hangingPunct="1">
      <a:defRPr kern="1200">
        <a:solidFill>
          <a:schemeClr val="tx1"/>
        </a:solidFill>
        <a:latin typeface="StoneSerif SAIN SmBd v.1" pitchFamily="2" charset="0"/>
        <a:ea typeface="ＭＳ Ｐゴシック" charset="-128"/>
        <a:cs typeface="+mn-cs"/>
      </a:defRPr>
    </a:lvl6pPr>
    <a:lvl7pPr marL="2743200" algn="l" defTabSz="914400" rtl="0" eaLnBrk="1" latinLnBrk="0" hangingPunct="1">
      <a:defRPr kern="1200">
        <a:solidFill>
          <a:schemeClr val="tx1"/>
        </a:solidFill>
        <a:latin typeface="StoneSerif SAIN SmBd v.1" pitchFamily="2" charset="0"/>
        <a:ea typeface="ＭＳ Ｐゴシック" charset="-128"/>
        <a:cs typeface="+mn-cs"/>
      </a:defRPr>
    </a:lvl7pPr>
    <a:lvl8pPr marL="3200400" algn="l" defTabSz="914400" rtl="0" eaLnBrk="1" latinLnBrk="0" hangingPunct="1">
      <a:defRPr kern="1200">
        <a:solidFill>
          <a:schemeClr val="tx1"/>
        </a:solidFill>
        <a:latin typeface="StoneSerif SAIN SmBd v.1" pitchFamily="2" charset="0"/>
        <a:ea typeface="ＭＳ Ｐゴシック" charset="-128"/>
        <a:cs typeface="+mn-cs"/>
      </a:defRPr>
    </a:lvl8pPr>
    <a:lvl9pPr marL="3657600" algn="l" defTabSz="914400" rtl="0" eaLnBrk="1" latinLnBrk="0" hangingPunct="1">
      <a:defRPr kern="1200">
        <a:solidFill>
          <a:schemeClr val="tx1"/>
        </a:solidFill>
        <a:latin typeface="StoneSerif SAIN SmBd v.1" pitchFamily="2"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74" autoAdjust="0"/>
  </p:normalViewPr>
  <p:slideViewPr>
    <p:cSldViewPr>
      <p:cViewPr varScale="1">
        <p:scale>
          <a:sx n="86" d="100"/>
          <a:sy n="86" d="100"/>
        </p:scale>
        <p:origin x="-141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2925F9E-C418-479A-ABAF-5527443717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9C88DB5-9B38-4980-879C-FEA7B15591BC}" type="slidenum">
              <a:rPr lang="en-US" smtClean="0"/>
              <a:pPr/>
              <a:t>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Abolitionism was one of many antebellum efforts to reform American society. Lacking a powerful national government, Americans’ political and social activities were organized through tens of thousands of voluntary associations, such as churches, fraternal orders, and political clubs. Americans established groups to prevent the making and selling of liquor, end public entertainments and mail delivery on Sunday, improve prisons, expand public education, improve working conditions, and reorganize society on a cooperative rather than competitive basis.</a:t>
            </a:r>
          </a:p>
          <a:p>
            <a:pPr eaLnBrk="1" hangingPunct="1"/>
            <a:endParaRPr lang="en-US" smtClean="0"/>
          </a:p>
          <a:p>
            <a:pPr eaLnBrk="1" hangingPunct="1"/>
            <a:r>
              <a:rPr lang="en-US" smtClean="0"/>
              <a:t>Most of these groups worked to convert public opinion in their favor. They lectured, petitioned, and published pamphlets. Many reformers confronted more than one issue. While some reform campaigns flourished throughout the nation, others, like labor reform and abolitionism, never took hold in the South. Reform was international, and many groups created ties with reformers in Europe.</a:t>
            </a:r>
          </a:p>
          <a:p>
            <a:pPr eaLnBrk="1" hangingPunct="1"/>
            <a:endParaRPr lang="en-US" smtClean="0"/>
          </a:p>
          <a:p>
            <a:pPr eaLnBrk="1" hangingPunct="1"/>
            <a:r>
              <a:rPr lang="en-US" smtClean="0"/>
              <a:t>Reformers tried a variety of tactics, from “moral suasion” to using government power to force changes in others’ behavior. Some reformers withdrew from society altogether and established their own communities. While never a majority, reformers significantly influenced American politics and society.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369DB70-50B3-4E5D-A227-2225B6EC27E0}" type="slidenum">
              <a:rPr lang="en-US" smtClean="0"/>
              <a:pPr/>
              <a:t>17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Most Americans saw private property as the basis of economic independence and freedom and marriage as the basis of the social order, so they were unlikely to join these utopian communities. More typical of the reform impulse were movements directed to freeing men and women from external restraints, such as slavery, or from personal behavior, such as drinking or criminality. Many of these movements were inspired by the religious revivalism of the Second Great Awakening, which encouraged people to believe that sinners were “free moral agents” who could reform and “perfect” both themselves and the world.</a:t>
            </a:r>
          </a:p>
          <a:p>
            <a:pPr eaLnBrk="1" hangingPunct="1"/>
            <a:endParaRPr lang="en-US" smtClean="0"/>
          </a:p>
          <a:p>
            <a:pPr eaLnBrk="1" hangingPunct="1"/>
            <a:r>
              <a:rPr lang="en-US" smtClean="0"/>
              <a:t>One such movement was temperance, which had its origins in the North’s emerging middle-class culture and its search for respectability through individual self-control. Founded in 1826, the American Temperance Society tried to convince Americans to stop drinking altogether. In the 1830s, the society claimed to have helped hundreds of thousands to stop drinking liquor. But temperance invited great hostility from many Americans who resented other’s efforts to change their behavior, which they thought no less moral than that of the temperate.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E52F421-64BD-4BE1-922D-B8292D4EB1E2}" type="slidenum">
              <a:rPr lang="en-US" smtClean="0"/>
              <a:pPr/>
              <a:t>18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Many Americans saw reform as an assault on their own freedoms. Drinking was prominent at everyday celebrations and events. Taverns were popular meeting places for workingmen and sites of political discussion, organizational meetings, and popular recreation. American Catholics, in particular Irish and German immigrants, often opposed reform efforts. Unlike Protestant reformers, they viewed sin as inevitable in society and individuals, and they viewed the belief that the world could be perfected as irreligious and productive of reformers’ attempts to impose their own worldview on others. Catholics tended to place less emphasis on the individual as a free moral agent and emphasized communities centered on family and church.</a:t>
            </a:r>
          </a:p>
          <a:p>
            <a:pPr eaLnBrk="1" hangingPunct="1"/>
            <a:endParaRPr lang="en-US" dirty="0" smtClean="0"/>
          </a:p>
          <a:p>
            <a:pPr eaLnBrk="1" hangingPunct="1"/>
            <a:r>
              <a:rPr lang="en-US" dirty="0" smtClean="0"/>
              <a:t>Reformers faced a contradiction between their hopes to establish a moral order and expand personal freedom. Their notion of freedom was both liberating and controlling. They said their goal was to help Americans enjoy genuine liberty by liberating them from the “slavery” of drink, poverty, and sin. Yet they believed that self-fulfillment derived from self-discipline and that the free individual fully practiced self-control. Reformers worried that western settlers and immigrants lacked self-control and required either private reform groups or the government to change their behaviors.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D662F3B-8ACC-4ECB-903C-BC0E25357B8C}" type="slidenum">
              <a:rPr lang="en-US" smtClean="0"/>
              <a:pPr/>
              <a:t>19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98F9C85-F5B0-48DA-87CE-78EA3C833E95}" type="slidenum">
              <a:rPr lang="en-US" smtClean="0"/>
              <a:pPr/>
              <a:t>20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93A6FB0-4382-4935-A07E-BFCB70CDA522}" type="slidenum">
              <a:rPr lang="en-US" smtClean="0"/>
              <a:pPr/>
              <a:t>21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D6C751F-9F52-48C3-9414-4E133A5BC1CA}" type="slidenum">
              <a:rPr lang="en-US" smtClean="0"/>
              <a:pPr/>
              <a:t>24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z="1000" smtClean="0"/>
              <a:t>Reform efforts created a multitude of new institutions designed to transform individuals into free, morally upright citizens, performing services once rendered in the family or small community. In the 1830s and 1840s, Americans built jails for criminals, asylums for the mentally ill, and orphanages. These institutions emerged from reformers’ belief that social ills could be cured and eliminated by placing individuals in an environment where their character could be changed. Reformers hoped to remake the afflicted into productive, self-disciplined citizens.</a:t>
            </a:r>
          </a:p>
          <a:p>
            <a:pPr eaLnBrk="1" hangingPunct="1"/>
            <a:endParaRPr lang="en-US" sz="1000" smtClean="0"/>
          </a:p>
          <a:p>
            <a:pPr eaLnBrk="1" hangingPunct="1"/>
            <a:r>
              <a:rPr lang="en-US" sz="1000" smtClean="0"/>
              <a:t>The most significant institution-building effort before the Civil War was the move to establish common schools</a:t>
            </a:r>
            <a:r>
              <a:rPr lang="en-US" sz="1000" smtClean="0">
                <a:cs typeface="Arial" charset="0"/>
              </a:rPr>
              <a:t>—</a:t>
            </a:r>
            <a:r>
              <a:rPr lang="en-US" sz="1000" smtClean="0"/>
              <a:t>tax-supported state school systems open to all children. In the early nineteenth century, most children were educated, if at all, in local schools, private academies, or at home. Many children had no access to education. Horace Mann, a Massachusetts lawyer and Whig politician, led efforts to create new common schools. Mann embraced industrialization, but hoped that universal public education would restore social equality by bringing children from all social classes together and giving them an equal opportunity for upward social mobility. Mann also insisted that schools would stabilize society by disciplining children and building individual character, teaching obedience to authority and adherence to strict time periods. With support from labor unions, factory owners, and middle class reformers, by 1860 every northern state had tax-supported schools systems for children. The South, where planters did not want to be taxed to support the education of poor white children, only slowly developed public schools.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430FDF1-8237-4620-AF7B-8DC5F982D3A2}" type="slidenum">
              <a:rPr lang="en-US" smtClean="0"/>
              <a:pPr/>
              <a:t>28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394961D-C0F5-42B1-88AA-CADF55F21E1F}" type="slidenum">
              <a:rPr lang="en-US" smtClean="0"/>
              <a:pPr/>
              <a:t>29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lnSpc>
                <a:spcPct val="90000"/>
              </a:lnSpc>
            </a:pPr>
            <a:r>
              <a:rPr lang="en-US" smtClean="0"/>
              <a:t>Compared to drinking, Sabbath-breaking, and illiteracy, the greatest evil in American society first attracted the least attention from reformers. For decades, the only criticism of slavery seemed to come from Quakers, slaves, and free blacks. Before the 1830s, most white Americans who called for the abolition of slavery also supported the “colonization” of free slaves, or their deportation, to Africa, the Caribbean, or Central America. In 1816, supporters of this idea founded the American Colonization Society, which promoted the gradual abolition of slavery and the settlement of black Americans in Africa. It soon established Liberia on the coast of West Africa, to which some free blacks did emigrate.</a:t>
            </a:r>
          </a:p>
          <a:p>
            <a:pPr eaLnBrk="1" hangingPunct="1">
              <a:lnSpc>
                <a:spcPct val="90000"/>
              </a:lnSpc>
            </a:pPr>
            <a:endParaRPr lang="en-US" smtClean="0"/>
          </a:p>
          <a:p>
            <a:pPr eaLnBrk="1" hangingPunct="1">
              <a:lnSpc>
                <a:spcPct val="90000"/>
              </a:lnSpc>
            </a:pPr>
            <a:r>
              <a:rPr lang="en-US" smtClean="0"/>
              <a:t>Even though many saw colonization as impractical, prominent political leaders in the Jacksonian era, such as Henry Clay, John Marshall, Daniel Webster, and even Jackson, supported the Colonization Society. Many in the North saw colonization as the only means of ending slavery, while southern colonizationists urged free blacks, whom they regarded a degraded group that endangered white society, to leave the country. Others simply thought racism so entrenched that it was safer for blacks, once freed, to leave the nation. Colonization rested on the premise that America was fundamentally a white society. Of course, while several thousand free blacks did migrate to Liberia, most African-Americans opposed the idea of colonization and argued that, as Americans, they had the right to remain in the United States as free and equal citizens.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A772CB9-D959-4538-87DD-5430C0E36776}" type="slidenum">
              <a:rPr lang="en-US" smtClean="0"/>
              <a:pPr/>
              <a:t>30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0A67278-4A56-4D70-8672-D9A158B8335E}" type="slidenum">
              <a:rPr lang="en-US" smtClean="0"/>
              <a:pPr/>
              <a:t>32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000" smtClean="0"/>
              <a:t>The abolitionist movement of the 1830s arose in opposition to colonization and its supporters. The new abolitionists drew on the religious idea that slavery was a sin and a secular commitment to the values of the Declaration of Independence. They rejected gradual emancipation and demanded the immediate abolition of slavery. They vociferously criticized slavery and slaveholders and affirmed that blacks, once freed, should become equal citizens of the republic, and not colonizers of distant lands. While white abolitionists were hardly free of racism, they demanded that race should not prevent the equal enjoyment of economic, civil, and political rights in the United States. They opposed racism in all its forms.</a:t>
            </a:r>
          </a:p>
          <a:p>
            <a:pPr eaLnBrk="1" hangingPunct="1"/>
            <a:endParaRPr lang="en-US" sz="1000" smtClean="0"/>
          </a:p>
          <a:p>
            <a:pPr eaLnBrk="1" hangingPunct="1"/>
            <a:r>
              <a:rPr lang="en-US" sz="1000" smtClean="0"/>
              <a:t>The first sign of this new abolitionism was </a:t>
            </a:r>
            <a:r>
              <a:rPr lang="en-US" sz="1000" i="1" smtClean="0"/>
              <a:t>An Appeal to the Coloured Citizens of the World</a:t>
            </a:r>
            <a:r>
              <a:rPr lang="en-US" sz="1000" smtClean="0"/>
              <a:t>, an 1829 pamphlet written by David Walker, a free black in Boston. Walker called on black Americans to mobilize for abolition, with arms if necessary, and warned Americans that God would punish them if they did not end slavery. Walker invoked the Bible and the Declaration of Independence, but he also asked blacks to take pride in African civilizations’ achievements and claim their rights as Americans.</a:t>
            </a:r>
          </a:p>
          <a:p>
            <a:pPr eaLnBrk="1" hangingPunct="1"/>
            <a:endParaRPr lang="en-US" sz="1000" smtClean="0"/>
          </a:p>
          <a:p>
            <a:pPr eaLnBrk="1" hangingPunct="1"/>
            <a:r>
              <a:rPr lang="en-US" sz="1000" smtClean="0"/>
              <a:t>Though Walker’s pamphlet alarmed many in the North and South, he soon died under mysterious circumstances. Only with the appearance in 1831 of </a:t>
            </a:r>
            <a:r>
              <a:rPr lang="en-US" sz="1000" i="1" smtClean="0"/>
              <a:t>The Liberator</a:t>
            </a:r>
            <a:r>
              <a:rPr lang="en-US" sz="1000" smtClean="0"/>
              <a:t>, the weekly journal of Bostonian William Lloyd Garrison, did the new abolitionism take root. Garrison was strident in his rhetoric and unbending in his commitment to abolition. Garrison even suggested that the North should abrogate the Constitution and dissolve the Union in order to end its complicity with slavery. While few abolitionists supported this notion, many adopted his criticisms of colonization and called for immediate abolition.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925F9E-C418-479A-ABAF-55274437172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1E45193-42C0-4DC1-8F08-B69F83EEC164}" type="slidenum">
              <a:rPr lang="en-US" smtClean="0"/>
              <a:pPr/>
              <a:t>34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B9DB958-F08C-4A46-8202-B740371A5925}" type="slidenum">
              <a:rPr lang="en-US" smtClean="0"/>
              <a:pPr/>
              <a:t>36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3747EA5-A0B7-4DF2-9CB4-BB2A55C0ED27}" type="slidenum">
              <a:rPr lang="en-US" smtClean="0"/>
              <a:pPr/>
              <a:t>37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5D8A118-38B0-4D81-824A-299307931088}" type="slidenum">
              <a:rPr lang="en-US" smtClean="0"/>
              <a:pPr/>
              <a:t>38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The abolitionist movement quickly spread from a handful of activists to thousands of villages, towns, and cities throughout the North. They took advantage of new print technology and expanding literacy by printing and distributing enormous amounts of pamphlets, newspapers, books, novels, and broadsides. Between the formation of the American Anti-Slavery Society in 1833 and 1840, about 100,000 Northerners joined local abolition groups. Most were ordinary citizens, although a few prominent men, like New York merchants Arthur and Lewis Tappan, also joined. Theodore Weld, an evangelical minister, helped create a mass constituency for abolition by using the methods of the revivalists, calling slavery a sin which could only be resolved by immediate abolition.</a:t>
            </a:r>
          </a:p>
          <a:p>
            <a:pPr eaLnBrk="1" hangingPunct="1"/>
            <a:endParaRPr lang="en-US" smtClean="0"/>
          </a:p>
          <a:p>
            <a:pPr eaLnBrk="1" hangingPunct="1"/>
            <a:r>
              <a:rPr lang="en-US" smtClean="0"/>
              <a:t>While many southerners believed the abolitionists hoped to incite a slave insurrection, nearly all abolitionists, despite their militant rhetoric, rejected violence as a means of ending slavery. Many were pacifists or “non-resistants,” who believed that coercion had to be eliminated from all human institutions and relationships. They adopted the strategy of “moral suasion,” or convincing slaveholders to end their sinful ways and shaming Northerners into action. Abolitionists were the first in American history to try to transform society by changing mass opinion through education and agitation, instead of using political parties.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B09FB5B-5C28-42DF-A1A1-6AE5BF73462E}"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0BA98D9-0054-45BE-8D8C-408ADA067C7A}" type="slidenum">
              <a:rPr lang="en-US" smtClean="0"/>
              <a:pPr/>
              <a:t>41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z="1000" smtClean="0"/>
              <a:t>Abolitionism both reaffirmed and challenged common understandings of freedom in Jacksonian America. It helped spread the notion, reinforced by the market revolution, that personal freedom derived, not from ownership of productive property such as land, but from ownership of one’s self and the ability to enjoy the fruits of one’s labor. Abolitionists rejected the idea of “wage-slavery” popularized by the labor movement. They argued that, compared to the slave, the wage-worker embodied freedom, since he could change jobs, accumulate property, and have a stable family. Yet, abolitionists argued that slavery was so entrenched in American life that its destruction would require fundamental changes in both the North and South. They demanded that the inherent, natural, and absolute right to personal liberty, regardless of race, should take precedence over other freedoms, such as the right to accumulate and maintain property or the right to self-government by local political communities.</a:t>
            </a:r>
          </a:p>
          <a:p>
            <a:pPr eaLnBrk="1" hangingPunct="1"/>
            <a:endParaRPr lang="en-US" sz="1000" smtClean="0"/>
          </a:p>
          <a:p>
            <a:pPr eaLnBrk="1" hangingPunct="1"/>
            <a:r>
              <a:rPr lang="en-US" sz="1000" smtClean="0"/>
              <a:t>The abolitionists tried to reassert that freedom was a universal entitlement in an age when freedom and citizenship had become associated with whiteness. The idea that Americans could be a single people undifferentiated by race has its origins with the abolitionists, not the founding fathers. Anti-slavery activists viewed slaves and free blacks as equal members of the national community. They argued that birthplace, not race, should determine who was an American, an idea later enshrined in the Fourteenth Amendment. They were the first to argue that human rights were more important than national sovereignty, and they urged enforcement of international laws against the slave trade and slavery. While some abolitionists like Garrison detested the Constitution as a covenant with slaveowners, others, like Frederick Douglass, believed that it offered no protections to slavery. But abolitionists invented the concept of equality before the law, regardless of race. And they consciously presented abolition as the culmination of the Revolution’s values of liberty and equality.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6955EA2-51A0-4C15-8D49-361BDC87FD00}" type="slidenum">
              <a:rPr lang="en-US" smtClean="0"/>
              <a:pPr/>
              <a:t>43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z="1000" smtClean="0"/>
              <a:t>Blacks played a leading role in the abolitionist movement. Northern blacks attracted to Garrison’s opposition to colonization and his demand for equal rights were half of </a:t>
            </a:r>
            <a:r>
              <a:rPr lang="en-US" sz="1000" i="1" smtClean="0"/>
              <a:t>The Liberator’s</a:t>
            </a:r>
            <a:r>
              <a:rPr lang="en-US" sz="1000" smtClean="0"/>
              <a:t> subscribers. Several blacks were leaders of the American Anti-Slavery Society, and northern-born blacks and fugitive slaves such as Frederick Douglass quickly became major organizers and speakers. Many fugitive slaves published accounts of their experience of slavery, which became powerful tools in communicating the reality of slavery to Northern audiences. </a:t>
            </a:r>
            <a:r>
              <a:rPr lang="en-US" sz="1000" i="1" smtClean="0"/>
              <a:t>Uncle Tom’s Cabin</a:t>
            </a:r>
            <a:r>
              <a:rPr lang="en-US" sz="1000" smtClean="0"/>
              <a:t>, a novel published by Harriet Beecher Stowe in 1852, was based on one fugitive slave’s life and sold more than 1 million copies in only a few years.</a:t>
            </a:r>
          </a:p>
          <a:p>
            <a:pPr eaLnBrk="1" hangingPunct="1"/>
            <a:endParaRPr lang="en-US" sz="1000" smtClean="0"/>
          </a:p>
          <a:p>
            <a:pPr eaLnBrk="1" hangingPunct="1"/>
            <a:r>
              <a:rPr lang="en-US" sz="1000" smtClean="0"/>
              <a:t>Even though abolitionism was the first racially integrated social movement in American history and the first to make equal rights for blacks central to its agenda, the movement could not avoid the racism prevalent in white America. White abolitionists could not entirely free themselves of racial prejudice. They monopolized key decision-making positions and resources in the movement. By the 1840s, black abolitionists frustrated with white control started to hold their own black abolitionist conventions. Some, like Henry Highland Garnet, departed from the white movement by calling for violent resistance to slavery. Nevertheless, white and black abolitionists did mount legal and political campaigns against racial discrimination in northern states. They had a few victories, including ending school segregation in Massachusetts. Black abolitionists in particular challenged whites to recognize blacks as equal citizens and fellow human beings, and they undermined intellectual and cultural arguments for white supremacy.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0AB4535-69DD-482B-9305-D7C20F1410D9}" type="slidenum">
              <a:rPr lang="en-US" smtClean="0"/>
              <a:pPr/>
              <a:t>45</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88AA0C3-6A72-4F09-9868-32A390534810}" type="slidenum">
              <a:rPr lang="en-US" smtClean="0"/>
              <a:pPr/>
              <a:t>46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90000"/>
              </a:lnSpc>
            </a:pPr>
            <a:r>
              <a:rPr lang="en-US" smtClean="0"/>
              <a:t>Black abolitionists rejected America’s claim to be a land of freedom, and many free blacks dramatically reversed the common association of the United States with the progress of liberty. Black communities, barred from celebrating Independence Day in many northern communities, instead celebrated January 1, the day the foreign slave trade was abolished, or August 1, the anniversary of West Indian emancipation. Blacks openly praised Great Britain as a nation of freedom, contrasting it with America as a land of tyranny. More than white counterparts, black abolitionists forged an ideal of color-blind citizenship. They also argued that black poverty was caused by slavery and that freedom had an economic dimension as well.</a:t>
            </a:r>
          </a:p>
          <a:p>
            <a:pPr eaLnBrk="1" hangingPunct="1">
              <a:lnSpc>
                <a:spcPct val="90000"/>
              </a:lnSpc>
            </a:pPr>
            <a:endParaRPr lang="en-US" smtClean="0"/>
          </a:p>
          <a:p>
            <a:pPr eaLnBrk="1" hangingPunct="1">
              <a:lnSpc>
                <a:spcPct val="90000"/>
              </a:lnSpc>
            </a:pPr>
            <a:r>
              <a:rPr lang="en-US" smtClean="0"/>
              <a:t>The greatest speech on American slavery and American freedom was delivered by Frederick Douglass in Rochester, New York in 1852. Speaking after Independence Day festivities, Douglass asked “What, to the Slave, is the Fourth of July?” He answered that Fourth of July celebrations showed the hypocrisy of a nation proclaiming its commitment to liberty and yet daily committing “practices more shocking and bloody” than any other nation. But Douglass also claimed the Revolution’s legacy and its “rich inheritance of justice, liberty, prosperity, and independence.” Douglass suggested that America could restore its original mission to spread freedom only when it abolished slavery and freed the “great doctrines” of the Declaration of Independence from the “narrow bounds” of race.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80B8D38-983D-4976-8649-5E79993393CF}" type="slidenum">
              <a:rPr lang="en-US" smtClean="0"/>
              <a:pPr/>
              <a:t>47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lnSpc>
                <a:spcPct val="90000"/>
              </a:lnSpc>
            </a:pPr>
            <a:r>
              <a:rPr lang="en-US" smtClean="0"/>
              <a:t>Abolitionism initially sparked violent hostility from northerners who thought the movement threatened to dissolve the Union, interfere with profits originating in slave labor, and overthrow white supremacy. Led by “gentlemen of property and standing,” usually merchants with economic ties to the South, mobs disrupted abolitionist meetings, destroyed abolitionists’ printing presses, and assaulted abolitionist activists. William Lloyd Garrison was nearly lynched by one Boston mob. In 1837, anti-slavery editor Elijah Lovejoy was killed by a mob in Illinois while defending the printing press for his newspaper from assault, for the fifth and final time. Andrew Jackson’s attorney general allowed abolitionist literature to be removed from the mails. In 1836, when abolitionists flooded the House of Representatives with petitions calling for emancipation in Washington, D.C., the House adopted the “gag rule,” which prohibited that body from considering the petitions. The rule was repealed in 1844, in great part due to the efforts of former president John Quincy Adams.</a:t>
            </a:r>
          </a:p>
          <a:p>
            <a:pPr eaLnBrk="1" hangingPunct="1">
              <a:lnSpc>
                <a:spcPct val="90000"/>
              </a:lnSpc>
            </a:pPr>
            <a:endParaRPr lang="en-US" smtClean="0"/>
          </a:p>
          <a:p>
            <a:pPr eaLnBrk="1" hangingPunct="1">
              <a:lnSpc>
                <a:spcPct val="90000"/>
              </a:lnSpc>
            </a:pPr>
            <a:r>
              <a:rPr lang="en-US" smtClean="0"/>
              <a:t>By then, attacks on the free speech of abolitionists convinced many Northerners that slavery was incompatible with the democratic liberties of white Americans. Abolitionists broadened their appeal in order to win the support of northerners who cared little for black rights, but could be persuaded that slavery threatened their own freedoms. The struggle to discuss slavery and its abolition in public made abolitionism the first great struggle for free speech in American history.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B12B691-6F2F-4B6A-A31F-370763416CA7}" type="slidenum">
              <a:rPr lang="en-US" smtClean="0"/>
              <a:pPr/>
              <a:t>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z="1000" smtClean="0"/>
              <a:t>About 100 reform communities were established before the Civil War. These “utopian” communities varied in structure and motivation. Some were governed by a charismatic leader, others were democratic. Most were religiously motivated, but some had secular origins in desires to reverse social and economic changes unleashed by the market revolution. Nearly all of these communities sought to make society cooperative, restoring social harmony in an increasingly individualistic society, and closing the widening gap between rich and poor. Their efforts to own productive property communally rather than as private individuals introduced “socialism” and “communism” into America’s political language. Most utopian communities also attempted in some way to transform traditional gender roles and marriage patterns, insisting that the abolition of private property must be matched by the abolition of man’s “property” in women.</a:t>
            </a:r>
          </a:p>
          <a:p>
            <a:pPr eaLnBrk="1" hangingPunct="1"/>
            <a:endParaRPr lang="en-US" sz="1000" smtClean="0"/>
          </a:p>
          <a:p>
            <a:pPr eaLnBrk="1" hangingPunct="1"/>
            <a:r>
              <a:rPr lang="en-US" sz="1000" smtClean="0"/>
              <a:t>The Shakers were the most successful of the religious utopians, and at their height in the 1840s, they had settlements from Maine to Kentucky totaling 5,000 members. Founded in the late eighteenth century by Mother Ann Lee, a British emigrant claiming to be directed by God, the Shakers believed that men and women were spiritual equals and that their work was equally important. They eschewed traditional families; men and women abstained from sex and lived separately in communal dorms. They were called Shakers for their religious services, which included frenzied dancing. Though they rejected private property, the Shakers found economic success by marketing plant seeds, breeding cattle, and making furniture.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89B92EB-A549-4B5E-B859-60D5A3A6CFBB}" type="slidenum">
              <a:rPr lang="en-US" smtClean="0"/>
              <a:pPr/>
              <a:t>49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90000"/>
              </a:lnSpc>
            </a:pPr>
            <a:r>
              <a:rPr lang="en-US" smtClean="0"/>
              <a:t>Much of abolitionism’s strength was found in northern women, who joined it in large numbers. Most were evangelical Protestants, New England Congregationalists, or Quakers, who thought that slavery violated Christian belief and practice. The public sphere was open to women in ways that government and party politics were not. They could not vote, but they could circulate petitions, attend meetings, march in parades, and speak in public. Women were active in the temperance movement, building asylums, and other reform campaigns. Women were also critical in campaigns to redeem prostitutes from sin and protect the morality of single women, and they attacked the sexual double standard by identifying men who frequented prostitutes or abused women.</a:t>
            </a:r>
          </a:p>
          <a:p>
            <a:pPr eaLnBrk="1" hangingPunct="1">
              <a:lnSpc>
                <a:spcPct val="90000"/>
              </a:lnSpc>
            </a:pPr>
            <a:endParaRPr lang="en-US" smtClean="0"/>
          </a:p>
          <a:p>
            <a:pPr eaLnBrk="1" hangingPunct="1">
              <a:lnSpc>
                <a:spcPct val="90000"/>
              </a:lnSpc>
            </a:pPr>
            <a:r>
              <a:rPr lang="en-US" smtClean="0"/>
              <a:t>Women’s participation in abolitionism inspired the early movement for women’s rights. In fighting for the rights of slaves, women gained a new understanding of their own subordination in society and law. Angelina and Sarah Grimk</a:t>
            </a:r>
            <a:r>
              <a:rPr lang="en-US" smtClean="0">
                <a:cs typeface="Arial" charset="0"/>
              </a:rPr>
              <a:t>é</a:t>
            </a:r>
            <a:r>
              <a:rPr lang="en-US" smtClean="0"/>
              <a:t>, daughters of a South Carolina slaveholder, converted to Quakerism and abolitionism while visiting Philadelphia and begin to denounce slavery in public. They had been preceded by Fanny Wright, a Scottish-born follower of Robert Owen, who spoke on communitarianism, slavery, and labor reform in the late 1820s and early 1830s. The Grimk</a:t>
            </a:r>
            <a:r>
              <a:rPr lang="en-US" smtClean="0">
                <a:cs typeface="Arial" charset="0"/>
              </a:rPr>
              <a:t>é</a:t>
            </a:r>
            <a:r>
              <a:rPr lang="en-US" smtClean="0"/>
              <a:t> sisters used controversy over their speeches to denounce the idea that it was unfeminine for women to engage in public activity. Male criticism led them to advocate the necessity for sexual equality in all spheres of life.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45A01ED-EFB2-4744-83C8-795AECD3351B}" type="slidenum">
              <a:rPr lang="en-US" smtClean="0"/>
              <a:pPr/>
              <a:t>53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The Grimk</a:t>
            </a:r>
            <a:r>
              <a:rPr lang="en-US" smtClean="0">
                <a:cs typeface="Arial" charset="0"/>
              </a:rPr>
              <a:t>é</a:t>
            </a:r>
            <a:r>
              <a:rPr lang="en-US" smtClean="0"/>
              <a:t> sisters were the first to apply the abolitionist doctrine of universal freedom and equality to women’s status. Their work and writings helped inspire other women to adopt the standard of women’s rights in the early 1840s. Elizabeth Cady Stanton and Lucretia Mott, who became key organizers of the Seneca Falls Convention (the women’s rights convention of 1848), were anti-slavery activists. They had been barred from abolitionist meetings because of their sex. The Seneca Falls Convention raised the issue of women’s suffrage for the first time in American history. The Seneca Falls “Declaration of Sentiments,” modeled on the Declaration of Independence, added women to Jefferson’s proposition that “all men are created equal,” and listed the injuries men had inflicted on women, including denying them the right to vote. The Seneca Falls Convention further denounced an entire social structure that denied women access to education, employment, property and wages, and children in the event of divorce, deprived women of independent legal status when they married, and restricted them to the home.</a:t>
            </a:r>
          </a:p>
          <a:p>
            <a:pPr eaLnBrk="1" hangingPunct="1"/>
            <a:endParaRPr lang="en-US" smtClean="0"/>
          </a:p>
          <a:p>
            <a:pPr eaLnBrk="1" hangingPunct="1"/>
            <a:r>
              <a:rPr lang="en-US" smtClean="0"/>
              <a:t>Many middle-class women criticized restrictions that made it impossible for them to gain an education, enter a profession, or otherwise develop and use their talents. Early feminists argued that women deserved the range of choices that made up the essence of freedom. Women, they argued, should be allowed the same opportunities to fully develop themselves as men enjoyed.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E4699A8-73D9-4F8F-A03B-56E01F805EC8}" type="slidenum">
              <a:rPr lang="en-US" smtClean="0"/>
              <a:pPr/>
              <a:t>64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lnSpc>
                <a:spcPct val="90000"/>
              </a:lnSpc>
            </a:pPr>
            <a:r>
              <a:rPr lang="en-US" smtClean="0"/>
              <a:t>Women also insisted on the right to participate in the market revolution. Although women at Seneca Falls were mostly middle class, attendees rejected the notion that the home was “women’s sphere.” Early feminists challenged this idea in a number of ways. Some wore a new style of dress made of loose-fitting tunics and trousers, called “bloomers,” intended to liberate women from the extremely restrictive dresses and corsets that so confined them as to make it impossible for them to engage in much physical activity. While feminism, by calling for rights equal to men, in one sense demanded an expansion of freedom rather than its redefinition, in another sense feminism challenged prevailing notions of women’s innate difference</a:t>
            </a:r>
            <a:r>
              <a:rPr lang="en-US" smtClean="0">
                <a:cs typeface="Arial" charset="0"/>
              </a:rPr>
              <a:t>—</a:t>
            </a:r>
            <a:r>
              <a:rPr lang="en-US" smtClean="0"/>
              <a:t>that women were naturally dependent and irrational, that the world was divided into public and private spheres, and that issues of justice and fairness did not apply to family relations.</a:t>
            </a:r>
          </a:p>
          <a:p>
            <a:pPr eaLnBrk="1" hangingPunct="1">
              <a:lnSpc>
                <a:spcPct val="90000"/>
              </a:lnSpc>
            </a:pPr>
            <a:endParaRPr lang="en-US" smtClean="0"/>
          </a:p>
          <a:p>
            <a:pPr eaLnBrk="1" hangingPunct="1">
              <a:lnSpc>
                <a:spcPct val="90000"/>
              </a:lnSpc>
            </a:pPr>
            <a:r>
              <a:rPr lang="en-US" smtClean="0"/>
              <a:t>Feminists used slavery to coin a concept, the “slavery of sex,” which critiqued all aspects of women’s subordination to male authority. While Mary Wollstonecraft had long ago made an analogy between marriage and slavery, this analogy was spread by abolitionism. Southern defenders of slavery often linked slavery and marriage as natural forms of inequality. Of course, while slavery and marriage were technically different, married women, until the passage of women’s property and wage laws around the time of the Civil War, could not own their own property or retain their own wages, which instead accrued to their husbands.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4BB36F8-593E-4EA0-8FD4-51470DCF9083}" type="slidenum">
              <a:rPr lang="en-US" smtClean="0"/>
              <a:pPr/>
              <a:t>68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Inspired by abolitionism, women’s rights advocates turned the popular understanding of self-ownership, or control over one’s person, in a new direction. The abolitionist’s emphasis on the slave master’s violation of the slave woman’s body lent a new reality to the ideal of self-ownership for women’s rights activists. The law of domestic relations assumed a husband’s right of sexual access to his wife and his right to inflict corporal punishment on her. Courts generally did not interfere in cases of physical or sexual abuse unless it was extreme.</a:t>
            </a:r>
          </a:p>
          <a:p>
            <a:pPr eaLnBrk="1" hangingPunct="1"/>
            <a:endParaRPr lang="en-US" smtClean="0"/>
          </a:p>
          <a:p>
            <a:pPr eaLnBrk="1" hangingPunct="1"/>
            <a:r>
              <a:rPr lang="en-US" smtClean="0"/>
              <a:t>The issue of women’s private freedom showed underlying differences in the women’s rights movement. A belief in equality between the sexes and notions of natural differences between men and women co-existed in the movement. Even as some feminists entered the public sphere and challenged aspects of the “cult of domesticity, they accepted other dimensions of women’s subordination. Even staunch feminists like Susan B. Anthony avoided discussion of women’s sexual freedoms, in and out of marriage. Yet the gradual decline in birthrates over the course of the nineteenth century indicates that many women exercised more freedom in their intimate lives.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5B786D9-32DF-4DD9-9CF4-2A89F7AA7A50}" type="slidenum">
              <a:rPr lang="en-US" smtClean="0"/>
              <a:pPr/>
              <a:t>69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lnSpc>
                <a:spcPct val="90000"/>
              </a:lnSpc>
            </a:pPr>
            <a:r>
              <a:rPr lang="en-US" smtClean="0">
                <a:latin typeface="StoneSerif SAIN SmBd v.1" pitchFamily="2" charset="0"/>
              </a:rPr>
              <a:t>Even in reform circles, the issue of women’s rights was very controversial. Abolitionist men who welcomed women’s participation typically did not welcome their advocacy of rights for themselves. Disagreement over women’s proper role in abolitionist activity sparked a split in abolitionist ranks in 1840. The appointment of a female abolitionist to the business committee of the American Anti-Slavery Society caused male abolitionists who believed women should not occupy such a prominent position to form their own rival organization, the American and Foreign Anti-Slavery Society. Behind the split was a fear among some abolitionists that Garrison’s radicalism on issues like women’s rights, and his refusal to endorse voting or running candidates for office, was stunting the movement’s growth. To make abolitionism a political movement, these men formed the Liberty Party, whose candidate for president in 1840 received only one-third of 1 percent of the total vote.</a:t>
            </a:r>
          </a:p>
          <a:p>
            <a:pPr eaLnBrk="1" hangingPunct="1">
              <a:lnSpc>
                <a:spcPct val="90000"/>
              </a:lnSpc>
            </a:pPr>
            <a:endParaRPr lang="en-US" smtClean="0">
              <a:latin typeface="StoneSerif SAIN SmBd v.1" pitchFamily="2" charset="0"/>
            </a:endParaRPr>
          </a:p>
          <a:p>
            <a:pPr eaLnBrk="1" hangingPunct="1">
              <a:lnSpc>
                <a:spcPct val="90000"/>
              </a:lnSpc>
            </a:pPr>
            <a:r>
              <a:rPr lang="en-US" smtClean="0">
                <a:latin typeface="StoneSerif SAIN SmBd v.1" pitchFamily="2" charset="0"/>
              </a:rPr>
              <a:t>By 1840, the abolitionist movement had accomplished its most important work. It had spread the message of anti-slavery throughout the North and awakened a broad array of people and groups to the evils of slavery and the necessity of its abolition. The movement’s greatest achievement was ending the conspiracy of silence that attempted to maintain national unity by suppressing public debate on slavery.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8CA6E7C-A52A-4BB4-9E0A-0B198D459AD9}" type="slidenum">
              <a:rPr lang="en-US" smtClean="0"/>
              <a:pPr/>
              <a:t>72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588A6B6-F872-4351-82F0-57E1241AFBE5}" type="slidenum">
              <a:rPr lang="en-US" smtClean="0"/>
              <a:pPr/>
              <a:t>73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5F71A1D-F0F6-4584-BCEA-EBF7988108B0}" type="slidenum">
              <a:rPr lang="en-US" smtClean="0"/>
              <a:pPr/>
              <a:t>74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1203432-0B34-4349-969B-8B3D4D3BF599}" type="slidenum">
              <a:rPr lang="en-US" smtClean="0"/>
              <a:pPr/>
              <a:t>75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CD05F5F-95E4-4ABF-943C-30C822641255}" type="slidenum">
              <a:rPr lang="en-US" smtClean="0"/>
              <a:pPr/>
              <a:t>76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C0BC6D3-4446-48AB-91DE-5177314A504B}" type="slidenum">
              <a:rPr lang="en-US" smtClean="0"/>
              <a:pPr/>
              <a:t>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E185314-F997-402C-8B69-AFE59D1230C9}" type="slidenum">
              <a:rPr lang="en-US" smtClean="0"/>
              <a:pPr/>
              <a:t>77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51FE9DA-34CB-4D07-BE9D-40E220DA92E3}" type="slidenum">
              <a:rPr lang="en-US" smtClean="0"/>
              <a:pPr/>
              <a:t>78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275A8F7-AD7F-47C8-A1BB-18A98C02E527}" type="slidenum">
              <a:rPr lang="en-US" smtClean="0"/>
              <a:pPr/>
              <a:t>79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BB2925A-3B96-47A1-A67A-8109E5CE6F89}" type="slidenum">
              <a:rPr lang="en-US" smtClean="0"/>
              <a:pPr/>
              <a:t>80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7F61F4B-D4D4-4153-AD11-E012A5D2D3EB}" type="slidenum">
              <a:rPr lang="en-US" smtClean="0"/>
              <a:pPr/>
              <a:t>81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F28EE3D-AAA4-4A3F-A1C8-815C9572A47F}" type="slidenum">
              <a:rPr lang="en-US" smtClean="0"/>
              <a:pPr/>
              <a:t>82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2C736CE-AF9B-4A05-9698-C9703DE736DD}" type="slidenum">
              <a:rPr lang="en-US" smtClean="0"/>
              <a:pPr/>
              <a:t>83</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1C303A9-C594-4F4A-A26C-555CBE2E3E74}" type="slidenum">
              <a:rPr lang="en-US" smtClean="0"/>
              <a:pPr/>
              <a:t>84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2CF3CF1-229E-48E8-BF7C-230E86D2BD5C}" type="slidenum">
              <a:rPr lang="en-US" smtClean="0"/>
              <a:pPr/>
              <a:t>85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C096F8E-CE50-451F-B60F-8583A6493531}" type="slidenum">
              <a:rPr lang="en-US" smtClean="0"/>
              <a:pPr/>
              <a:t>86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FF9371-ED7E-4DAA-AF0B-5B353B6B6D7C}" type="slidenum">
              <a:rPr lang="en-US" smtClean="0"/>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4CE4EDA-B323-42BD-BE52-1F6E82E98824}" type="slidenum">
              <a:rPr lang="en-US" smtClean="0"/>
              <a:pPr/>
              <a:t>87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69D3984-EA7F-440F-A568-AC45FA90DD8B}" type="slidenum">
              <a:rPr lang="en-US" smtClean="0"/>
              <a:pPr/>
              <a:t>88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9909A99-4BF2-44FF-9DC2-90ACC9444D68}" type="slidenum">
              <a:rPr lang="en-US" smtClean="0"/>
              <a:pPr/>
              <a:t>89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136B8CD-FDC8-46F8-8FFF-B2A77231B73D}" type="slidenum">
              <a:rPr lang="en-US" smtClean="0"/>
              <a:pPr/>
              <a:t>90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8C981DF-80C7-4ACA-9D1F-7EB03472965A}" type="slidenum">
              <a:rPr lang="en-US" smtClean="0"/>
              <a:pPr/>
              <a:t>91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D255BBF-EC24-43CA-B36E-7BCB900FD6AD}" type="slidenum">
              <a:rPr lang="en-US" smtClean="0"/>
              <a:pPr/>
              <a:t>92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5FAA35F-2E40-4E25-B05B-87F80CD0B118}" type="slidenum">
              <a:rPr lang="en-US" smtClean="0"/>
              <a:pPr/>
              <a:t>10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Another influential group was the Mormons, the members of the Church of Jesus Christ of Latter-Day Saints. Joseph Smith, claiming to have found ancient tablets, which he transcribed as the Book of Mormon, founded the church in the late 1820s in upstate New York. His absolute authority over his followers and Mormons’ refusal to separate church and state alarmed many, as did their practice of polygamous marriage, in which one man could have more than one wife. The Mormons were persecuted and driven from state to state, until Mormon leader Brigham Young led more than 10,000 Mormons to the shores of Great Salt Lake in modern-day Utah. The case of the Mormons showed the limits of religious toleration in nineteenth-century America.</a:t>
            </a:r>
          </a:p>
          <a:p>
            <a:pPr eaLnBrk="1" hangingPunct="1"/>
            <a:endParaRPr lang="en-US" smtClean="0"/>
          </a:p>
          <a:p>
            <a:pPr eaLnBrk="1" hangingPunct="1"/>
            <a:r>
              <a:rPr lang="en-US" smtClean="0"/>
              <a:t>Oneida, founded in 1848 in upstate by John Humphrey Noyes, was also influential. Noyes, having become an evangelical, preached that he and his followers had achieved moral perfection and were free of sin. Noyes first founded a community in Putney, Vermont, where private property was abolished and “complex marriage” practiced. In Noyes’s system of complex marriage, any man could propose sexual relations with any woman, who was free to accept or reject the invitation. Tried for adultery, Noyes left Vermont and founded Oneida, a dictatorial community ruled by Noyes in which an early form of eugenics was practiced, which lasted until 1881.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9FF5FF4-77C2-4FF5-BD42-7FD938BE966C}" type="slidenum">
              <a:rPr lang="en-US" smtClean="0"/>
              <a:pPr/>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000" smtClean="0"/>
              <a:t>Religious utopian communities, with their spiritual devotion, strong leaders, and undemocratic governance, tended to last longer than secular utopian communities, which often failed due to internal strife. One notable secular community was Brook Farm, founded by New England transcendentalists in 1841 near Boston. They hoped to show that manual and intellectual labor could coexist, and modeled their community on the ideas of Charles Fourier, a French social reformer who planned communities with communal living and working but private property for individuals. His settlements, called “phalanxes,” were planned to the last detail. Brook Farm became a salon of sorts, attracting ministers, writers, and teachers, until residents’ dislike for farm labor caused it to disband after a few years.</a:t>
            </a:r>
          </a:p>
          <a:p>
            <a:pPr eaLnBrk="1" hangingPunct="1"/>
            <a:endParaRPr lang="en-US" sz="1000" smtClean="0"/>
          </a:p>
          <a:p>
            <a:pPr eaLnBrk="1" hangingPunct="1"/>
            <a:r>
              <a:rPr lang="en-US" sz="1000" smtClean="0"/>
              <a:t>The most important secular communitarian was Robert Owen, a British industrialist, who was appalled by early industrial conditions and built a model textile factory town at New Lanark in Scotland. In 1824, he purchased Harmony, a utopian religious community in Ohio founded earlier in the nineteenth century by a German Protestant, George Rapp. Here Owen established “New Harmony.” Owen envisioned a society in which all children would receive education, women would have equal rights, including access to education and divorce rights, and property would be held in common. But divisions at New Harmony led to its dissolution after a few years. Owenism influenced the early labor movement, educational reforms, and women’s rights advocates. Other secular communities included Utopia, Ohio, and Modern Times, New York, founded by anarchist Josiah Warren, who believed that all institutions that exercise power over individuals are illegitimate.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buNone/>
            </a:pPr>
            <a:r>
              <a:rPr lang="en-US" sz="1200" b="1" u="sng" dirty="0" smtClean="0">
                <a:solidFill>
                  <a:srgbClr val="0070C0"/>
                </a:solidFill>
              </a:rPr>
              <a:t>Other  </a:t>
            </a:r>
            <a:r>
              <a:rPr lang="en-US" sz="1200" b="1" u="sng" dirty="0" err="1" smtClean="0">
                <a:solidFill>
                  <a:srgbClr val="0070C0"/>
                </a:solidFill>
              </a:rPr>
              <a:t>Communites</a:t>
            </a:r>
            <a:r>
              <a:rPr lang="en-US" sz="1200" b="1" u="sng" dirty="0" smtClean="0">
                <a:solidFill>
                  <a:srgbClr val="0070C0"/>
                </a:solidFill>
              </a:rPr>
              <a:t> – Anarchist:</a:t>
            </a:r>
          </a:p>
          <a:p>
            <a:pPr eaLnBrk="1" hangingPunct="1"/>
            <a:r>
              <a:rPr lang="en-US" sz="1200" dirty="0" smtClean="0">
                <a:solidFill>
                  <a:srgbClr val="0070C0"/>
                </a:solidFill>
              </a:rPr>
              <a:t>Other secular communities included Josiah Warrens anarchist communities of Utopia, Ohio, and Modern Times, New York, </a:t>
            </a:r>
          </a:p>
          <a:p>
            <a:pPr eaLnBrk="1" hangingPunct="1"/>
            <a:r>
              <a:rPr lang="en-US" sz="1200" dirty="0" smtClean="0">
                <a:solidFill>
                  <a:srgbClr val="0070C0"/>
                </a:solidFill>
              </a:rPr>
              <a:t>He believed that all institutions that exercise power over individuals are illegitimate, even government.</a:t>
            </a:r>
          </a:p>
          <a:p>
            <a:endParaRPr lang="en-US" dirty="0"/>
          </a:p>
        </p:txBody>
      </p:sp>
      <p:sp>
        <p:nvSpPr>
          <p:cNvPr id="4" name="Slide Number Placeholder 3"/>
          <p:cNvSpPr>
            <a:spLocks noGrp="1"/>
          </p:cNvSpPr>
          <p:nvPr>
            <p:ph type="sldNum" sz="quarter" idx="10"/>
          </p:nvPr>
        </p:nvSpPr>
        <p:spPr/>
        <p:txBody>
          <a:bodyPr/>
          <a:lstStyle/>
          <a:p>
            <a:pPr>
              <a:defRPr/>
            </a:pPr>
            <a:fld id="{F2925F9E-C418-479A-ABAF-552744371722}"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EBDC65A-7D1E-47FA-8453-397FCFB7D2D2}" type="slidenum">
              <a:rPr lang="en-US" smtClean="0"/>
              <a:pPr/>
              <a:t>16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CDDF1228-106A-4A25-80D3-B219A9161FB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023DD1-AE59-4102-B623-5D7329F98DD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0B8F7C-6F3B-464B-B1B0-D251ACA5712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DB498E-79F9-452F-A49D-10EE9A548344}"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9671BD-4A54-4D80-92F3-A141A3661767}"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01FD1A-0DAB-4A4A-BF2C-31FCE57557D8}"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8E4A825-6D93-4593-A237-DED80D77AD7E}"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16CD34-9C2E-4D22-9275-E41C11A386B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1B8D01F-6593-4771-B8F5-D888C1861A1B}"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8F985C-1632-4B87-B28D-EF4834FF5922}"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36E850-7E32-4D5E-875F-1D5BDF7B993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userDrawn="1"/>
        </p:nvSpPr>
        <p:spPr bwMode="auto">
          <a:xfrm>
            <a:off x="0" y="228600"/>
            <a:ext cx="9144000" cy="762000"/>
          </a:xfrm>
          <a:prstGeom prst="rect">
            <a:avLst/>
          </a:prstGeom>
          <a:noFill/>
          <a:ln w="9525">
            <a:noFill/>
            <a:miter lim="800000"/>
            <a:headEnd/>
            <a:tailEnd/>
          </a:ln>
        </p:spPr>
        <p:txBody>
          <a:bodyPr wrap="none" lIns="279400" bIns="279400"/>
          <a:lstStyle/>
          <a:p>
            <a:pPr algn="ctr">
              <a:spcBef>
                <a:spcPct val="20000"/>
              </a:spcBef>
              <a:defRPr/>
            </a:pPr>
            <a:endParaRPr lang="en-US" sz="4400" b="1">
              <a:latin typeface="Times New Roman" charset="0"/>
              <a:ea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r" rtl="0" eaLnBrk="0" fontAlgn="base" hangingPunct="0">
        <a:spcBef>
          <a:spcPct val="20000"/>
        </a:spcBef>
        <a:spcAft>
          <a:spcPct val="0"/>
        </a:spcAft>
        <a:defRPr sz="4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ea typeface="+mn-ea"/>
        </a:defRPr>
      </a:lvl2pPr>
      <a:lvl3pPr marL="1143000" indent="-228600" algn="l" rtl="0" eaLnBrk="0" fontAlgn="base" hangingPunct="0">
        <a:spcBef>
          <a:spcPct val="20000"/>
        </a:spcBef>
        <a:spcAft>
          <a:spcPct val="0"/>
        </a:spcAft>
        <a:buChar char="•"/>
        <a:defRPr sz="2400">
          <a:solidFill>
            <a:schemeClr val="tx1"/>
          </a:solidFill>
          <a:latin typeface="+mj-lt"/>
          <a:ea typeface="+mn-ea"/>
        </a:defRPr>
      </a:lvl3pPr>
      <a:lvl4pPr marL="1600200" indent="-228600" algn="l" rtl="0" eaLnBrk="0" fontAlgn="base" hangingPunct="0">
        <a:spcBef>
          <a:spcPct val="20000"/>
        </a:spcBef>
        <a:spcAft>
          <a:spcPct val="0"/>
        </a:spcAft>
        <a:buChar char="–"/>
        <a:defRPr sz="2000">
          <a:solidFill>
            <a:schemeClr val="tx1"/>
          </a:solidFill>
          <a:latin typeface="+mj-lt"/>
          <a:ea typeface="+mn-ea"/>
        </a:defRPr>
      </a:lvl4pPr>
      <a:lvl5pPr marL="2057400" indent="-228600" algn="l" rtl="0" eaLnBrk="0" fontAlgn="base" hangingPunct="0">
        <a:spcBef>
          <a:spcPct val="20000"/>
        </a:spcBef>
        <a:spcAft>
          <a:spcPct val="0"/>
        </a:spcAft>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j-lt"/>
          <a:ea typeface="+mn-ea"/>
        </a:defRPr>
      </a:lvl6pPr>
      <a:lvl7pPr marL="2971800" indent="-228600" algn="l" rtl="0" fontAlgn="base">
        <a:spcBef>
          <a:spcPct val="20000"/>
        </a:spcBef>
        <a:spcAft>
          <a:spcPct val="0"/>
        </a:spcAft>
        <a:buChar char="»"/>
        <a:defRPr sz="2000">
          <a:solidFill>
            <a:schemeClr val="tx1"/>
          </a:solidFill>
          <a:latin typeface="+mj-lt"/>
          <a:ea typeface="+mn-ea"/>
        </a:defRPr>
      </a:lvl7pPr>
      <a:lvl8pPr marL="3429000" indent="-228600" algn="l" rtl="0" fontAlgn="base">
        <a:spcBef>
          <a:spcPct val="20000"/>
        </a:spcBef>
        <a:spcAft>
          <a:spcPct val="0"/>
        </a:spcAft>
        <a:buChar char="»"/>
        <a:defRPr sz="2000">
          <a:solidFill>
            <a:schemeClr val="tx1"/>
          </a:solidFill>
          <a:latin typeface="+mj-lt"/>
          <a:ea typeface="+mn-ea"/>
        </a:defRPr>
      </a:lvl8pPr>
      <a:lvl9pPr marL="3886200" indent="-228600" algn="l" rtl="0" fontAlgn="base">
        <a:spcBef>
          <a:spcPct val="20000"/>
        </a:spcBef>
        <a:spcAft>
          <a:spcPct val="0"/>
        </a:spcAft>
        <a:buChar char="»"/>
        <a:defRPr sz="2000">
          <a:solidFill>
            <a:schemeClr val="tx1"/>
          </a:solidFill>
          <a:latin typeface="+mj-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11/28/2017</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rriam-webster.com/dictionary/antebellu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brbl-archive.library.yale.edu/exhibitions/utopia/utopcom.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pbs.org/mormons/view/"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www.mrm.org/eleven-witness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history.com/this-day-in-history/mormons-settle-salt-lake-valley" TargetMode="External"/><Relationship Id="rId2" Type="http://schemas.openxmlformats.org/officeDocument/2006/relationships/hyperlink" Target="http://www.pbs.org/weta/thewest/people/s_z/smith.htm" TargetMode="External"/><Relationship Id="rId1" Type="http://schemas.openxmlformats.org/officeDocument/2006/relationships/slideLayout" Target="../slideLayouts/slideLayout13.xml"/><Relationship Id="rId6" Type="http://schemas.openxmlformats.org/officeDocument/2006/relationships/hyperlink" Target="http://www.pbs.org/weta/thewest/people/s_z/young.htm" TargetMode="External"/><Relationship Id="rId5" Type="http://schemas.openxmlformats.org/officeDocument/2006/relationships/hyperlink" Target="http://history.lds.org/chdaily/pioneer-day-infographic-2014jpg?lang=eng" TargetMode="External"/><Relationship Id="rId4" Type="http://schemas.openxmlformats.org/officeDocument/2006/relationships/hyperlink" Target="http://www.mormonnewsroom.org/article/mormonism-pictures-pioneers-trek-w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dictionary.reference.com/browse/eugenics" TargetMode="External"/><Relationship Id="rId2" Type="http://schemas.openxmlformats.org/officeDocument/2006/relationships/hyperlink" Target="http://www.nyhistory.com/central/oneida.htm"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merriam-webster.com/dictionary/phalanx"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bwht.org/brook-farm/" TargetMode="External"/><Relationship Id="rId4" Type="http://schemas.openxmlformats.org/officeDocument/2006/relationships/hyperlink" Target="http://econc10.bu.edu/economic_systems/Theory/NonMarx_Socialism/Utopian_socialism/Brook_farm.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humanistheritage.org.uk/articles/Robert-Owen/"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indianamuseum.org/explore/new-harmon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let.rug.nl/usa/outlines/history-1994/the-formation-of-a-national-government/the-second-great-awakening.php"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law.jrank.org/pages/10714/Temperance-Movement.html" TargetMode="External"/><Relationship Id="rId2" Type="http://schemas.openxmlformats.org/officeDocument/2006/relationships/hyperlink" Target="http://www.pbs.org/kenburns/prohibition/roots-of-prohibition/"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nSYM4IS_jiA"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history.com/topics/womens-history/dorothea-lynde-dix" TargetMode="External"/><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R6LplmYyOJE"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history.com/this-day-in-history/freed-us-slaves-depart-on-journey-to-africa"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www.loc.gov/exhibits/african/afam002.html" TargetMode="External"/><Relationship Id="rId4" Type="http://schemas.openxmlformats.org/officeDocument/2006/relationships/hyperlink" Target="http://www.pbs.org/wgbh/aia/part3/3p1521.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ushistoryscene.com/uncategorized/americancolonizationsociety/"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pbs.org/wgbh/aia/part4/4p2958.html" TargetMode="External"/><Relationship Id="rId2" Type="http://schemas.openxmlformats.org/officeDocument/2006/relationships/hyperlink" Target="http://www.pbs.org/wgbh/aia/part4/4h2931.html"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archive.org/details/thoughtsonafrica00garr" TargetMode="External"/><Relationship Id="rId2" Type="http://schemas.openxmlformats.org/officeDocument/2006/relationships/hyperlink" Target="http://www.ushistory.org/us/28a.asp"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multimediaman.wordpress.com/tag/steam-powered-pres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www.loc.gov/exhibits/african/afam006.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www.elcivics.com/us_declaration_preamble.html"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harrietbeecherstowecenter.org/utc/"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www.history.com/this-day-in-history/uncle-toms-cabin-is-published"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understandingrace.org/history/science/one_race.html"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pbs.org/wgbh/aia/part4/4h2927.html"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www.massmoments.org/moment.cfm?mid=96" TargetMode="External"/><Relationship Id="rId2" Type="http://schemas.openxmlformats.org/officeDocument/2006/relationships/hyperlink" Target="http://www.history.com/topics/womens-history/dorothea-lynde-dix"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www.nps.gov/wori/historyculture/grimke-sisters.htm" TargetMode="External"/><Relationship Id="rId2" Type="http://schemas.openxmlformats.org/officeDocument/2006/relationships/hyperlink" Target="http://www.gilderlehrman.org/history-by-era/slavery-and-anti-slavery/essays/angelina-and-sarah-grimke-abolitionist-sisters"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maps/d/u/0/viewer?mid=18ZmwotdRG05806XafMxwRNhMMWM&amp;hl=en_US&amp;ll=42.91368879999998%2C-76.7977735&amp;z=9"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nps.gov/wori/learn/historyculture/signers-of-the-declaration-of-sentiments.htm" TargetMode="Externa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www.fordham.edu/halsall/mod/senecafalls.asp"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history.com/news/history-lists/5-19th-century-utopian-communities-in-the-united-stat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www.merriam-webster.com/dictionary/communism?show=0&amp;t=1416160748" TargetMode="External"/><Relationship Id="rId4" Type="http://schemas.openxmlformats.org/officeDocument/2006/relationships/hyperlink" Target="http://www.merriam-webster.com/dictionary/socialis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fM1czS_VYDI"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www.youtube.com/watch?v=fM1czS_VYDI"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www.nps.gov/wori/learn/historyculture/amelia-bloomer.ht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http://www.loc.gov/exhibits/treasures/images/vc006204.jp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pbs.org/wnet/ihas/icon/shakers.html" TargetMode="Externa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hyperlink" Target="http://www.metmuseum.org/toah/hd/shak/hd_shak.htm" TargetMode="External"/><Relationship Id="rId5" Type="http://schemas.openxmlformats.org/officeDocument/2006/relationships/hyperlink" Target="http://www.nps.gov/nr/travel/shaker/shakers.htm" TargetMode="External"/><Relationship Id="rId4" Type="http://schemas.openxmlformats.org/officeDocument/2006/relationships/hyperlink" Target="http://xroads.virginia.edu/~HYPER/HNS/Cities/shakers.html"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762000"/>
            <a:ext cx="7772400" cy="2841625"/>
          </a:xfrm>
        </p:spPr>
        <p:txBody>
          <a:bodyPr>
            <a:normAutofit fontScale="90000"/>
          </a:bodyPr>
          <a:lstStyle/>
          <a:p>
            <a:pPr eaLnBrk="1" hangingPunct="1"/>
            <a:r>
              <a:rPr lang="en-US" b="1" dirty="0" smtClean="0">
                <a:latin typeface="Rockwell Extra Bold" pitchFamily="18" charset="0"/>
              </a:rPr>
              <a:t>Chapter 12</a:t>
            </a:r>
            <a:br>
              <a:rPr lang="en-US" b="1" dirty="0" smtClean="0">
                <a:latin typeface="Rockwell Extra Bold" pitchFamily="18" charset="0"/>
              </a:rPr>
            </a:br>
            <a:r>
              <a:rPr lang="en-US" b="1" dirty="0" smtClean="0">
                <a:latin typeface="Rockwell Extra Bold" pitchFamily="18" charset="0"/>
              </a:rPr>
              <a:t/>
            </a:r>
            <a:br>
              <a:rPr lang="en-US" b="1" dirty="0" smtClean="0">
                <a:latin typeface="Rockwell Extra Bold" pitchFamily="18" charset="0"/>
              </a:rPr>
            </a:br>
            <a:r>
              <a:rPr lang="en-US" b="1" dirty="0" smtClean="0">
                <a:latin typeface="Rockwell Extra Bold" pitchFamily="18" charset="0"/>
              </a:rPr>
              <a:t>An Age of Reform, 1820–1840</a:t>
            </a:r>
          </a:p>
        </p:txBody>
      </p:sp>
      <p:sp>
        <p:nvSpPr>
          <p:cNvPr id="3075" name="Rectangle 3"/>
          <p:cNvSpPr>
            <a:spLocks noGrp="1" noChangeArrowheads="1"/>
          </p:cNvSpPr>
          <p:nvPr>
            <p:ph type="subTitle" idx="1"/>
          </p:nvPr>
        </p:nvSpPr>
        <p:spPr>
          <a:xfrm>
            <a:off x="0" y="4648200"/>
            <a:ext cx="9144000" cy="990600"/>
          </a:xfrm>
        </p:spPr>
        <p:txBody>
          <a:bodyPr>
            <a:normAutofit fontScale="85000" lnSpcReduction="20000"/>
          </a:bodyPr>
          <a:lstStyle/>
          <a:p>
            <a:pPr eaLnBrk="1" hangingPunct="1"/>
            <a:r>
              <a:rPr lang="en-US" sz="2000" b="1" dirty="0" smtClean="0"/>
              <a:t>Antebellum</a:t>
            </a:r>
            <a:r>
              <a:rPr lang="en-US" sz="2000" dirty="0" smtClean="0"/>
              <a:t>:   period just before the Civil War</a:t>
            </a:r>
            <a:br>
              <a:rPr lang="en-US" sz="2000" dirty="0" smtClean="0"/>
            </a:br>
            <a:r>
              <a:rPr lang="en-US" sz="2000" dirty="0" smtClean="0"/>
              <a:t> </a:t>
            </a:r>
            <a:r>
              <a:rPr lang="en-US" sz="2000" dirty="0" smtClean="0">
                <a:hlinkClick r:id="rId3"/>
              </a:rPr>
              <a:t>http://www.merriam-webster.com/dictionary/antebellum</a:t>
            </a:r>
            <a:endParaRPr lang="en-US" sz="2000" dirty="0" smtClean="0"/>
          </a:p>
          <a:p>
            <a:pPr eaLnBrk="1" hangingPunct="1"/>
            <a:endParaRPr lang="en-US" sz="2000" dirty="0" smtClean="0"/>
          </a:p>
          <a:p>
            <a:pPr eaLnBrk="1" hangingPunct="1"/>
            <a:r>
              <a:rPr lang="en-US" sz="1200" dirty="0" smtClean="0"/>
              <a:t>Utopian Literature:  </a:t>
            </a:r>
            <a:r>
              <a:rPr lang="en-US" sz="1200" dirty="0" smtClean="0">
                <a:hlinkClick r:id="rId4"/>
              </a:rPr>
              <a:t>http://brbl-archive.library.yale.edu/exhibitions/utopia/utopcom.html</a:t>
            </a:r>
            <a:endParaRPr lang="en-US" sz="1200" dirty="0" smtClean="0"/>
          </a:p>
          <a:p>
            <a:pPr eaLnBrk="1" hangingPunct="1"/>
            <a:endParaRPr lang="en-US" sz="2000" dirty="0" smtClean="0"/>
          </a:p>
          <a:p>
            <a:pPr eaLnBrk="1" hangingPunct="1"/>
            <a:endParaRPr lang="en-US" sz="2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685800"/>
          </a:xfrm>
        </p:spPr>
        <p:txBody>
          <a:bodyPr/>
          <a:lstStyle/>
          <a:p>
            <a:pPr algn="ctr"/>
            <a:r>
              <a:rPr lang="en-US" sz="3200" b="1" dirty="0" smtClean="0">
                <a:solidFill>
                  <a:srgbClr val="0070C0"/>
                </a:solidFill>
                <a:latin typeface="Book Antiqua" charset="0"/>
              </a:rPr>
              <a:t>Mormons</a:t>
            </a:r>
          </a:p>
        </p:txBody>
      </p:sp>
      <p:sp>
        <p:nvSpPr>
          <p:cNvPr id="6147" name="Rectangle 3"/>
          <p:cNvSpPr>
            <a:spLocks noGrp="1" noChangeArrowheads="1"/>
          </p:cNvSpPr>
          <p:nvPr>
            <p:ph idx="1"/>
          </p:nvPr>
        </p:nvSpPr>
        <p:spPr>
          <a:xfrm>
            <a:off x="0" y="381000"/>
            <a:ext cx="9144000" cy="6477000"/>
          </a:xfrm>
        </p:spPr>
        <p:txBody>
          <a:bodyPr>
            <a:normAutofit/>
          </a:bodyPr>
          <a:lstStyle/>
          <a:p>
            <a:pPr algn="ctr" eaLnBrk="1" hangingPunct="1">
              <a:buFontTx/>
              <a:buNone/>
            </a:pPr>
            <a:r>
              <a:rPr lang="en-US" sz="1200" b="1" dirty="0" smtClean="0">
                <a:solidFill>
                  <a:srgbClr val="0070C0"/>
                </a:solidFill>
                <a:latin typeface="Book Antiqua" charset="0"/>
                <a:hlinkClick r:id="rId3"/>
              </a:rPr>
              <a:t>http://www.pbs.org/mormons/view/</a:t>
            </a:r>
            <a:endParaRPr lang="en-US" sz="1200" b="1" dirty="0" smtClean="0">
              <a:solidFill>
                <a:srgbClr val="0070C0"/>
              </a:solidFill>
              <a:latin typeface="Book Antiqua" charset="0"/>
            </a:endParaRPr>
          </a:p>
          <a:p>
            <a:pPr algn="ctr" eaLnBrk="1" hangingPunct="1">
              <a:buFontTx/>
              <a:buNone/>
            </a:pPr>
            <a:endParaRPr lang="en-US" sz="800" b="1" dirty="0" smtClean="0">
              <a:solidFill>
                <a:srgbClr val="0070C0"/>
              </a:solidFill>
              <a:latin typeface="Book Antiqua" charset="0"/>
            </a:endParaRPr>
          </a:p>
          <a:p>
            <a:pPr eaLnBrk="1" hangingPunct="1"/>
            <a:r>
              <a:rPr lang="en-US" sz="3600" dirty="0" smtClean="0">
                <a:solidFill>
                  <a:srgbClr val="0070C0"/>
                </a:solidFill>
              </a:rPr>
              <a:t>Members of the </a:t>
            </a:r>
            <a:r>
              <a:rPr lang="en-US" sz="3600" u="sng" dirty="0" smtClean="0">
                <a:solidFill>
                  <a:srgbClr val="0070C0"/>
                </a:solidFill>
              </a:rPr>
              <a:t>Church of Jesus Christ of Latter-Day Saints</a:t>
            </a:r>
            <a:r>
              <a:rPr lang="en-US" sz="3600" dirty="0" smtClean="0">
                <a:solidFill>
                  <a:srgbClr val="0070C0"/>
                </a:solidFill>
              </a:rPr>
              <a:t>. </a:t>
            </a:r>
          </a:p>
          <a:p>
            <a:pPr eaLnBrk="1" hangingPunct="1"/>
            <a:r>
              <a:rPr lang="en-US" sz="3600" b="1" u="sng" dirty="0" smtClean="0">
                <a:solidFill>
                  <a:srgbClr val="0070C0"/>
                </a:solidFill>
              </a:rPr>
              <a:t>Founded:  </a:t>
            </a:r>
            <a:r>
              <a:rPr lang="en-US" sz="3600" dirty="0" smtClean="0">
                <a:solidFill>
                  <a:srgbClr val="0070C0"/>
                </a:solidFill>
              </a:rPr>
              <a:t>Joseph Smith, late 1820’s, upstate NY</a:t>
            </a:r>
          </a:p>
          <a:p>
            <a:pPr eaLnBrk="1" hangingPunct="1"/>
            <a:r>
              <a:rPr lang="en-US" sz="3600" b="1" u="sng" dirty="0" smtClean="0">
                <a:solidFill>
                  <a:srgbClr val="0070C0"/>
                </a:solidFill>
              </a:rPr>
              <a:t>Beliefs:  </a:t>
            </a:r>
            <a:r>
              <a:rPr lang="en-US" sz="3600" dirty="0" smtClean="0">
                <a:solidFill>
                  <a:srgbClr val="0070C0"/>
                </a:solidFill>
              </a:rPr>
              <a:t>he found ancient tablets, which he transcribed as the Book of Mormon, the ancient Hebrews emigrated to the New World and were the ancestors of American Indians</a:t>
            </a:r>
            <a:r>
              <a:rPr lang="en-US" sz="2000" dirty="0" smtClean="0">
                <a:solidFill>
                  <a:srgbClr val="0070C0"/>
                </a:solidFill>
              </a:rPr>
              <a:t/>
            </a:r>
            <a:br>
              <a:rPr lang="en-US" sz="2000" dirty="0" smtClean="0">
                <a:solidFill>
                  <a:srgbClr val="0070C0"/>
                </a:solidFill>
              </a:rPr>
            </a:br>
            <a:r>
              <a:rPr lang="en-US" sz="1400" dirty="0" smtClean="0">
                <a:solidFill>
                  <a:srgbClr val="0070C0"/>
                </a:solidFill>
                <a:hlinkClick r:id="rId4"/>
              </a:rPr>
              <a:t>http://www.mrm.org/eleven-witnesses</a:t>
            </a:r>
            <a:endParaRPr lang="en-US" sz="1400" dirty="0" smtClean="0">
              <a:solidFill>
                <a:srgbClr val="0070C0"/>
              </a:solidFill>
            </a:endParaRPr>
          </a:p>
          <a:p>
            <a:pPr eaLnBrk="1" hangingPunct="1"/>
            <a:endParaRPr lang="en-US" sz="1000" dirty="0" smtClean="0">
              <a:solidFill>
                <a:srgbClr val="0070C0"/>
              </a:solidFill>
            </a:endParaRPr>
          </a:p>
          <a:p>
            <a:pPr eaLnBrk="1" hangingPunct="1"/>
            <a:endParaRPr lang="en-US" sz="1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5400" b="1" dirty="0" smtClean="0">
                <a:solidFill>
                  <a:srgbClr val="0070C0"/>
                </a:solidFill>
                <a:latin typeface="Book Antiqua" charset="0"/>
              </a:rPr>
              <a:t>The Mormons’ Trek</a:t>
            </a:r>
            <a:endParaRPr lang="en-US" dirty="0"/>
          </a:p>
        </p:txBody>
      </p:sp>
      <p:sp>
        <p:nvSpPr>
          <p:cNvPr id="3" name="Content Placeholder 2"/>
          <p:cNvSpPr>
            <a:spLocks noGrp="1"/>
          </p:cNvSpPr>
          <p:nvPr>
            <p:ph idx="1"/>
          </p:nvPr>
        </p:nvSpPr>
        <p:spPr>
          <a:xfrm>
            <a:off x="0" y="1752600"/>
            <a:ext cx="9144000" cy="5105400"/>
          </a:xfrm>
        </p:spPr>
        <p:txBody>
          <a:bodyPr/>
          <a:lstStyle/>
          <a:p>
            <a:r>
              <a:rPr lang="en-US" sz="2000" b="1" u="sng" dirty="0" smtClean="0">
                <a:solidFill>
                  <a:srgbClr val="0070C0"/>
                </a:solidFill>
              </a:rPr>
              <a:t>Governance &amp; Relocation: </a:t>
            </a:r>
            <a:r>
              <a:rPr lang="en-US" sz="2000" b="1" dirty="0" smtClean="0">
                <a:solidFill>
                  <a:srgbClr val="0070C0"/>
                </a:solidFill>
              </a:rPr>
              <a:t> </a:t>
            </a:r>
          </a:p>
          <a:p>
            <a:pPr marL="293688" lvl="1"/>
            <a:r>
              <a:rPr lang="en-US" sz="2000" dirty="0" smtClean="0">
                <a:solidFill>
                  <a:srgbClr val="0070C0"/>
                </a:solidFill>
              </a:rPr>
              <a:t>Smith’s absolute authority over his followers and Mormons’ refusal to separate church and state alarmed many, as did their practice of polygamous marriage (not typical of Mormons today)</a:t>
            </a:r>
            <a:r>
              <a:rPr lang="en-US" sz="1600" dirty="0" smtClean="0">
                <a:solidFill>
                  <a:srgbClr val="0070C0"/>
                </a:solidFill>
              </a:rPr>
              <a:t> </a:t>
            </a:r>
            <a:r>
              <a:rPr lang="en-US" sz="1100" dirty="0" smtClean="0">
                <a:solidFill>
                  <a:srgbClr val="0070C0"/>
                </a:solidFill>
                <a:hlinkClick r:id="rId2"/>
              </a:rPr>
              <a:t>http://www.pbs.org/weta/thewest/people/s_z/smith.htm</a:t>
            </a:r>
            <a:endParaRPr lang="en-US" sz="1100" dirty="0" smtClean="0">
              <a:solidFill>
                <a:srgbClr val="0070C0"/>
              </a:solidFill>
            </a:endParaRPr>
          </a:p>
          <a:p>
            <a:pPr marL="293688" lvl="1"/>
            <a:r>
              <a:rPr lang="en-US" sz="2000" dirty="0" smtClean="0">
                <a:solidFill>
                  <a:srgbClr val="0070C0"/>
                </a:solidFill>
              </a:rPr>
              <a:t>The Mormons were persecuted and driven from state to state</a:t>
            </a:r>
          </a:p>
          <a:p>
            <a:pPr marL="293688" lvl="1"/>
            <a:r>
              <a:rPr lang="en-US" sz="2000" dirty="0" smtClean="0">
                <a:solidFill>
                  <a:srgbClr val="0070C0"/>
                </a:solidFill>
              </a:rPr>
              <a:t>Smith’s Successor , Brigham Young led more than 10,000 Mormons to the shores of </a:t>
            </a:r>
            <a:r>
              <a:rPr lang="en-US" sz="2000" b="1" u="sng" dirty="0" smtClean="0">
                <a:solidFill>
                  <a:srgbClr val="0070C0"/>
                </a:solidFill>
              </a:rPr>
              <a:t>Great Salt Lake in modern-day Utah</a:t>
            </a:r>
            <a:r>
              <a:rPr lang="en-US" sz="2000" dirty="0" smtClean="0">
                <a:solidFill>
                  <a:srgbClr val="0070C0"/>
                </a:solidFill>
              </a:rPr>
              <a:t>, by 1847</a:t>
            </a:r>
            <a:br>
              <a:rPr lang="en-US" sz="2000" dirty="0" smtClean="0">
                <a:solidFill>
                  <a:srgbClr val="0070C0"/>
                </a:solidFill>
              </a:rPr>
            </a:br>
            <a:r>
              <a:rPr lang="en-US" sz="1100" dirty="0" smtClean="0">
                <a:solidFill>
                  <a:srgbClr val="0070C0"/>
                </a:solidFill>
              </a:rPr>
              <a:t>Background:  </a:t>
            </a:r>
            <a:r>
              <a:rPr lang="en-US" sz="1200" dirty="0" smtClean="0">
                <a:solidFill>
                  <a:srgbClr val="0070C0"/>
                </a:solidFill>
                <a:hlinkClick r:id="rId3"/>
              </a:rPr>
              <a:t>http://www.history.com/this-day-in-history/mormons-settle-salt-lake-valley</a:t>
            </a:r>
            <a:r>
              <a:rPr lang="en-US" sz="1200" dirty="0" smtClean="0">
                <a:solidFill>
                  <a:srgbClr val="0070C0"/>
                </a:solidFill>
              </a:rPr>
              <a:t/>
            </a:r>
            <a:br>
              <a:rPr lang="en-US" sz="1200" dirty="0" smtClean="0">
                <a:solidFill>
                  <a:srgbClr val="0070C0"/>
                </a:solidFill>
              </a:rPr>
            </a:br>
            <a:r>
              <a:rPr lang="en-US" sz="1200" dirty="0" smtClean="0">
                <a:solidFill>
                  <a:srgbClr val="0070C0"/>
                </a:solidFill>
              </a:rPr>
              <a:t>IMAGES:  </a:t>
            </a:r>
            <a:r>
              <a:rPr lang="en-US" sz="1200" dirty="0" smtClean="0">
                <a:solidFill>
                  <a:srgbClr val="0070C0"/>
                </a:solidFill>
                <a:hlinkClick r:id="rId4"/>
              </a:rPr>
              <a:t>http://www.mormonnewsroom.org/article/mormonism-pictures-pioneers-trek-west</a:t>
            </a:r>
            <a:r>
              <a:rPr lang="en-US" sz="1200" dirty="0" smtClean="0">
                <a:solidFill>
                  <a:srgbClr val="0070C0"/>
                </a:solidFill>
              </a:rPr>
              <a:t/>
            </a:r>
            <a:br>
              <a:rPr lang="en-US" sz="1200" dirty="0" smtClean="0">
                <a:solidFill>
                  <a:srgbClr val="0070C0"/>
                </a:solidFill>
              </a:rPr>
            </a:br>
            <a:r>
              <a:rPr lang="en-US" sz="1200" dirty="0" smtClean="0">
                <a:solidFill>
                  <a:srgbClr val="0070C0"/>
                </a:solidFill>
              </a:rPr>
              <a:t>Day in a Pioneer’s Life:  </a:t>
            </a:r>
            <a:r>
              <a:rPr lang="en-US" sz="1200" dirty="0" smtClean="0">
                <a:solidFill>
                  <a:srgbClr val="0070C0"/>
                </a:solidFill>
                <a:hlinkClick r:id="rId5"/>
              </a:rPr>
              <a:t>http://history.lds.org/chdaily/pioneer-day-infographic-2014jpg?lang=eng</a:t>
            </a:r>
            <a:endParaRPr lang="en-US" sz="1200" dirty="0" smtClean="0">
              <a:solidFill>
                <a:srgbClr val="0070C0"/>
              </a:solidFill>
            </a:endParaRPr>
          </a:p>
          <a:p>
            <a:pPr marL="293688" lvl="1"/>
            <a:r>
              <a:rPr lang="en-US" sz="2000" dirty="0" smtClean="0">
                <a:solidFill>
                  <a:srgbClr val="0070C0"/>
                </a:solidFill>
              </a:rPr>
              <a:t>The case of the Mormons showed the limits of religious toleration in nineteenth-century America     </a:t>
            </a:r>
            <a:r>
              <a:rPr lang="en-US" sz="1000" dirty="0" smtClean="0">
                <a:solidFill>
                  <a:srgbClr val="0070C0"/>
                </a:solidFill>
                <a:hlinkClick r:id="rId6"/>
              </a:rPr>
              <a:t>http://www.pbs.org/weta/thewest/people/s_z/young.htm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pPr algn="ctr"/>
            <a:r>
              <a:rPr lang="en-US" sz="3200" b="1" dirty="0" smtClean="0">
                <a:solidFill>
                  <a:srgbClr val="0070C0"/>
                </a:solidFill>
                <a:latin typeface="Book Antiqua" charset="0"/>
              </a:rPr>
              <a:t>Oneida</a:t>
            </a:r>
            <a:br>
              <a:rPr lang="en-US" sz="3200" b="1" dirty="0" smtClean="0">
                <a:solidFill>
                  <a:srgbClr val="0070C0"/>
                </a:solidFill>
                <a:latin typeface="Book Antiqua" charset="0"/>
              </a:rPr>
            </a:br>
            <a:endParaRPr lang="en-US" sz="3200" dirty="0"/>
          </a:p>
        </p:txBody>
      </p:sp>
      <p:sp>
        <p:nvSpPr>
          <p:cNvPr id="3" name="Content Placeholder 2"/>
          <p:cNvSpPr>
            <a:spLocks noGrp="1"/>
          </p:cNvSpPr>
          <p:nvPr>
            <p:ph idx="1"/>
          </p:nvPr>
        </p:nvSpPr>
        <p:spPr>
          <a:xfrm>
            <a:off x="0" y="685800"/>
            <a:ext cx="9144000" cy="6172200"/>
          </a:xfrm>
        </p:spPr>
        <p:txBody>
          <a:bodyPr>
            <a:normAutofit lnSpcReduction="10000"/>
          </a:bodyPr>
          <a:lstStyle/>
          <a:p>
            <a:pPr algn="ctr" eaLnBrk="1" hangingPunct="1">
              <a:buFontTx/>
              <a:buNone/>
            </a:pPr>
            <a:r>
              <a:rPr lang="en-US" sz="1100" b="1" dirty="0" smtClean="0">
                <a:solidFill>
                  <a:srgbClr val="0070C0"/>
                </a:solidFill>
                <a:latin typeface="Book Antiqua" charset="0"/>
                <a:hlinkClick r:id="rId2"/>
              </a:rPr>
              <a:t>http://www.nyhistory.com/central/oneida.htm</a:t>
            </a:r>
            <a:endParaRPr lang="en-US" sz="1100" b="1" dirty="0" smtClean="0">
              <a:solidFill>
                <a:srgbClr val="0070C0"/>
              </a:solidFill>
              <a:latin typeface="Book Antiqua" charset="0"/>
            </a:endParaRPr>
          </a:p>
          <a:p>
            <a:pPr algn="ctr" eaLnBrk="1" hangingPunct="1">
              <a:buFontTx/>
              <a:buNone/>
            </a:pPr>
            <a:endParaRPr lang="en-US" sz="2000" b="1" dirty="0" smtClean="0">
              <a:solidFill>
                <a:srgbClr val="0070C0"/>
              </a:solidFill>
              <a:latin typeface="Book Antiqua" charset="0"/>
            </a:endParaRPr>
          </a:p>
          <a:p>
            <a:pPr eaLnBrk="1" hangingPunct="1"/>
            <a:r>
              <a:rPr lang="en-US" sz="2400" b="1" u="sng" dirty="0" smtClean="0">
                <a:solidFill>
                  <a:srgbClr val="0070C0"/>
                </a:solidFill>
              </a:rPr>
              <a:t>Founded: </a:t>
            </a:r>
            <a:br>
              <a:rPr lang="en-US" sz="2400" b="1" u="sng" dirty="0" smtClean="0">
                <a:solidFill>
                  <a:srgbClr val="0070C0"/>
                </a:solidFill>
              </a:rPr>
            </a:br>
            <a:r>
              <a:rPr lang="en-US" sz="2400" dirty="0" smtClean="0">
                <a:solidFill>
                  <a:srgbClr val="0070C0"/>
                </a:solidFill>
              </a:rPr>
              <a:t>John Noyes - 1836 in Putney, VT then moved 1848 to upstate NY</a:t>
            </a:r>
          </a:p>
          <a:p>
            <a:pPr eaLnBrk="1" hangingPunct="1">
              <a:buNone/>
            </a:pPr>
            <a:r>
              <a:rPr lang="en-US" sz="2400" dirty="0" smtClean="0">
                <a:solidFill>
                  <a:srgbClr val="0070C0"/>
                </a:solidFill>
              </a:rPr>
              <a:t>	</a:t>
            </a:r>
            <a:r>
              <a:rPr lang="en-US" sz="2400" b="1" u="sng" dirty="0" smtClean="0">
                <a:solidFill>
                  <a:srgbClr val="0070C0"/>
                </a:solidFill>
              </a:rPr>
              <a:t>Beliefs:  </a:t>
            </a:r>
            <a:r>
              <a:rPr lang="en-US" sz="2400" dirty="0" smtClean="0">
                <a:solidFill>
                  <a:srgbClr val="0070C0"/>
                </a:solidFill>
              </a:rPr>
              <a:t>Religious</a:t>
            </a:r>
            <a:endParaRPr lang="en-US" sz="2400" b="1" u="sng" dirty="0" smtClean="0">
              <a:solidFill>
                <a:srgbClr val="0070C0"/>
              </a:solidFill>
            </a:endParaRPr>
          </a:p>
          <a:p>
            <a:pPr lvl="1" eaLnBrk="1" hangingPunct="1"/>
            <a:r>
              <a:rPr lang="en-US" dirty="0" smtClean="0">
                <a:solidFill>
                  <a:srgbClr val="0070C0"/>
                </a:solidFill>
              </a:rPr>
              <a:t>Noyes preached that he and his followers had achieved moral perfection and were free of sin  (influenced by the revivalist message that man could achieve “purity of the heart”)</a:t>
            </a:r>
          </a:p>
          <a:p>
            <a:pPr lvl="1" eaLnBrk="1" hangingPunct="1">
              <a:buNone/>
            </a:pPr>
            <a:endParaRPr lang="en-US" dirty="0" smtClean="0">
              <a:solidFill>
                <a:srgbClr val="0070C0"/>
              </a:solidFill>
            </a:endParaRPr>
          </a:p>
          <a:p>
            <a:pPr eaLnBrk="1" hangingPunct="1"/>
            <a:r>
              <a:rPr lang="en-US" sz="2400" b="1" u="sng" dirty="0" smtClean="0"/>
              <a:t>Governance &amp; Structure</a:t>
            </a:r>
            <a:r>
              <a:rPr lang="en-US" sz="2400" dirty="0" smtClean="0"/>
              <a:t>:</a:t>
            </a:r>
          </a:p>
          <a:p>
            <a:pPr lvl="1" eaLnBrk="1" hangingPunct="1"/>
            <a:r>
              <a:rPr lang="en-US" dirty="0" smtClean="0"/>
              <a:t>Abolished private property</a:t>
            </a:r>
          </a:p>
          <a:p>
            <a:pPr lvl="1" eaLnBrk="1" hangingPunct="1"/>
            <a:r>
              <a:rPr lang="en-US" dirty="0" smtClean="0"/>
              <a:t>“complex marriage”– open relationships rather than monogamy </a:t>
            </a:r>
          </a:p>
          <a:p>
            <a:pPr lvl="1" eaLnBrk="1" hangingPunct="1"/>
            <a:r>
              <a:rPr lang="en-US" dirty="0" smtClean="0"/>
              <a:t>Dictatorial community ruled by Noyes, strict rules</a:t>
            </a:r>
          </a:p>
          <a:p>
            <a:pPr lvl="1" eaLnBrk="1" hangingPunct="1"/>
            <a:r>
              <a:rPr lang="en-US" dirty="0" smtClean="0"/>
              <a:t> eugenics was practiced which lasted until 1881</a:t>
            </a:r>
            <a:br>
              <a:rPr lang="en-US" dirty="0" smtClean="0"/>
            </a:br>
            <a:r>
              <a:rPr lang="en-US" dirty="0" smtClean="0"/>
              <a:t>(a committee would decide which couples could reproduce)</a:t>
            </a:r>
            <a:endParaRPr lang="en-US" dirty="0" smtClean="0">
              <a:latin typeface="Book Antiqua" charset="0"/>
            </a:endParaRPr>
          </a:p>
          <a:p>
            <a:pPr marL="1588" lvl="1" indent="-1588" eaLnBrk="1" hangingPunct="1">
              <a:buNone/>
            </a:pPr>
            <a:r>
              <a:rPr lang="en-US" sz="2000" u="sng" dirty="0" smtClean="0">
                <a:solidFill>
                  <a:srgbClr val="7030A0"/>
                </a:solidFill>
                <a:latin typeface="Book Antiqua" charset="0"/>
              </a:rPr>
              <a:t>Eugenics:  </a:t>
            </a:r>
            <a:r>
              <a:rPr lang="en-US" sz="2000" dirty="0" smtClean="0">
                <a:solidFill>
                  <a:srgbClr val="7030A0"/>
                </a:solidFill>
                <a:latin typeface="Book Antiqua" charset="0"/>
              </a:rPr>
              <a:t>regulating reproduction to “improve” the human race</a:t>
            </a:r>
            <a:r>
              <a:rPr lang="en-US" sz="2000" dirty="0" smtClean="0">
                <a:latin typeface="Book Antiqua" charset="0"/>
              </a:rPr>
              <a:t/>
            </a:r>
            <a:br>
              <a:rPr lang="en-US" sz="2000" dirty="0" smtClean="0">
                <a:latin typeface="Book Antiqua" charset="0"/>
              </a:rPr>
            </a:br>
            <a:r>
              <a:rPr lang="en-US" sz="2000" dirty="0" smtClean="0">
                <a:latin typeface="Book Antiqua" charset="0"/>
              </a:rPr>
              <a:t> </a:t>
            </a:r>
            <a:r>
              <a:rPr lang="en-US" sz="1000" dirty="0" smtClean="0">
                <a:latin typeface="Book Antiqua" charset="0"/>
                <a:hlinkClick r:id="rId3"/>
              </a:rPr>
              <a:t>http://dictionary.reference.com/browse/eugenics</a:t>
            </a:r>
            <a:endParaRPr lang="en-US" sz="1000" dirty="0" smtClean="0">
              <a:latin typeface="Book Antiqua" charset="0"/>
            </a:endParaRPr>
          </a:p>
          <a:p>
            <a:pPr marL="1588" lvl="1" indent="-1588" eaLnBrk="1" hangingPunct="1">
              <a:buNone/>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8229600" cy="1295400"/>
          </a:xfrm>
        </p:spPr>
        <p:txBody>
          <a:bodyPr/>
          <a:lstStyle/>
          <a:p>
            <a:pPr algn="ctr"/>
            <a:r>
              <a:rPr lang="en-US" sz="3200" b="1" u="sng" dirty="0" smtClean="0">
                <a:solidFill>
                  <a:srgbClr val="0070C0"/>
                </a:solidFill>
              </a:rPr>
              <a:t>Brook Farm</a:t>
            </a:r>
            <a:r>
              <a:rPr lang="en-US" sz="3200" dirty="0" smtClean="0">
                <a:solidFill>
                  <a:srgbClr val="0070C0"/>
                </a:solidFill>
              </a:rPr>
              <a:t/>
            </a:r>
            <a:br>
              <a:rPr lang="en-US" sz="3200" dirty="0" smtClean="0">
                <a:solidFill>
                  <a:srgbClr val="0070C0"/>
                </a:solidFill>
              </a:rPr>
            </a:br>
            <a:endParaRPr lang="en-US" sz="3200" dirty="0" smtClean="0">
              <a:solidFill>
                <a:srgbClr val="FF0000"/>
              </a:solidFill>
              <a:latin typeface="StoneSerif SAIN SmBd v.1" pitchFamily="2" charset="0"/>
            </a:endParaRPr>
          </a:p>
        </p:txBody>
      </p:sp>
      <p:sp>
        <p:nvSpPr>
          <p:cNvPr id="7171" name="Rectangle 3"/>
          <p:cNvSpPr>
            <a:spLocks noGrp="1" noChangeArrowheads="1"/>
          </p:cNvSpPr>
          <p:nvPr>
            <p:ph idx="1"/>
          </p:nvPr>
        </p:nvSpPr>
        <p:spPr>
          <a:xfrm>
            <a:off x="0" y="533400"/>
            <a:ext cx="9144000" cy="6324600"/>
          </a:xfrm>
        </p:spPr>
        <p:txBody>
          <a:bodyPr>
            <a:normAutofit/>
          </a:bodyPr>
          <a:lstStyle/>
          <a:p>
            <a:pPr eaLnBrk="1" hangingPunct="1"/>
            <a:r>
              <a:rPr lang="en-US" sz="2000" u="sng" dirty="0" smtClean="0"/>
              <a:t>Founded:  </a:t>
            </a:r>
            <a:r>
              <a:rPr lang="en-US" sz="2000" dirty="0" smtClean="0"/>
              <a:t>New England Transcendentalists in 1841 near Boston</a:t>
            </a:r>
          </a:p>
          <a:p>
            <a:pPr eaLnBrk="1" hangingPunct="1"/>
            <a:r>
              <a:rPr lang="en-US" sz="2000" u="sng" dirty="0" smtClean="0">
                <a:solidFill>
                  <a:srgbClr val="0070C0"/>
                </a:solidFill>
              </a:rPr>
              <a:t>Goals:</a:t>
            </a:r>
            <a:r>
              <a:rPr lang="en-US" sz="2000" dirty="0" smtClean="0">
                <a:solidFill>
                  <a:srgbClr val="0070C0"/>
                </a:solidFill>
              </a:rPr>
              <a:t>  Academic</a:t>
            </a:r>
            <a:endParaRPr lang="en-US" sz="2000" u="sng" dirty="0" smtClean="0">
              <a:solidFill>
                <a:srgbClr val="0070C0"/>
              </a:solidFill>
            </a:endParaRPr>
          </a:p>
          <a:p>
            <a:pPr lvl="1" eaLnBrk="1" hangingPunct="1"/>
            <a:r>
              <a:rPr lang="en-US" sz="1800" dirty="0" smtClean="0">
                <a:solidFill>
                  <a:srgbClr val="0070C0"/>
                </a:solidFill>
              </a:rPr>
              <a:t>Show that manual and intellectual labor could coexist</a:t>
            </a:r>
          </a:p>
          <a:p>
            <a:pPr lvl="1" eaLnBrk="1" hangingPunct="1"/>
            <a:r>
              <a:rPr lang="en-US" sz="1800" dirty="0" smtClean="0">
                <a:solidFill>
                  <a:srgbClr val="0070C0"/>
                </a:solidFill>
              </a:rPr>
              <a:t>Modeled their community on the ideas of Charles Fourier, a French social reformer who planned communities with communal living and working arrangements</a:t>
            </a:r>
          </a:p>
          <a:p>
            <a:pPr lvl="1" eaLnBrk="1" hangingPunct="1"/>
            <a:r>
              <a:rPr lang="en-US" sz="1800" dirty="0" smtClean="0">
                <a:solidFill>
                  <a:srgbClr val="0070C0"/>
                </a:solidFill>
              </a:rPr>
              <a:t>Private property rights retained for individuals. </a:t>
            </a:r>
          </a:p>
          <a:p>
            <a:pPr marL="293688" lvl="1" eaLnBrk="1" hangingPunct="1">
              <a:buFont typeface="Arial" pitchFamily="34" charset="0"/>
              <a:buChar char="•"/>
            </a:pPr>
            <a:r>
              <a:rPr lang="en-US" sz="2000" u="sng" dirty="0" smtClean="0">
                <a:solidFill>
                  <a:srgbClr val="0070C0"/>
                </a:solidFill>
              </a:rPr>
              <a:t>Culture &amp; Structure:</a:t>
            </a:r>
          </a:p>
          <a:p>
            <a:pPr lvl="1" eaLnBrk="1" hangingPunct="1"/>
            <a:r>
              <a:rPr lang="en-US" sz="1800" dirty="0" smtClean="0">
                <a:solidFill>
                  <a:srgbClr val="0070C0"/>
                </a:solidFill>
              </a:rPr>
              <a:t>His settlements, called “phalanxes,” were planned to the last detail (# of residents, charges for sightseers  </a:t>
            </a:r>
            <a:r>
              <a:rPr lang="en-US" sz="2000" dirty="0" smtClean="0">
                <a:solidFill>
                  <a:srgbClr val="0070C0"/>
                </a:solidFill>
              </a:rPr>
              <a:t> </a:t>
            </a:r>
            <a:r>
              <a:rPr lang="en-US" sz="1100" dirty="0" smtClean="0">
                <a:solidFill>
                  <a:srgbClr val="0070C0"/>
                </a:solidFill>
                <a:hlinkClick r:id="rId3"/>
              </a:rPr>
              <a:t>http://www.merriam-webster.com/dictionary/phalanx</a:t>
            </a:r>
            <a:endParaRPr lang="en-US" sz="1100" dirty="0" smtClean="0">
              <a:solidFill>
                <a:srgbClr val="0070C0"/>
              </a:solidFill>
            </a:endParaRPr>
          </a:p>
          <a:p>
            <a:pPr lvl="1" eaLnBrk="1" hangingPunct="1"/>
            <a:r>
              <a:rPr lang="en-US" sz="1800" dirty="0" smtClean="0">
                <a:solidFill>
                  <a:srgbClr val="0070C0"/>
                </a:solidFill>
              </a:rPr>
              <a:t>Leisure Time:  music, dancing, drama, intellectual discussion</a:t>
            </a:r>
          </a:p>
          <a:p>
            <a:pPr marL="293688" lvl="1" eaLnBrk="1" hangingPunct="1">
              <a:buFont typeface="Arial" pitchFamily="34" charset="0"/>
              <a:buChar char="•"/>
            </a:pPr>
            <a:r>
              <a:rPr lang="en-US" sz="2000" dirty="0" smtClean="0"/>
              <a:t>Brook Farm became a salon of sorts, attracting ministers, writers, and teachers, until residents’ dislike for farm labor caused it to disband after a few years.</a:t>
            </a:r>
          </a:p>
          <a:p>
            <a:pPr marL="293688" lvl="1" eaLnBrk="1" hangingPunct="1">
              <a:buFont typeface="Arial" pitchFamily="34" charset="0"/>
              <a:buChar char="•"/>
            </a:pPr>
            <a:r>
              <a:rPr lang="en-US" sz="2000" dirty="0" smtClean="0"/>
              <a:t>Failed in part because many intellectuals disliked farm labor</a:t>
            </a:r>
          </a:p>
          <a:p>
            <a:pPr marL="285750" lvl="1" eaLnBrk="1" hangingPunct="1"/>
            <a:r>
              <a:rPr lang="en-US" sz="2000" dirty="0" smtClean="0">
                <a:solidFill>
                  <a:srgbClr val="0070C0"/>
                </a:solidFill>
              </a:rPr>
              <a:t>Brook Farm</a:t>
            </a:r>
            <a:r>
              <a:rPr lang="en-US" sz="1200" dirty="0" smtClean="0"/>
              <a:t>:  </a:t>
            </a:r>
            <a:r>
              <a:rPr lang="en-US" sz="1200" dirty="0" smtClean="0">
                <a:hlinkClick r:id="rId4"/>
              </a:rPr>
              <a:t>http://econc10.bu.edu/economic_systems/Theory/NonMarx_Socialism/Utopian_socialism/Brook_farm.htm</a:t>
            </a:r>
            <a:r>
              <a:rPr lang="en-US" sz="1200" dirty="0" smtClean="0"/>
              <a:t/>
            </a:r>
            <a:br>
              <a:rPr lang="en-US" sz="1200" dirty="0" smtClean="0"/>
            </a:br>
            <a:r>
              <a:rPr lang="en-US" sz="1200" dirty="0" smtClean="0"/>
              <a:t> </a:t>
            </a:r>
            <a:r>
              <a:rPr lang="en-US" sz="1200" dirty="0" smtClean="0">
                <a:hlinkClick r:id="rId5"/>
              </a:rPr>
              <a:t>http://bwht.org/brook-farm/</a:t>
            </a:r>
            <a:endParaRPr lang="en-US" sz="1200" dirty="0" smtClean="0"/>
          </a:p>
          <a:p>
            <a:pPr marL="285750" lvl="1" eaLnBrk="1" hangingPunct="1"/>
            <a:endParaRPr lang="en-US" sz="1200" dirty="0" smtClean="0"/>
          </a:p>
          <a:p>
            <a:pPr eaLnBrk="1" hangingPunct="1"/>
            <a:endParaRPr lang="en-US" sz="1200" dirty="0" smtClean="0"/>
          </a:p>
          <a:p>
            <a:pPr eaLnBrk="1" hangingPunct="1"/>
            <a:endParaRPr lang="en-US" dirty="0" smtClean="0">
              <a:latin typeface="Book Antiqu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pPr algn="ctr"/>
            <a:r>
              <a:rPr lang="en-US" sz="3200" b="1" dirty="0" smtClean="0">
                <a:solidFill>
                  <a:srgbClr val="0070C0"/>
                </a:solidFill>
                <a:latin typeface="Book Antiqua" charset="0"/>
              </a:rPr>
              <a:t>The </a:t>
            </a:r>
            <a:r>
              <a:rPr lang="en-US" sz="3200" b="1" dirty="0" err="1" smtClean="0">
                <a:solidFill>
                  <a:srgbClr val="0070C0"/>
                </a:solidFill>
                <a:latin typeface="Book Antiqua" charset="0"/>
              </a:rPr>
              <a:t>Owenites</a:t>
            </a:r>
            <a:endParaRPr lang="en-US" sz="3200" b="1" dirty="0" smtClean="0">
              <a:solidFill>
                <a:srgbClr val="0070C0"/>
              </a:solidFill>
              <a:latin typeface="Book Antiqua" charset="0"/>
            </a:endParaRPr>
          </a:p>
        </p:txBody>
      </p:sp>
      <p:sp>
        <p:nvSpPr>
          <p:cNvPr id="3" name="Content Placeholder 2"/>
          <p:cNvSpPr>
            <a:spLocks noGrp="1"/>
          </p:cNvSpPr>
          <p:nvPr>
            <p:ph idx="1"/>
          </p:nvPr>
        </p:nvSpPr>
        <p:spPr>
          <a:xfrm>
            <a:off x="0" y="457200"/>
            <a:ext cx="9144000" cy="6400800"/>
          </a:xfrm>
        </p:spPr>
        <p:txBody>
          <a:bodyPr/>
          <a:lstStyle/>
          <a:p>
            <a:pPr eaLnBrk="1" hangingPunct="1"/>
            <a:r>
              <a:rPr lang="en-US" sz="1800" u="sng" dirty="0" smtClean="0">
                <a:solidFill>
                  <a:srgbClr val="0070C0"/>
                </a:solidFill>
              </a:rPr>
              <a:t>Founded</a:t>
            </a:r>
            <a:r>
              <a:rPr lang="en-US" sz="1800" dirty="0" smtClean="0">
                <a:solidFill>
                  <a:srgbClr val="0070C0"/>
                </a:solidFill>
              </a:rPr>
              <a:t>:  by secular communitarian was Robert Owen, a British industrialist, who was appalled by early industrial conditions and 1</a:t>
            </a:r>
            <a:r>
              <a:rPr lang="en-US" sz="1800" baseline="30000" dirty="0" smtClean="0">
                <a:solidFill>
                  <a:srgbClr val="0070C0"/>
                </a:solidFill>
              </a:rPr>
              <a:t>st</a:t>
            </a:r>
            <a:r>
              <a:rPr lang="en-US" sz="1800" dirty="0" smtClean="0">
                <a:solidFill>
                  <a:srgbClr val="0070C0"/>
                </a:solidFill>
              </a:rPr>
              <a:t> built a model textile factory town at New Lanark in Scotland. </a:t>
            </a:r>
          </a:p>
          <a:p>
            <a:pPr lvl="1" eaLnBrk="1" hangingPunct="1"/>
            <a:r>
              <a:rPr lang="en-US" sz="1400" dirty="0" smtClean="0">
                <a:solidFill>
                  <a:srgbClr val="0070C0"/>
                </a:solidFill>
              </a:rPr>
              <a:t>Scotland – 1815, textile community that was the largest center of cotton manufacturing in the world</a:t>
            </a:r>
          </a:p>
          <a:p>
            <a:pPr lvl="1" eaLnBrk="1" hangingPunct="1"/>
            <a:r>
              <a:rPr lang="en-US" sz="1400" dirty="0" smtClean="0">
                <a:solidFill>
                  <a:srgbClr val="0070C0"/>
                </a:solidFill>
              </a:rPr>
              <a:t>Laborers were part of a cooperative community rather than ruled over by an industrialist</a:t>
            </a:r>
          </a:p>
          <a:p>
            <a:pPr marL="6350" lvl="1" indent="-6350" eaLnBrk="1" hangingPunct="1">
              <a:buNone/>
            </a:pPr>
            <a:r>
              <a:rPr lang="en-US" sz="1400" dirty="0" smtClean="0">
                <a:solidFill>
                  <a:srgbClr val="7030A0"/>
                </a:solidFill>
              </a:rPr>
              <a:t>Robert Owen Background:  </a:t>
            </a:r>
            <a:r>
              <a:rPr lang="en-US" sz="1400" dirty="0" smtClean="0">
                <a:solidFill>
                  <a:srgbClr val="7030A0"/>
                </a:solidFill>
                <a:hlinkClick r:id="rId3"/>
              </a:rPr>
              <a:t>http://humanistheritage.org.uk/articles/Robert-Owen/</a:t>
            </a:r>
            <a:endParaRPr lang="en-US" sz="1400" dirty="0" smtClean="0">
              <a:solidFill>
                <a:srgbClr val="7030A0"/>
              </a:solidFill>
            </a:endParaRPr>
          </a:p>
          <a:p>
            <a:pPr marL="6350" lvl="1" indent="-6350" eaLnBrk="1" hangingPunct="1">
              <a:buNone/>
            </a:pPr>
            <a:r>
              <a:rPr lang="en-US" sz="1400" dirty="0" smtClean="0">
                <a:solidFill>
                  <a:srgbClr val="7030A0"/>
                </a:solidFill>
              </a:rPr>
              <a:t>New Harmony:  </a:t>
            </a:r>
            <a:r>
              <a:rPr lang="en-US" sz="1400" dirty="0" smtClean="0">
                <a:solidFill>
                  <a:srgbClr val="7030A0"/>
                </a:solidFill>
                <a:hlinkClick r:id="rId4"/>
              </a:rPr>
              <a:t>http://www.indianamuseum.org/explore/new-harmony</a:t>
            </a:r>
            <a:endParaRPr lang="en-US" sz="1400" dirty="0" smtClean="0">
              <a:solidFill>
                <a:srgbClr val="7030A0"/>
              </a:solidFill>
            </a:endParaRPr>
          </a:p>
          <a:p>
            <a:pPr marL="6350" lvl="1" indent="-6350" eaLnBrk="1" hangingPunct="1">
              <a:buNone/>
            </a:pPr>
            <a:endParaRPr lang="en-US" sz="1400" dirty="0" smtClean="0">
              <a:solidFill>
                <a:srgbClr val="7030A0"/>
              </a:solidFill>
            </a:endParaRPr>
          </a:p>
          <a:p>
            <a:pPr eaLnBrk="1" hangingPunct="1"/>
            <a:r>
              <a:rPr lang="en-US" sz="1800" u="sng" dirty="0" smtClean="0"/>
              <a:t>New Harmony</a:t>
            </a:r>
            <a:r>
              <a:rPr lang="en-US" sz="1800" dirty="0" smtClean="0">
                <a:solidFill>
                  <a:srgbClr val="0070C0"/>
                </a:solidFill>
              </a:rPr>
              <a:t>: 1824, Owen purchased Harmony, Indiana from George Rapp who was a German Protestant leader who initially established a community in the early nineteenth century</a:t>
            </a:r>
          </a:p>
          <a:p>
            <a:pPr eaLnBrk="1" hangingPunct="1"/>
            <a:r>
              <a:rPr lang="en-US" sz="1800" u="sng" dirty="0" smtClean="0"/>
              <a:t>Central Beliefs</a:t>
            </a:r>
            <a:r>
              <a:rPr lang="en-US" sz="1800" dirty="0" smtClean="0"/>
              <a:t>:  </a:t>
            </a:r>
            <a:r>
              <a:rPr lang="en-US" sz="1800" dirty="0" smtClean="0">
                <a:solidFill>
                  <a:srgbClr val="0070C0"/>
                </a:solidFill>
              </a:rPr>
              <a:t>Owen envisioned a society in which all children would receive education, women would have equal rights, including access to education and divorce rights, and property would be held in common. </a:t>
            </a:r>
          </a:p>
          <a:p>
            <a:pPr eaLnBrk="1" hangingPunct="1"/>
            <a:r>
              <a:rPr lang="en-US" sz="1800" u="sng" dirty="0" smtClean="0"/>
              <a:t>Divisions at New Harmony</a:t>
            </a:r>
            <a:r>
              <a:rPr lang="en-US" sz="1800" dirty="0" smtClean="0">
                <a:solidFill>
                  <a:srgbClr val="0070C0"/>
                </a:solidFill>
              </a:rPr>
              <a:t>: divisions over their constitution and property ended the community within a few years</a:t>
            </a:r>
          </a:p>
          <a:p>
            <a:pPr eaLnBrk="1" hangingPunct="1"/>
            <a:r>
              <a:rPr lang="en-US" sz="1800" u="sng" dirty="0" smtClean="0"/>
              <a:t>Impact</a:t>
            </a:r>
            <a:r>
              <a:rPr lang="en-US" sz="1800" u="sng" dirty="0" smtClean="0">
                <a:solidFill>
                  <a:srgbClr val="0070C0"/>
                </a:solidFill>
              </a:rPr>
              <a:t>:</a:t>
            </a:r>
            <a:r>
              <a:rPr lang="en-US" sz="1800" dirty="0" smtClean="0">
                <a:solidFill>
                  <a:srgbClr val="0070C0"/>
                </a:solidFill>
              </a:rPr>
              <a:t>  </a:t>
            </a:r>
            <a:r>
              <a:rPr lang="en-US" sz="1800" dirty="0" err="1" smtClean="0">
                <a:solidFill>
                  <a:srgbClr val="0070C0"/>
                </a:solidFill>
              </a:rPr>
              <a:t>Owenism</a:t>
            </a:r>
            <a:r>
              <a:rPr lang="en-US" sz="1800" dirty="0" smtClean="0">
                <a:solidFill>
                  <a:srgbClr val="0070C0"/>
                </a:solidFill>
              </a:rPr>
              <a:t> influenced the early labor movement, educational reforms, and women’s rights advocates.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7651" name="Rectangle 3"/>
          <p:cNvSpPr>
            <a:spLocks noChangeArrowheads="1"/>
          </p:cNvSpPr>
          <p:nvPr/>
        </p:nvSpPr>
        <p:spPr bwMode="auto">
          <a:xfrm>
            <a:off x="228600" y="3048000"/>
            <a:ext cx="4305300" cy="581025"/>
          </a:xfrm>
          <a:prstGeom prst="rect">
            <a:avLst/>
          </a:prstGeom>
          <a:noFill/>
          <a:ln w="9525">
            <a:noFill/>
            <a:miter lim="800000"/>
            <a:headEnd/>
            <a:tailEnd/>
          </a:ln>
        </p:spPr>
        <p:txBody>
          <a:bodyPr wrap="square">
            <a:spAutoFit/>
          </a:bodyPr>
          <a:lstStyle/>
          <a:p>
            <a:r>
              <a:rPr lang="en-US" sz="1600" b="1" dirty="0">
                <a:latin typeface="Times New Roman" charset="0"/>
              </a:rPr>
              <a:t>The Crisis, a publication by the communitarian</a:t>
            </a:r>
          </a:p>
          <a:p>
            <a:r>
              <a:rPr lang="en-US" sz="1600" b="1" dirty="0">
                <a:latin typeface="Times New Roman" charset="0"/>
              </a:rPr>
              <a:t>Robert Owen</a:t>
            </a:r>
          </a:p>
        </p:txBody>
      </p:sp>
      <p:pic>
        <p:nvPicPr>
          <p:cNvPr id="27652" name="Picture 10" descr="ch12fig03"/>
          <p:cNvPicPr>
            <a:picLocks noChangeAspect="1" noChangeArrowheads="1"/>
          </p:cNvPicPr>
          <p:nvPr/>
        </p:nvPicPr>
        <p:blipFill>
          <a:blip r:embed="rId3"/>
          <a:srcRect/>
          <a:stretch>
            <a:fillRect/>
          </a:stretch>
        </p:blipFill>
        <p:spPr bwMode="auto">
          <a:xfrm>
            <a:off x="4684117" y="228600"/>
            <a:ext cx="445988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81000"/>
            <a:ext cx="8229600" cy="1143000"/>
          </a:xfrm>
        </p:spPr>
        <p:txBody>
          <a:bodyPr/>
          <a:lstStyle/>
          <a:p>
            <a:pPr algn="ctr"/>
            <a:r>
              <a:rPr lang="en-US" sz="3200" b="1" dirty="0" smtClean="0">
                <a:solidFill>
                  <a:srgbClr val="0070C0"/>
                </a:solidFill>
                <a:latin typeface="Book Antiqua" charset="0"/>
              </a:rPr>
              <a:t>Religion and Reform</a:t>
            </a:r>
          </a:p>
        </p:txBody>
      </p:sp>
      <p:sp>
        <p:nvSpPr>
          <p:cNvPr id="8195" name="Rectangle 3"/>
          <p:cNvSpPr>
            <a:spLocks noGrp="1" noChangeArrowheads="1"/>
          </p:cNvSpPr>
          <p:nvPr>
            <p:ph idx="1"/>
          </p:nvPr>
        </p:nvSpPr>
        <p:spPr>
          <a:xfrm>
            <a:off x="0" y="762000"/>
            <a:ext cx="9144000" cy="6096000"/>
          </a:xfrm>
        </p:spPr>
        <p:txBody>
          <a:bodyPr/>
          <a:lstStyle/>
          <a:p>
            <a:pPr eaLnBrk="1" hangingPunct="1"/>
            <a:r>
              <a:rPr lang="en-US" sz="2400" dirty="0" smtClean="0">
                <a:solidFill>
                  <a:srgbClr val="0070C0"/>
                </a:solidFill>
              </a:rPr>
              <a:t>Most Americans saw private property as the basis of economic independence and freedom and marriage as the basis of the social order, so they were unlikely to join these utopian communities. </a:t>
            </a:r>
          </a:p>
          <a:p>
            <a:pPr eaLnBrk="1" hangingPunct="1"/>
            <a:endParaRPr lang="en-US" sz="2400" dirty="0" smtClean="0">
              <a:solidFill>
                <a:srgbClr val="0070C0"/>
              </a:solidFill>
            </a:endParaRPr>
          </a:p>
          <a:p>
            <a:pPr eaLnBrk="1" hangingPunct="1"/>
            <a:r>
              <a:rPr lang="en-US" sz="2400" dirty="0" smtClean="0">
                <a:solidFill>
                  <a:srgbClr val="0070C0"/>
                </a:solidFill>
              </a:rPr>
              <a:t>Common Reform Movements:  Abolition, women’s rights, temperance, asylums</a:t>
            </a:r>
          </a:p>
          <a:p>
            <a:pPr eaLnBrk="1" hangingPunct="1">
              <a:buNone/>
            </a:pPr>
            <a:endParaRPr lang="en-US" sz="2400" dirty="0" smtClean="0">
              <a:solidFill>
                <a:srgbClr val="0070C0"/>
              </a:solidFill>
            </a:endParaRPr>
          </a:p>
          <a:p>
            <a:pPr eaLnBrk="1" hangingPunct="1"/>
            <a:r>
              <a:rPr lang="en-US" sz="2400" dirty="0" smtClean="0">
                <a:solidFill>
                  <a:srgbClr val="0070C0"/>
                </a:solidFill>
              </a:rPr>
              <a:t>Many of these movements were inspired by the religious revivalism of the Second Great Awakening, which encouraged people to believe that sinners were “free moral agents” who could reform and “perfect” both themselves and the world.</a:t>
            </a:r>
          </a:p>
          <a:p>
            <a:pPr eaLnBrk="1" hangingPunct="1">
              <a:buNone/>
            </a:pPr>
            <a:endParaRPr lang="en-US" sz="1400" dirty="0" smtClean="0"/>
          </a:p>
          <a:p>
            <a:pPr marL="1588" indent="-1588" eaLnBrk="1" hangingPunct="1">
              <a:buNone/>
            </a:pPr>
            <a:r>
              <a:rPr lang="en-US" sz="1400" b="1" dirty="0" smtClean="0">
                <a:solidFill>
                  <a:srgbClr val="7030A0"/>
                </a:solidFill>
              </a:rPr>
              <a:t>Background on 2</a:t>
            </a:r>
            <a:r>
              <a:rPr lang="en-US" sz="1400" b="1" baseline="30000" dirty="0" smtClean="0">
                <a:solidFill>
                  <a:srgbClr val="7030A0"/>
                </a:solidFill>
              </a:rPr>
              <a:t>nd</a:t>
            </a:r>
            <a:r>
              <a:rPr lang="en-US" sz="1400" b="1" dirty="0" smtClean="0">
                <a:solidFill>
                  <a:srgbClr val="7030A0"/>
                </a:solidFill>
              </a:rPr>
              <a:t> Great Awakening:  </a:t>
            </a:r>
            <a:r>
              <a:rPr lang="en-US" sz="1400" dirty="0" smtClean="0"/>
              <a:t/>
            </a:r>
            <a:br>
              <a:rPr lang="en-US" sz="1400" dirty="0" smtClean="0"/>
            </a:br>
            <a:r>
              <a:rPr lang="en-US" sz="1200" dirty="0" smtClean="0">
                <a:hlinkClick r:id="rId3"/>
              </a:rPr>
              <a:t>http://www.let.rug.nl/usa/outlines/history-1994/the-formation-of-a-national-government/the-second-great-awakening.php</a:t>
            </a:r>
            <a:endParaRPr lang="en-US" sz="1200" dirty="0" smtClean="0"/>
          </a:p>
          <a:p>
            <a:pPr eaLnBrk="1" hangingPunct="1">
              <a:buNone/>
            </a:pPr>
            <a:endParaRPr lang="en-US" sz="1400" dirty="0" smtClean="0"/>
          </a:p>
          <a:p>
            <a:pPr eaLnBrk="1" hangingPunct="1"/>
            <a:endParaRPr lang="en-US" sz="1400" dirty="0" smtClean="0"/>
          </a:p>
          <a:p>
            <a:pPr eaLnBrk="1" hangingPunct="1"/>
            <a:endParaRPr lang="en-US" dirty="0" smtClean="0">
              <a:latin typeface="Book Antiqu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8229600" cy="533400"/>
          </a:xfrm>
        </p:spPr>
        <p:txBody>
          <a:bodyPr>
            <a:normAutofit/>
          </a:bodyPr>
          <a:lstStyle/>
          <a:p>
            <a:pPr algn="ctr"/>
            <a:r>
              <a:rPr lang="en-US" sz="3200" b="1" dirty="0" smtClean="0">
                <a:latin typeface="Book Antiqua" charset="0"/>
              </a:rPr>
              <a:t>The Temperance Movement</a:t>
            </a:r>
          </a:p>
        </p:txBody>
      </p:sp>
      <p:sp>
        <p:nvSpPr>
          <p:cNvPr id="9219" name="Rectangle 3"/>
          <p:cNvSpPr>
            <a:spLocks noGrp="1" noChangeArrowheads="1"/>
          </p:cNvSpPr>
          <p:nvPr>
            <p:ph idx="1"/>
          </p:nvPr>
        </p:nvSpPr>
        <p:spPr>
          <a:xfrm>
            <a:off x="0" y="762000"/>
            <a:ext cx="9144000" cy="6096000"/>
          </a:xfrm>
        </p:spPr>
        <p:txBody>
          <a:bodyPr>
            <a:normAutofit lnSpcReduction="10000"/>
          </a:bodyPr>
          <a:lstStyle/>
          <a:p>
            <a:pPr eaLnBrk="1" hangingPunct="1">
              <a:buNone/>
            </a:pPr>
            <a:r>
              <a:rPr lang="en-US" sz="2800" b="1" u="sng" dirty="0" smtClean="0"/>
              <a:t>Alcohol in US Society</a:t>
            </a:r>
            <a:r>
              <a:rPr lang="en-US" sz="2800" b="1" dirty="0" smtClean="0"/>
              <a:t>:  </a:t>
            </a:r>
          </a:p>
          <a:p>
            <a:pPr lvl="1" eaLnBrk="1" hangingPunct="1"/>
            <a:r>
              <a:rPr lang="en-US" sz="2600" dirty="0" smtClean="0">
                <a:solidFill>
                  <a:srgbClr val="0070C0"/>
                </a:solidFill>
              </a:rPr>
              <a:t>Drinking was prominent at everyday celebrations and events. </a:t>
            </a:r>
          </a:p>
          <a:p>
            <a:pPr lvl="1" eaLnBrk="1" hangingPunct="1"/>
            <a:r>
              <a:rPr lang="en-US" sz="2600" dirty="0" smtClean="0">
                <a:solidFill>
                  <a:srgbClr val="0070C0"/>
                </a:solidFill>
              </a:rPr>
              <a:t>Taverns were popular meeting places for workingmen and sites of political discussion, organizational meetings, and popular recreation. </a:t>
            </a:r>
          </a:p>
          <a:p>
            <a:pPr lvl="1"/>
            <a:r>
              <a:rPr lang="en-US" sz="2600" dirty="0" smtClean="0">
                <a:solidFill>
                  <a:srgbClr val="0070C0"/>
                </a:solidFill>
              </a:rPr>
              <a:t>Some Americans saw reform as an assault on their own freedoms</a:t>
            </a:r>
          </a:p>
          <a:p>
            <a:pPr>
              <a:buNone/>
            </a:pPr>
            <a:r>
              <a:rPr lang="en-US" sz="2400" b="1" u="sng" dirty="0" smtClean="0"/>
              <a:t>Origins</a:t>
            </a:r>
            <a:r>
              <a:rPr lang="en-US" sz="2400" dirty="0" smtClean="0"/>
              <a:t>: </a:t>
            </a:r>
          </a:p>
          <a:p>
            <a:pPr lvl="1"/>
            <a:r>
              <a:rPr lang="en-US" sz="2600" dirty="0" smtClean="0">
                <a:solidFill>
                  <a:srgbClr val="0070C0"/>
                </a:solidFill>
              </a:rPr>
              <a:t>North’s emerging </a:t>
            </a:r>
            <a:r>
              <a:rPr lang="en-US" sz="2600" u="sng" dirty="0" smtClean="0">
                <a:solidFill>
                  <a:srgbClr val="0070C0"/>
                </a:solidFill>
              </a:rPr>
              <a:t>middle-class</a:t>
            </a:r>
            <a:r>
              <a:rPr lang="en-US" sz="2600" dirty="0" smtClean="0">
                <a:solidFill>
                  <a:srgbClr val="0070C0"/>
                </a:solidFill>
              </a:rPr>
              <a:t> culture and its search for respectability through individual self-control</a:t>
            </a:r>
          </a:p>
          <a:p>
            <a:pPr lvl="1"/>
            <a:r>
              <a:rPr lang="en-US" sz="2600" u="sng" dirty="0" smtClean="0">
                <a:solidFill>
                  <a:srgbClr val="0070C0"/>
                </a:solidFill>
              </a:rPr>
              <a:t>2</a:t>
            </a:r>
            <a:r>
              <a:rPr lang="en-US" sz="2600" u="sng" baseline="30000" dirty="0" smtClean="0">
                <a:solidFill>
                  <a:srgbClr val="0070C0"/>
                </a:solidFill>
              </a:rPr>
              <a:t>nd</a:t>
            </a:r>
            <a:r>
              <a:rPr lang="en-US" sz="2600" u="sng" dirty="0" smtClean="0">
                <a:solidFill>
                  <a:srgbClr val="0070C0"/>
                </a:solidFill>
              </a:rPr>
              <a:t> Great Awakening </a:t>
            </a:r>
            <a:r>
              <a:rPr lang="en-US" sz="2600" dirty="0" smtClean="0">
                <a:solidFill>
                  <a:srgbClr val="0070C0"/>
                </a:solidFill>
              </a:rPr>
              <a:t>– Christian denominations denounce alcohol</a:t>
            </a:r>
          </a:p>
          <a:p>
            <a:pPr lvl="1"/>
            <a:r>
              <a:rPr lang="en-US" sz="2600" u="sng" dirty="0" smtClean="0">
                <a:solidFill>
                  <a:srgbClr val="0070C0"/>
                </a:solidFill>
              </a:rPr>
              <a:t>Reformers</a:t>
            </a:r>
            <a:r>
              <a:rPr lang="en-US" sz="2600" dirty="0" smtClean="0">
                <a:solidFill>
                  <a:srgbClr val="0070C0"/>
                </a:solidFill>
              </a:rPr>
              <a:t> – alcohol led to social issues (violence, unemployment, missing work)</a:t>
            </a:r>
          </a:p>
          <a:p>
            <a:pPr lvl="1" eaLnBrk="1" hangingPunct="1">
              <a:buNone/>
            </a:pPr>
            <a:endParaRPr lang="en-US" sz="2800" dirty="0" smtClean="0">
              <a:solidFill>
                <a:srgbClr val="0070C0"/>
              </a:solidFill>
            </a:endParaRPr>
          </a:p>
          <a:p>
            <a:pPr lvl="1" eaLnBrk="1" hangingPunct="1"/>
            <a:endParaRPr lang="en-US" sz="1000" dirty="0" smtClean="0">
              <a:solidFill>
                <a:srgbClr val="0070C0"/>
              </a:solidFill>
            </a:endParaRPr>
          </a:p>
          <a:p>
            <a:pPr eaLnBrk="1" hangingPunct="1"/>
            <a:endParaRPr lang="en-US" sz="1400" dirty="0" smtClean="0"/>
          </a:p>
          <a:p>
            <a:pPr eaLnBrk="1" hangingPunct="1"/>
            <a:endParaRPr lang="en-US" dirty="0" smtClean="0">
              <a:latin typeface="Book Antiqu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0723" name="Rectangle 3"/>
          <p:cNvSpPr>
            <a:spLocks noChangeArrowheads="1"/>
          </p:cNvSpPr>
          <p:nvPr/>
        </p:nvSpPr>
        <p:spPr bwMode="auto">
          <a:xfrm>
            <a:off x="819150" y="5984875"/>
            <a:ext cx="3249613"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 German Beer Garden on Sunday</a:t>
            </a:r>
          </a:p>
        </p:txBody>
      </p:sp>
      <p:pic>
        <p:nvPicPr>
          <p:cNvPr id="30724" name="Picture 8" descr="ch12fig06"/>
          <p:cNvPicPr>
            <a:picLocks noChangeAspect="1" noChangeArrowheads="1"/>
          </p:cNvPicPr>
          <p:nvPr/>
        </p:nvPicPr>
        <p:blipFill>
          <a:blip r:embed="rId3"/>
          <a:srcRect/>
          <a:stretch>
            <a:fillRect/>
          </a:stretch>
        </p:blipFill>
        <p:spPr bwMode="auto">
          <a:xfrm>
            <a:off x="533400" y="273624"/>
            <a:ext cx="8001000" cy="6023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THEMES:</a:t>
            </a:r>
            <a:br>
              <a:rPr lang="en-US" b="1" dirty="0" smtClean="0"/>
            </a:br>
            <a:endParaRPr lang="en-US" dirty="0"/>
          </a:p>
        </p:txBody>
      </p:sp>
      <p:sp>
        <p:nvSpPr>
          <p:cNvPr id="3" name="Content Placeholder 2"/>
          <p:cNvSpPr>
            <a:spLocks noGrp="1"/>
          </p:cNvSpPr>
          <p:nvPr>
            <p:ph idx="1"/>
          </p:nvPr>
        </p:nvSpPr>
        <p:spPr>
          <a:xfrm>
            <a:off x="228600" y="1066800"/>
            <a:ext cx="8610600" cy="4648200"/>
          </a:xfrm>
        </p:spPr>
        <p:txBody>
          <a:bodyPr>
            <a:noAutofit/>
          </a:bodyPr>
          <a:lstStyle/>
          <a:p>
            <a:pPr>
              <a:buNone/>
            </a:pPr>
            <a:r>
              <a:rPr lang="en-US" sz="2400" dirty="0" smtClean="0"/>
              <a:t>1. The antebellum period was an era of reform during which many Americans, particularly in the middle class, sought to change society.</a:t>
            </a:r>
          </a:p>
          <a:p>
            <a:pPr>
              <a:buNone/>
            </a:pPr>
            <a:endParaRPr lang="en-US" sz="2400" dirty="0" smtClean="0"/>
          </a:p>
          <a:p>
            <a:pPr>
              <a:buNone/>
            </a:pPr>
            <a:r>
              <a:rPr lang="en-US" sz="2400" dirty="0" smtClean="0"/>
              <a:t>2. The reform impulse resulted in the founding of utopian communities, organized movements to abolish drinking, and efforts to improve schools, prisons and mental institutions.</a:t>
            </a:r>
          </a:p>
          <a:p>
            <a:pPr>
              <a:buNone/>
            </a:pPr>
            <a:endParaRPr lang="en-US" sz="2400" dirty="0" smtClean="0"/>
          </a:p>
          <a:p>
            <a:pPr>
              <a:buNone/>
            </a:pPr>
            <a:r>
              <a:rPr lang="en-US" sz="2400" dirty="0" smtClean="0"/>
              <a:t>3. Abolitionism, the movement to abolish slavery, was a key component of antebellum reform.</a:t>
            </a:r>
          </a:p>
          <a:p>
            <a:pPr>
              <a:buNone/>
            </a:pPr>
            <a:endParaRPr lang="en-US" sz="2400" dirty="0" smtClean="0"/>
          </a:p>
          <a:p>
            <a:pPr>
              <a:buNone/>
            </a:pPr>
            <a:r>
              <a:rPr lang="en-US" sz="2400" dirty="0" smtClean="0"/>
              <a:t>4. Women were important players in the reform movements of this period and their efforts included new ideas about the rights and roles of women in American society.</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9699" name="Rectangle 3"/>
          <p:cNvSpPr>
            <a:spLocks noChangeArrowheads="1"/>
          </p:cNvSpPr>
          <p:nvPr/>
        </p:nvSpPr>
        <p:spPr bwMode="auto">
          <a:xfrm>
            <a:off x="819150" y="5984875"/>
            <a:ext cx="3690938"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 temperance banner from around 1850</a:t>
            </a:r>
          </a:p>
        </p:txBody>
      </p:sp>
      <p:pic>
        <p:nvPicPr>
          <p:cNvPr id="29700" name="Picture 9" descr="ch12fig05"/>
          <p:cNvPicPr>
            <a:picLocks noChangeAspect="1" noChangeArrowheads="1"/>
          </p:cNvPicPr>
          <p:nvPr/>
        </p:nvPicPr>
        <p:blipFill>
          <a:blip r:embed="rId3"/>
          <a:srcRect l="3334" t="2475" r="3334"/>
          <a:stretch>
            <a:fillRect/>
          </a:stretch>
        </p:blipFill>
        <p:spPr bwMode="auto">
          <a:xfrm>
            <a:off x="4620479" y="228600"/>
            <a:ext cx="4523522"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8675" name="Rectangle 3"/>
          <p:cNvSpPr>
            <a:spLocks noChangeArrowheads="1"/>
          </p:cNvSpPr>
          <p:nvPr/>
        </p:nvSpPr>
        <p:spPr bwMode="auto">
          <a:xfrm>
            <a:off x="819150" y="5984875"/>
            <a:ext cx="3181350"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The Drunkard’s Progress</a:t>
            </a:r>
            <a:r>
              <a:rPr lang="en-US" sz="1600" b="1" i="1">
                <a:latin typeface="Times New Roman" charset="0"/>
              </a:rPr>
              <a:t>, </a:t>
            </a:r>
            <a:r>
              <a:rPr lang="en-US" sz="1600" b="1">
                <a:latin typeface="Times New Roman" charset="0"/>
              </a:rPr>
              <a:t>an 1826</a:t>
            </a:r>
          </a:p>
        </p:txBody>
      </p:sp>
      <p:pic>
        <p:nvPicPr>
          <p:cNvPr id="28676" name="Picture 8" descr="ch12fig04"/>
          <p:cNvPicPr>
            <a:picLocks noChangeAspect="1" noChangeArrowheads="1"/>
          </p:cNvPicPr>
          <p:nvPr/>
        </p:nvPicPr>
        <p:blipFill>
          <a:blip r:embed="rId3"/>
          <a:srcRect/>
          <a:stretch>
            <a:fillRect/>
          </a:stretch>
        </p:blipFill>
        <p:spPr bwMode="auto">
          <a:xfrm>
            <a:off x="0" y="776187"/>
            <a:ext cx="9144000" cy="5305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3200" dirty="0" smtClean="0">
                <a:solidFill>
                  <a:srgbClr val="FF0000"/>
                </a:solidFill>
                <a:latin typeface="StoneSerif SAIN SmBd v.1" pitchFamily="2" charset="0"/>
              </a:rPr>
              <a:t>The Reform Impulse</a:t>
            </a:r>
            <a:endParaRPr lang="en-US" sz="3200" dirty="0"/>
          </a:p>
        </p:txBody>
      </p:sp>
      <p:sp>
        <p:nvSpPr>
          <p:cNvPr id="3" name="Content Placeholder 2"/>
          <p:cNvSpPr>
            <a:spLocks noGrp="1"/>
          </p:cNvSpPr>
          <p:nvPr>
            <p:ph idx="1"/>
          </p:nvPr>
        </p:nvSpPr>
        <p:spPr>
          <a:xfrm>
            <a:off x="0" y="381000"/>
            <a:ext cx="9144000" cy="6477000"/>
          </a:xfrm>
        </p:spPr>
        <p:txBody>
          <a:bodyPr>
            <a:normAutofit lnSpcReduction="10000"/>
          </a:bodyPr>
          <a:lstStyle/>
          <a:p>
            <a:pPr algn="ctr" eaLnBrk="1" hangingPunct="1">
              <a:buFontTx/>
              <a:buNone/>
            </a:pPr>
            <a:r>
              <a:rPr lang="en-US" sz="3500" b="1" dirty="0" smtClean="0">
                <a:latin typeface="Book Antiqua" charset="0"/>
              </a:rPr>
              <a:t>The Temperance Movement</a:t>
            </a:r>
            <a:r>
              <a:rPr lang="en-US" sz="2000" dirty="0" smtClean="0">
                <a:solidFill>
                  <a:srgbClr val="0070C0"/>
                </a:solidFill>
                <a:latin typeface="Book Antiqua" charset="0"/>
              </a:rPr>
              <a:t/>
            </a:r>
            <a:br>
              <a:rPr lang="en-US" sz="2000" dirty="0" smtClean="0">
                <a:solidFill>
                  <a:srgbClr val="0070C0"/>
                </a:solidFill>
                <a:latin typeface="Book Antiqua" charset="0"/>
              </a:rPr>
            </a:br>
            <a:endParaRPr lang="en-US" sz="2000" dirty="0" smtClean="0">
              <a:solidFill>
                <a:srgbClr val="0070C0"/>
              </a:solidFill>
              <a:latin typeface="Book Antiqua" charset="0"/>
            </a:endParaRPr>
          </a:p>
          <a:p>
            <a:r>
              <a:rPr lang="en-US" u="sng" dirty="0" smtClean="0"/>
              <a:t>Goal:  </a:t>
            </a:r>
            <a:r>
              <a:rPr lang="en-US" dirty="0" smtClean="0">
                <a:solidFill>
                  <a:srgbClr val="0070C0"/>
                </a:solidFill>
              </a:rPr>
              <a:t>tried to convince Americans to stop drinking altogether </a:t>
            </a:r>
          </a:p>
          <a:p>
            <a:pPr eaLnBrk="1" hangingPunct="1"/>
            <a:r>
              <a:rPr lang="en-US" u="sng" dirty="0" smtClean="0"/>
              <a:t>Founded</a:t>
            </a:r>
            <a:r>
              <a:rPr lang="en-US" dirty="0" smtClean="0">
                <a:solidFill>
                  <a:srgbClr val="0070C0"/>
                </a:solidFill>
              </a:rPr>
              <a:t>:  in 1826, the American Temperance Society </a:t>
            </a:r>
          </a:p>
          <a:p>
            <a:pPr eaLnBrk="1" hangingPunct="1"/>
            <a:r>
              <a:rPr lang="en-US" u="sng" dirty="0" smtClean="0"/>
              <a:t>Success:  </a:t>
            </a:r>
          </a:p>
          <a:p>
            <a:pPr lvl="1"/>
            <a:r>
              <a:rPr lang="en-US" sz="2600" dirty="0" smtClean="0">
                <a:solidFill>
                  <a:srgbClr val="0070C0"/>
                </a:solidFill>
              </a:rPr>
              <a:t>By 1840, the temperance movement encouraged a substantial decrease in the consumption of alcohol</a:t>
            </a:r>
          </a:p>
          <a:p>
            <a:pPr eaLnBrk="1" hangingPunct="1"/>
            <a:r>
              <a:rPr lang="en-US" u="sng" dirty="0" smtClean="0">
                <a:solidFill>
                  <a:srgbClr val="0070C0"/>
                </a:solidFill>
              </a:rPr>
              <a:t>Opposition</a:t>
            </a:r>
            <a:r>
              <a:rPr lang="en-US" dirty="0" smtClean="0">
                <a:solidFill>
                  <a:srgbClr val="0070C0"/>
                </a:solidFill>
              </a:rPr>
              <a:t>:  </a:t>
            </a:r>
          </a:p>
          <a:p>
            <a:pPr lvl="1"/>
            <a:r>
              <a:rPr lang="en-US" sz="2600" dirty="0" smtClean="0">
                <a:solidFill>
                  <a:srgbClr val="0070C0"/>
                </a:solidFill>
              </a:rPr>
              <a:t>Temperance invited great hostility from many Americans who resented other’s efforts to change their behavior</a:t>
            </a:r>
          </a:p>
          <a:p>
            <a:pPr lvl="1"/>
            <a:r>
              <a:rPr lang="en-US" sz="2600" dirty="0" smtClean="0">
                <a:solidFill>
                  <a:srgbClr val="0070C0"/>
                </a:solidFill>
              </a:rPr>
              <a:t>Division among Temperance reformers over total abstinence from all alcohol versus abstinence from only liquor</a:t>
            </a:r>
          </a:p>
          <a:p>
            <a:pPr>
              <a:buNone/>
            </a:pPr>
            <a:endParaRPr lang="en-US" sz="1700" b="1" dirty="0" smtClean="0">
              <a:solidFill>
                <a:srgbClr val="0070C0"/>
              </a:solidFill>
              <a:latin typeface="Book Antiqua" charset="0"/>
            </a:endParaRPr>
          </a:p>
          <a:p>
            <a:pPr>
              <a:buNone/>
            </a:pPr>
            <a:r>
              <a:rPr lang="en-US" sz="1700" b="1" dirty="0" smtClean="0">
                <a:solidFill>
                  <a:srgbClr val="0070C0"/>
                </a:solidFill>
                <a:latin typeface="Book Antiqua" charset="0"/>
              </a:rPr>
              <a:t>Background &amp; Video   </a:t>
            </a:r>
            <a:r>
              <a:rPr lang="en-US" sz="1400" dirty="0" smtClean="0">
                <a:solidFill>
                  <a:srgbClr val="0070C0"/>
                </a:solidFill>
                <a:latin typeface="Book Antiqua" charset="0"/>
                <a:hlinkClick r:id="rId2"/>
              </a:rPr>
              <a:t>http://www.pbs.org/kenburns/prohibition/roots-of-prohibition/</a:t>
            </a:r>
            <a:endParaRPr lang="en-US" sz="1400" dirty="0" smtClean="0">
              <a:solidFill>
                <a:srgbClr val="0070C0"/>
              </a:solidFill>
              <a:latin typeface="Book Antiqua" charset="0"/>
            </a:endParaRPr>
          </a:p>
          <a:p>
            <a:pPr eaLnBrk="1" hangingPunct="1">
              <a:buNone/>
            </a:pPr>
            <a:r>
              <a:rPr lang="en-US" sz="1200" dirty="0" smtClean="0">
                <a:solidFill>
                  <a:srgbClr val="7030A0"/>
                </a:solidFill>
              </a:rPr>
              <a:t>Background:  </a:t>
            </a:r>
            <a:r>
              <a:rPr lang="en-US" sz="1200" dirty="0" smtClean="0">
                <a:solidFill>
                  <a:srgbClr val="7030A0"/>
                </a:solidFill>
                <a:hlinkClick r:id="rId3"/>
              </a:rPr>
              <a:t>http://law.jrank.org/pages/10714/Temperance-Movement.html</a:t>
            </a:r>
            <a:endParaRPr lang="en-US" sz="1200" dirty="0" smtClean="0">
              <a:solidFill>
                <a:srgbClr val="7030A0"/>
              </a:solidFill>
            </a:endParaRPr>
          </a:p>
          <a:p>
            <a:pPr eaLnBrk="1" hangingPunct="1">
              <a:buNone/>
            </a:pPr>
            <a:endParaRPr lang="en-US" sz="12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solidFill>
                  <a:srgbClr val="FF0000"/>
                </a:solidFill>
                <a:latin typeface="StoneSerif SAIN SmBd v.1" pitchFamily="2" charset="0"/>
              </a:rPr>
              <a:t>The Reform Impulse</a:t>
            </a:r>
            <a:endParaRPr lang="en-US" sz="3200" dirty="0"/>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algn="ctr" eaLnBrk="1" hangingPunct="1">
              <a:buFontTx/>
              <a:buNone/>
            </a:pPr>
            <a:r>
              <a:rPr lang="en-US" sz="2800" b="1" dirty="0" smtClean="0">
                <a:solidFill>
                  <a:srgbClr val="0070C0"/>
                </a:solidFill>
                <a:latin typeface="Book Antiqua" charset="0"/>
              </a:rPr>
              <a:t>Reformers and Freedom</a:t>
            </a:r>
          </a:p>
          <a:p>
            <a:pPr eaLnBrk="1" hangingPunct="1"/>
            <a:r>
              <a:rPr lang="en-US" sz="2400" dirty="0" smtClean="0">
                <a:solidFill>
                  <a:srgbClr val="0070C0"/>
                </a:solidFill>
              </a:rPr>
              <a:t>Reformers faced a contradiction between their hopes to establish a moral order and expand personal freedom. Their notion of freedom was both liberating and controlling. </a:t>
            </a:r>
          </a:p>
          <a:p>
            <a:pPr eaLnBrk="1" hangingPunct="1"/>
            <a:endParaRPr lang="en-US" sz="2400" dirty="0" smtClean="0">
              <a:solidFill>
                <a:srgbClr val="0070C0"/>
              </a:solidFill>
            </a:endParaRPr>
          </a:p>
          <a:p>
            <a:pPr eaLnBrk="1" hangingPunct="1"/>
            <a:r>
              <a:rPr lang="en-US" sz="2400" dirty="0" smtClean="0">
                <a:solidFill>
                  <a:srgbClr val="0070C0"/>
                </a:solidFill>
              </a:rPr>
              <a:t>They said their goal was to help Americans enjoy genuine liberty by liberating them from the “slavery” of drink, poverty, and sin. Yet they believed that self-fulfillment derived from self-discipline and that the free individual fully practiced self-control.</a:t>
            </a:r>
          </a:p>
          <a:p>
            <a:pPr eaLnBrk="1" hangingPunct="1"/>
            <a:endParaRPr lang="en-US" sz="2400" dirty="0" smtClean="0">
              <a:solidFill>
                <a:srgbClr val="0070C0"/>
              </a:solidFill>
            </a:endParaRPr>
          </a:p>
          <a:p>
            <a:pPr eaLnBrk="1" hangingPunct="1"/>
            <a:r>
              <a:rPr lang="en-US" sz="2400" dirty="0" smtClean="0">
                <a:solidFill>
                  <a:srgbClr val="0070C0"/>
                </a:solidFill>
              </a:rPr>
              <a:t>Reformers worried that western settlers and immigrants lacked self-control and required either private reform groups or the government to change their behaviors.</a:t>
            </a:r>
          </a:p>
          <a:p>
            <a:pPr eaLnBrk="1" hangingPunct="1"/>
            <a:endParaRPr lang="en-US" sz="2400" dirty="0" smtClean="0">
              <a:solidFill>
                <a:srgbClr val="0070C0"/>
              </a:solidFill>
            </a:endParaRPr>
          </a:p>
          <a:p>
            <a:r>
              <a:rPr lang="en-US" sz="2400" dirty="0" smtClean="0">
                <a:solidFill>
                  <a:srgbClr val="0070C0"/>
                </a:solidFill>
              </a:rPr>
              <a:t>Reform efforts created a multitude of new institutions designed to transform individuals into free, morally upright citizens, performing services once rendered in the family or small community. </a:t>
            </a:r>
          </a:p>
          <a:p>
            <a:pPr eaLnBrk="1" hangingPunct="1"/>
            <a:endParaRPr lang="en-US" sz="2400" dirty="0" smtClean="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81000"/>
            <a:ext cx="8229600" cy="914400"/>
          </a:xfrm>
        </p:spPr>
        <p:txBody>
          <a:bodyPr/>
          <a:lstStyle/>
          <a:p>
            <a:pPr algn="ctr"/>
            <a:r>
              <a:rPr lang="en-US" sz="3200" b="1" u="sng" dirty="0" smtClean="0">
                <a:solidFill>
                  <a:schemeClr val="tx1"/>
                </a:solidFill>
                <a:latin typeface="Book Antiqua" charset="0"/>
              </a:rPr>
              <a:t>The Invention of the Asylum</a:t>
            </a:r>
          </a:p>
        </p:txBody>
      </p:sp>
      <p:sp>
        <p:nvSpPr>
          <p:cNvPr id="10243" name="Rectangle 3"/>
          <p:cNvSpPr>
            <a:spLocks noGrp="1" noChangeArrowheads="1"/>
          </p:cNvSpPr>
          <p:nvPr>
            <p:ph idx="1"/>
          </p:nvPr>
        </p:nvSpPr>
        <p:spPr>
          <a:xfrm>
            <a:off x="0" y="685800"/>
            <a:ext cx="9144000" cy="6172200"/>
          </a:xfrm>
        </p:spPr>
        <p:txBody>
          <a:bodyPr>
            <a:normAutofit/>
          </a:bodyPr>
          <a:lstStyle/>
          <a:p>
            <a:pPr algn="ctr" eaLnBrk="1" hangingPunct="1">
              <a:buNone/>
            </a:pPr>
            <a:r>
              <a:rPr lang="en-US" sz="2400" dirty="0" smtClean="0">
                <a:solidFill>
                  <a:schemeClr val="accent1">
                    <a:lumMod val="50000"/>
                  </a:schemeClr>
                </a:solidFill>
              </a:rPr>
              <a:t>In the 1830s and 1840s, Americans built jails for criminals, asylums for the mentally ill, and orphanages for children.</a:t>
            </a:r>
          </a:p>
          <a:p>
            <a:pPr eaLnBrk="1" hangingPunct="1">
              <a:buNone/>
            </a:pPr>
            <a:endParaRPr lang="en-US" sz="2400" dirty="0" smtClean="0">
              <a:solidFill>
                <a:srgbClr val="0070C0"/>
              </a:solidFill>
            </a:endParaRPr>
          </a:p>
          <a:p>
            <a:pPr eaLnBrk="1" hangingPunct="1"/>
            <a:r>
              <a:rPr lang="en-US" sz="2800" dirty="0" smtClean="0">
                <a:solidFill>
                  <a:srgbClr val="0070C0"/>
                </a:solidFill>
              </a:rPr>
              <a:t>Reformers’ believed that social ills could be cured and eliminated with rehabilitation </a:t>
            </a:r>
          </a:p>
          <a:p>
            <a:pPr eaLnBrk="1" hangingPunct="1"/>
            <a:r>
              <a:rPr lang="en-US" sz="2800" dirty="0" smtClean="0">
                <a:solidFill>
                  <a:srgbClr val="0070C0"/>
                </a:solidFill>
              </a:rPr>
              <a:t> Reformers hoped to remake the afflicted into productive, self-disciplined citizens who could be part of society again</a:t>
            </a:r>
          </a:p>
          <a:p>
            <a:pPr eaLnBrk="1" hangingPunct="1"/>
            <a:r>
              <a:rPr lang="en-US" sz="2800" dirty="0" smtClean="0">
                <a:solidFill>
                  <a:srgbClr val="0070C0"/>
                </a:solidFill>
              </a:rPr>
              <a:t>Dorothea Dix influenced the building of 32 humane institutions in the United States</a:t>
            </a:r>
          </a:p>
          <a:p>
            <a:pPr eaLnBrk="1" hangingPunct="1">
              <a:buNone/>
            </a:pPr>
            <a:endParaRPr lang="en-US" sz="1400" dirty="0" smtClean="0"/>
          </a:p>
          <a:p>
            <a:pPr eaLnBrk="1" hangingPunct="1">
              <a:buNone/>
            </a:pPr>
            <a:r>
              <a:rPr lang="en-US" sz="2000" b="1" dirty="0" smtClean="0">
                <a:solidFill>
                  <a:srgbClr val="7030A0"/>
                </a:solidFill>
                <a:latin typeface="Algerian" pitchFamily="82" charset="0"/>
              </a:rPr>
              <a:t>Video  </a:t>
            </a:r>
            <a:r>
              <a:rPr lang="en-US" sz="2000" dirty="0" smtClean="0">
                <a:solidFill>
                  <a:srgbClr val="7030A0"/>
                </a:solidFill>
                <a:latin typeface="Algerian" pitchFamily="82" charset="0"/>
              </a:rPr>
              <a:t>(10 minutes)</a:t>
            </a:r>
            <a:r>
              <a:rPr lang="en-US" sz="2000" dirty="0" smtClean="0">
                <a:solidFill>
                  <a:srgbClr val="7030A0"/>
                </a:solidFill>
              </a:rPr>
              <a:t>– Dorothea Dix and the Conditions of Jails and Asylums:   </a:t>
            </a:r>
            <a:r>
              <a:rPr lang="en-US" sz="1400" dirty="0" smtClean="0">
                <a:solidFill>
                  <a:srgbClr val="7030A0"/>
                </a:solidFill>
                <a:hlinkClick r:id="rId3"/>
              </a:rPr>
              <a:t>http://www.youtube.com/watch?v=nSYM4IS_jiA</a:t>
            </a:r>
            <a:endParaRPr lang="en-US" sz="1400" dirty="0" smtClean="0">
              <a:solidFill>
                <a:srgbClr val="7030A0"/>
              </a:solidFill>
            </a:endParaRPr>
          </a:p>
          <a:p>
            <a:pPr eaLnBrk="1" hangingPunct="1">
              <a:buNone/>
            </a:pPr>
            <a:endParaRPr lang="en-US" sz="1400" dirty="0" smtClean="0"/>
          </a:p>
          <a:p>
            <a:pPr eaLnBrk="1" hangingPunct="1">
              <a:buNone/>
            </a:pPr>
            <a:endParaRPr lang="en-US" sz="1400" dirty="0" smtClean="0"/>
          </a:p>
          <a:p>
            <a:pPr eaLnBrk="1" hangingPunct="1"/>
            <a:endParaRPr lang="en-US" sz="1600" dirty="0" smtClean="0">
              <a:latin typeface="Book Antiqua" charset="0"/>
            </a:endParaRPr>
          </a:p>
          <a:p>
            <a:pPr eaLnBrk="1" hangingPunct="1"/>
            <a:endParaRPr lang="en-US" sz="1600" dirty="0" smtClean="0">
              <a:latin typeface="Book Antiqua"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solidFill>
                  <a:schemeClr val="tx1"/>
                </a:solidFill>
              </a:rPr>
              <a:t>Prisons &amp; Asylums</a:t>
            </a:r>
            <a:endParaRPr lang="en-US" dirty="0">
              <a:solidFill>
                <a:schemeClr val="tx1"/>
              </a:solidFill>
            </a:endParaRPr>
          </a:p>
        </p:txBody>
      </p:sp>
      <p:pic>
        <p:nvPicPr>
          <p:cNvPr id="4" name="Content Placeholder 3" descr="dorothea-dix-mini.jpg"/>
          <p:cNvPicPr>
            <a:picLocks noGrp="1" noChangeAspect="1"/>
          </p:cNvPicPr>
          <p:nvPr>
            <p:ph idx="1"/>
          </p:nvPr>
        </p:nvPicPr>
        <p:blipFill>
          <a:blip r:embed="rId2"/>
          <a:stretch>
            <a:fillRect/>
          </a:stretch>
        </p:blipFill>
        <p:spPr>
          <a:xfrm>
            <a:off x="5359400" y="0"/>
            <a:ext cx="3784600" cy="4191000"/>
          </a:xfrm>
        </p:spPr>
      </p:pic>
      <p:sp>
        <p:nvSpPr>
          <p:cNvPr id="6" name="TextBox 5"/>
          <p:cNvSpPr txBox="1"/>
          <p:nvPr/>
        </p:nvSpPr>
        <p:spPr>
          <a:xfrm>
            <a:off x="0" y="1295400"/>
            <a:ext cx="5029201" cy="6370975"/>
          </a:xfrm>
          <a:prstGeom prst="rect">
            <a:avLst/>
          </a:prstGeom>
          <a:noFill/>
        </p:spPr>
        <p:txBody>
          <a:bodyPr wrap="square" rtlCol="0">
            <a:spAutoFit/>
          </a:bodyPr>
          <a:lstStyle/>
          <a:p>
            <a:r>
              <a:rPr lang="en-US" sz="2400" u="sng" dirty="0" smtClean="0">
                <a:latin typeface="+mn-lt"/>
              </a:rPr>
              <a:t>Dorothea Dix </a:t>
            </a:r>
            <a:r>
              <a:rPr lang="en-US" sz="2400" dirty="0" smtClean="0">
                <a:solidFill>
                  <a:srgbClr val="0070C0"/>
                </a:solidFill>
                <a:latin typeface="+mn-lt"/>
              </a:rPr>
              <a:t>promoted rehabilitation in jails and asylums for the mentally ill</a:t>
            </a:r>
          </a:p>
          <a:p>
            <a:pPr>
              <a:buFont typeface="Arial" pitchFamily="34" charset="0"/>
              <a:buChar char="•"/>
            </a:pPr>
            <a:r>
              <a:rPr lang="en-US" sz="2400" dirty="0" smtClean="0">
                <a:solidFill>
                  <a:srgbClr val="0070C0"/>
                </a:solidFill>
                <a:latin typeface="+mn-lt"/>
              </a:rPr>
              <a:t>1841 – Teacher who volunteered to teach Sunday school to women in a Massachusetts prison</a:t>
            </a:r>
          </a:p>
          <a:p>
            <a:pPr>
              <a:buFont typeface="Arial" pitchFamily="34" charset="0"/>
              <a:buChar char="•"/>
            </a:pPr>
            <a:r>
              <a:rPr lang="en-US" sz="2400" dirty="0" smtClean="0">
                <a:solidFill>
                  <a:srgbClr val="0070C0"/>
                </a:solidFill>
                <a:latin typeface="+mn-lt"/>
              </a:rPr>
              <a:t>Horrible conditions of the jail caused her to research prisons and poorhouses</a:t>
            </a:r>
          </a:p>
          <a:p>
            <a:pPr>
              <a:buFont typeface="Arial" pitchFamily="34" charset="0"/>
              <a:buChar char="•"/>
            </a:pPr>
            <a:r>
              <a:rPr lang="en-US" sz="2400" dirty="0" smtClean="0">
                <a:solidFill>
                  <a:srgbClr val="0070C0"/>
                </a:solidFill>
                <a:latin typeface="+mn-lt"/>
              </a:rPr>
              <a:t>Her research helped convince the Massachusetts legislature to reform the conditions in prisons </a:t>
            </a:r>
          </a:p>
          <a:p>
            <a:pPr>
              <a:buFont typeface="Arial" pitchFamily="34" charset="0"/>
              <a:buChar char="•"/>
            </a:pPr>
            <a:r>
              <a:rPr lang="en-US" sz="2400" dirty="0" smtClean="0">
                <a:solidFill>
                  <a:srgbClr val="0070C0"/>
                </a:solidFill>
                <a:latin typeface="+mn-lt"/>
              </a:rPr>
              <a:t>Reformed how prisoners and people with mental illnesses were treated</a:t>
            </a:r>
          </a:p>
          <a:p>
            <a:pPr>
              <a:buFont typeface="Arial" pitchFamily="34" charset="0"/>
              <a:buChar char="•"/>
            </a:pPr>
            <a:endParaRPr lang="en-US" dirty="0" smtClean="0">
              <a:solidFill>
                <a:srgbClr val="0070C0"/>
              </a:solidFill>
              <a:latin typeface="+mn-lt"/>
            </a:endParaRPr>
          </a:p>
          <a:p>
            <a:endParaRPr lang="en-US" dirty="0" smtClean="0">
              <a:solidFill>
                <a:srgbClr val="0070C0"/>
              </a:solidFill>
              <a:latin typeface="+mn-lt"/>
            </a:endParaRPr>
          </a:p>
          <a:p>
            <a:pPr>
              <a:buFont typeface="Arial" pitchFamily="34" charset="0"/>
              <a:buChar char="•"/>
            </a:pPr>
            <a:endParaRPr lang="en-US" dirty="0" smtClean="0">
              <a:solidFill>
                <a:srgbClr val="0070C0"/>
              </a:solidFill>
              <a:latin typeface="+mn-lt"/>
            </a:endParaRPr>
          </a:p>
          <a:p>
            <a:endParaRPr lang="en-US" dirty="0"/>
          </a:p>
        </p:txBody>
      </p:sp>
      <p:sp>
        <p:nvSpPr>
          <p:cNvPr id="7" name="TextBox 6"/>
          <p:cNvSpPr txBox="1"/>
          <p:nvPr/>
        </p:nvSpPr>
        <p:spPr>
          <a:xfrm>
            <a:off x="4953000" y="4419601"/>
            <a:ext cx="4191000" cy="1354217"/>
          </a:xfrm>
          <a:prstGeom prst="rect">
            <a:avLst/>
          </a:prstGeom>
          <a:noFill/>
        </p:spPr>
        <p:txBody>
          <a:bodyPr wrap="square" rtlCol="0">
            <a:spAutoFit/>
          </a:bodyPr>
          <a:lstStyle/>
          <a:p>
            <a:pPr algn="ctr"/>
            <a:r>
              <a:rPr lang="en-US" sz="3200" b="1" dirty="0" smtClean="0"/>
              <a:t>1802-1887</a:t>
            </a:r>
          </a:p>
          <a:p>
            <a:pPr eaLnBrk="1" hangingPunct="1">
              <a:buNone/>
            </a:pPr>
            <a:r>
              <a:rPr lang="en-US" dirty="0" smtClean="0">
                <a:solidFill>
                  <a:srgbClr val="7030A0"/>
                </a:solidFill>
              </a:rPr>
              <a:t>Dorothea </a:t>
            </a:r>
            <a:r>
              <a:rPr lang="en-US" dirty="0" smtClean="0">
                <a:solidFill>
                  <a:srgbClr val="7030A0"/>
                </a:solidFill>
              </a:rPr>
              <a:t>Dix Complete Background:  </a:t>
            </a:r>
            <a:r>
              <a:rPr lang="en-US" sz="1400" dirty="0" smtClean="0">
                <a:solidFill>
                  <a:srgbClr val="7030A0"/>
                </a:solidFill>
                <a:hlinkClick r:id="rId3"/>
              </a:rPr>
              <a:t>http://www.history.com/topics/womens-history/dorothea-lynde-dix</a:t>
            </a:r>
            <a:endParaRPr lang="en-US" sz="1400"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pPr algn="ctr"/>
            <a:r>
              <a:rPr lang="en-US" sz="3200" b="1" u="sng" dirty="0" smtClean="0">
                <a:solidFill>
                  <a:schemeClr val="tx1"/>
                </a:solidFill>
                <a:latin typeface="Book Antiqua" charset="0"/>
              </a:rPr>
              <a:t>The Common School</a:t>
            </a:r>
          </a:p>
        </p:txBody>
      </p:sp>
      <p:sp>
        <p:nvSpPr>
          <p:cNvPr id="3" name="Content Placeholder 2"/>
          <p:cNvSpPr>
            <a:spLocks noGrp="1"/>
          </p:cNvSpPr>
          <p:nvPr>
            <p:ph idx="1"/>
          </p:nvPr>
        </p:nvSpPr>
        <p:spPr>
          <a:xfrm>
            <a:off x="0" y="609600"/>
            <a:ext cx="9144000" cy="6248400"/>
          </a:xfrm>
        </p:spPr>
        <p:txBody>
          <a:bodyPr>
            <a:normAutofit/>
          </a:bodyPr>
          <a:lstStyle/>
          <a:p>
            <a:pPr eaLnBrk="1" hangingPunct="1"/>
            <a:r>
              <a:rPr lang="en-US" sz="2400" b="1" u="sng" dirty="0" smtClean="0"/>
              <a:t>Common School:  </a:t>
            </a:r>
            <a:r>
              <a:rPr lang="en-US" sz="2400" dirty="0" smtClean="0">
                <a:solidFill>
                  <a:srgbClr val="0070C0"/>
                </a:solidFill>
              </a:rPr>
              <a:t>The most significant institution-building effort before the Civil War was the move to establish common schools</a:t>
            </a:r>
            <a:r>
              <a:rPr lang="en-US" sz="2400" dirty="0" smtClean="0">
                <a:solidFill>
                  <a:srgbClr val="0070C0"/>
                </a:solidFill>
                <a:cs typeface="Arial" charset="0"/>
              </a:rPr>
              <a:t>—</a:t>
            </a:r>
            <a:r>
              <a:rPr lang="en-US" sz="2400" dirty="0" smtClean="0">
                <a:solidFill>
                  <a:srgbClr val="0070C0"/>
                </a:solidFill>
              </a:rPr>
              <a:t>tax-supported state school systems open to all children.  (public school)</a:t>
            </a:r>
          </a:p>
          <a:p>
            <a:pPr eaLnBrk="1" hangingPunct="1"/>
            <a:r>
              <a:rPr lang="en-US" sz="2400" u="sng" dirty="0" smtClean="0">
                <a:solidFill>
                  <a:srgbClr val="0070C0"/>
                </a:solidFill>
              </a:rPr>
              <a:t>Education Limited</a:t>
            </a:r>
            <a:r>
              <a:rPr lang="en-US" sz="2400" dirty="0" smtClean="0">
                <a:solidFill>
                  <a:srgbClr val="0070C0"/>
                </a:solidFill>
              </a:rPr>
              <a:t>:  Most children were educated, if at all, in local schools, private academies, or at home. Many children had no access to education. </a:t>
            </a:r>
          </a:p>
          <a:p>
            <a:pPr eaLnBrk="1" hangingPunct="1">
              <a:buNone/>
            </a:pPr>
            <a:endParaRPr lang="en-US" sz="2400" u="sng" dirty="0" smtClean="0"/>
          </a:p>
          <a:p>
            <a:pPr eaLnBrk="1" hangingPunct="1">
              <a:buNone/>
            </a:pPr>
            <a:r>
              <a:rPr lang="en-US" sz="2400" u="sng" dirty="0" smtClean="0"/>
              <a:t>1860 - Education in the North and South:</a:t>
            </a:r>
          </a:p>
          <a:p>
            <a:pPr eaLnBrk="1" hangingPunct="1"/>
            <a:r>
              <a:rPr lang="en-US" sz="2400" dirty="0" smtClean="0"/>
              <a:t>NORTH</a:t>
            </a:r>
            <a:r>
              <a:rPr lang="en-US" sz="2400" dirty="0" smtClean="0">
                <a:solidFill>
                  <a:srgbClr val="0070C0"/>
                </a:solidFill>
              </a:rPr>
              <a:t> every northern state had tax-supported schools systems for children. </a:t>
            </a:r>
          </a:p>
          <a:p>
            <a:r>
              <a:rPr lang="en-US" sz="2400" dirty="0" smtClean="0"/>
              <a:t>SOUTH</a:t>
            </a:r>
            <a:r>
              <a:rPr lang="en-US" sz="2400" dirty="0" smtClean="0">
                <a:solidFill>
                  <a:srgbClr val="0070C0"/>
                </a:solidFill>
              </a:rPr>
              <a:t> only slowly developed public schools .  Planters did not want to be taxed to support the education of poor white children.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lang="en-US" sz="5400" b="1" dirty="0" smtClean="0">
                <a:solidFill>
                  <a:schemeClr val="tx1"/>
                </a:solidFill>
                <a:latin typeface="Book Antiqua" charset="0"/>
              </a:rPr>
              <a:t>The Common School</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sz="2800" b="1" u="sng" dirty="0" smtClean="0"/>
              <a:t>Horace Mann</a:t>
            </a:r>
            <a:r>
              <a:rPr lang="en-US" sz="2800" b="1" dirty="0" smtClean="0">
                <a:solidFill>
                  <a:srgbClr val="0070C0"/>
                </a:solidFill>
              </a:rPr>
              <a:t>: </a:t>
            </a:r>
            <a:r>
              <a:rPr lang="en-US" sz="2700" dirty="0" smtClean="0">
                <a:solidFill>
                  <a:srgbClr val="0070C0"/>
                </a:solidFill>
              </a:rPr>
              <a:t>Massachusetts, advocate common schools</a:t>
            </a:r>
          </a:p>
          <a:p>
            <a:pPr>
              <a:buNone/>
            </a:pPr>
            <a:r>
              <a:rPr lang="en-US" sz="2400" b="1" dirty="0" smtClean="0">
                <a:solidFill>
                  <a:srgbClr val="0070C0"/>
                </a:solidFill>
              </a:rPr>
              <a:t>Believed education would </a:t>
            </a:r>
            <a:r>
              <a:rPr lang="en-US" sz="2400" b="1" dirty="0" smtClean="0">
                <a:solidFill>
                  <a:srgbClr val="0070C0"/>
                </a:solidFill>
                <a:latin typeface="Book Antiqua" charset="0"/>
              </a:rPr>
              <a:t>“equalize the conditions of men”</a:t>
            </a:r>
          </a:p>
          <a:p>
            <a:pPr>
              <a:buNone/>
            </a:pPr>
            <a:r>
              <a:rPr lang="en-US" sz="1400" dirty="0" smtClean="0">
                <a:solidFill>
                  <a:srgbClr val="0070C0"/>
                </a:solidFill>
              </a:rPr>
              <a:t>Bio Video (3:41) </a:t>
            </a:r>
            <a:r>
              <a:rPr lang="en-US" sz="1400" dirty="0" smtClean="0">
                <a:solidFill>
                  <a:srgbClr val="0070C0"/>
                </a:solidFill>
                <a:hlinkClick r:id="rId2"/>
              </a:rPr>
              <a:t>https://www.youtube.com/watch?v=R6LplmYyOJE</a:t>
            </a:r>
            <a:endParaRPr lang="en-US" sz="1400" dirty="0" smtClean="0">
              <a:solidFill>
                <a:srgbClr val="0070C0"/>
              </a:solidFill>
            </a:endParaRPr>
          </a:p>
          <a:p>
            <a:pPr>
              <a:buNone/>
            </a:pPr>
            <a:endParaRPr lang="en-US" sz="1400" dirty="0" smtClean="0">
              <a:solidFill>
                <a:srgbClr val="0070C0"/>
              </a:solidFill>
            </a:endParaRPr>
          </a:p>
          <a:p>
            <a:pPr marL="296863" lvl="1" indent="-246063"/>
            <a:r>
              <a:rPr lang="en-US" sz="2800" u="sng" dirty="0" smtClean="0"/>
              <a:t>Social Advancement</a:t>
            </a:r>
            <a:r>
              <a:rPr lang="en-US" sz="2800" dirty="0" smtClean="0">
                <a:solidFill>
                  <a:srgbClr val="0070C0"/>
                </a:solidFill>
              </a:rPr>
              <a:t>:  Hoped that universal public education would restore social equality by bringing children from all social classes together and giving them an equal opportunity for upward social mobility. </a:t>
            </a:r>
          </a:p>
          <a:p>
            <a:pPr marL="296863" lvl="1" indent="-246063"/>
            <a:endParaRPr lang="en-US" sz="2800" dirty="0" smtClean="0">
              <a:solidFill>
                <a:srgbClr val="0070C0"/>
              </a:solidFill>
            </a:endParaRPr>
          </a:p>
          <a:p>
            <a:pPr marL="296863" lvl="1" indent="-246063"/>
            <a:r>
              <a:rPr lang="en-US" sz="2800" u="sng" dirty="0" smtClean="0"/>
              <a:t>Build Character &amp; Discipline</a:t>
            </a:r>
            <a:r>
              <a:rPr lang="en-US" sz="2800" dirty="0" smtClean="0">
                <a:solidFill>
                  <a:srgbClr val="0070C0"/>
                </a:solidFill>
              </a:rPr>
              <a:t>: schools would stabilize society by disciplining children and building individual character, teaching obedience to authority and adherence to strict time periods.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2771" name="Rectangle 3"/>
          <p:cNvSpPr>
            <a:spLocks noChangeArrowheads="1"/>
          </p:cNvSpPr>
          <p:nvPr/>
        </p:nvSpPr>
        <p:spPr bwMode="auto">
          <a:xfrm>
            <a:off x="819150" y="5981700"/>
            <a:ext cx="3505200" cy="581025"/>
          </a:xfrm>
          <a:prstGeom prst="rect">
            <a:avLst/>
          </a:prstGeom>
          <a:noFill/>
          <a:ln w="9525">
            <a:noFill/>
            <a:miter lim="800000"/>
            <a:headEnd/>
            <a:tailEnd/>
          </a:ln>
        </p:spPr>
        <p:txBody>
          <a:bodyPr wrap="none">
            <a:spAutoFit/>
          </a:bodyPr>
          <a:lstStyle/>
          <a:p>
            <a:endParaRPr lang="en-US" sz="1600" b="1" dirty="0">
              <a:latin typeface="Times New Roman" charset="0"/>
            </a:endParaRPr>
          </a:p>
          <a:p>
            <a:r>
              <a:rPr lang="en-US" sz="1600" b="1" dirty="0">
                <a:latin typeface="Times New Roman" charset="0"/>
              </a:rPr>
              <a:t>This daguerreotype from around 1850</a:t>
            </a:r>
          </a:p>
        </p:txBody>
      </p:sp>
      <p:pic>
        <p:nvPicPr>
          <p:cNvPr id="32772" name="Picture 6" descr="ch12fig08"/>
          <p:cNvPicPr>
            <a:picLocks noChangeAspect="1" noChangeArrowheads="1"/>
          </p:cNvPicPr>
          <p:nvPr/>
        </p:nvPicPr>
        <p:blipFill>
          <a:blip r:embed="rId3">
            <a:lum bright="12000"/>
          </a:blip>
          <a:srcRect l="803" t="11984" r="1663" b="15289"/>
          <a:stretch>
            <a:fillRect/>
          </a:stretch>
        </p:blipFill>
        <p:spPr bwMode="auto">
          <a:xfrm>
            <a:off x="1524000" y="0"/>
            <a:ext cx="6172200" cy="5957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229600" cy="1143000"/>
          </a:xfrm>
        </p:spPr>
        <p:txBody>
          <a:bodyPr/>
          <a:lstStyle/>
          <a:p>
            <a:pPr eaLnBrk="1" hangingPunct="1"/>
            <a:r>
              <a:rPr lang="en-US" sz="3200" dirty="0" smtClean="0">
                <a:solidFill>
                  <a:srgbClr val="FF0000"/>
                </a:solidFill>
                <a:latin typeface="StoneSerif SAIN SmBd v.1" pitchFamily="2" charset="0"/>
              </a:rPr>
              <a:t>The Crusade against Slavery</a:t>
            </a:r>
          </a:p>
        </p:txBody>
      </p:sp>
      <p:sp>
        <p:nvSpPr>
          <p:cNvPr id="11267" name="Rectangle 3"/>
          <p:cNvSpPr>
            <a:spLocks noGrp="1" noChangeArrowheads="1"/>
          </p:cNvSpPr>
          <p:nvPr>
            <p:ph idx="1"/>
          </p:nvPr>
        </p:nvSpPr>
        <p:spPr>
          <a:xfrm>
            <a:off x="0" y="304800"/>
            <a:ext cx="9144000" cy="6553200"/>
          </a:xfrm>
        </p:spPr>
        <p:txBody>
          <a:bodyPr>
            <a:normAutofit lnSpcReduction="10000"/>
          </a:bodyPr>
          <a:lstStyle/>
          <a:p>
            <a:pPr algn="ctr" eaLnBrk="1" hangingPunct="1">
              <a:buFontTx/>
              <a:buNone/>
            </a:pPr>
            <a:r>
              <a:rPr lang="en-US" sz="2800" b="1" dirty="0" smtClean="0">
                <a:latin typeface="Book Antiqua" charset="0"/>
              </a:rPr>
              <a:t>                                                      Colonization</a:t>
            </a:r>
          </a:p>
          <a:p>
            <a:pPr eaLnBrk="1" hangingPunct="1">
              <a:lnSpc>
                <a:spcPct val="90000"/>
              </a:lnSpc>
            </a:pPr>
            <a:r>
              <a:rPr lang="en-US" sz="2000" dirty="0" smtClean="0"/>
              <a:t>Compared to drinking, Sabbath-breaking, and illiteracy, the greatest evil in American society first attracted the least attention from reformers. For decades, the only criticism of slavery seemed to come from Quakers, slaves, and free blacks.</a:t>
            </a:r>
          </a:p>
          <a:p>
            <a:pPr eaLnBrk="1" hangingPunct="1">
              <a:lnSpc>
                <a:spcPct val="90000"/>
              </a:lnSpc>
            </a:pPr>
            <a:endParaRPr lang="en-US" sz="2000" dirty="0" smtClean="0"/>
          </a:p>
          <a:p>
            <a:pPr eaLnBrk="1" hangingPunct="1">
              <a:lnSpc>
                <a:spcPct val="90000"/>
              </a:lnSpc>
            </a:pPr>
            <a:r>
              <a:rPr lang="en-US" sz="2000" u="sng" dirty="0" smtClean="0"/>
              <a:t>Colonization:   </a:t>
            </a:r>
            <a:r>
              <a:rPr lang="en-US" sz="2000" dirty="0" smtClean="0"/>
              <a:t>Before the 1830s, most white Americans who called for the abolition of slavery also supported the “colonization” of free slaves, or their deportation, to Africa, the Caribbean, or Central America. </a:t>
            </a:r>
          </a:p>
          <a:p>
            <a:pPr eaLnBrk="1" hangingPunct="1">
              <a:lnSpc>
                <a:spcPct val="90000"/>
              </a:lnSpc>
            </a:pPr>
            <a:endParaRPr lang="en-US" sz="2000" dirty="0" smtClean="0"/>
          </a:p>
          <a:p>
            <a:pPr eaLnBrk="1" hangingPunct="1">
              <a:lnSpc>
                <a:spcPct val="90000"/>
              </a:lnSpc>
            </a:pPr>
            <a:r>
              <a:rPr lang="en-US" sz="2000" u="sng" dirty="0" smtClean="0"/>
              <a:t>American Colonization Society</a:t>
            </a:r>
            <a:r>
              <a:rPr lang="en-US" sz="2000" dirty="0" smtClean="0"/>
              <a:t>, founded in 1816, which promoted the gradual abolition of slavery and the settlement of black Americans in Africa. It soon established Liberia on the coast of West Africa, to which some free blacks did emigrate.</a:t>
            </a:r>
          </a:p>
          <a:p>
            <a:pPr eaLnBrk="1" hangingPunct="1">
              <a:lnSpc>
                <a:spcPct val="90000"/>
              </a:lnSpc>
            </a:pPr>
            <a:endParaRPr lang="en-US" sz="2000" dirty="0" smtClean="0"/>
          </a:p>
          <a:p>
            <a:pPr eaLnBrk="1" hangingPunct="1">
              <a:lnSpc>
                <a:spcPct val="90000"/>
              </a:lnSpc>
            </a:pPr>
            <a:r>
              <a:rPr lang="en-US" sz="2000" dirty="0" smtClean="0"/>
              <a:t>Most free African Americans were adamantly opposed to the colonization of freed US slaves to Africa</a:t>
            </a:r>
          </a:p>
          <a:p>
            <a:pPr eaLnBrk="1" hangingPunct="1">
              <a:lnSpc>
                <a:spcPct val="90000"/>
              </a:lnSpc>
              <a:buNone/>
            </a:pPr>
            <a:r>
              <a:rPr lang="en-US" sz="2000" b="1" dirty="0" smtClean="0">
                <a:solidFill>
                  <a:srgbClr val="C00000"/>
                </a:solidFill>
              </a:rPr>
              <a:t>	 </a:t>
            </a:r>
            <a:r>
              <a:rPr lang="en-US" sz="1600" b="1" dirty="0" smtClean="0">
                <a:solidFill>
                  <a:srgbClr val="C00000"/>
                </a:solidFill>
              </a:rPr>
              <a:t>Freetown, Sierra Leone (British freed slaves) &amp; Monrovia, Liberia (US freed slaves)</a:t>
            </a:r>
            <a:br>
              <a:rPr lang="en-US" sz="1600" b="1" dirty="0" smtClean="0">
                <a:solidFill>
                  <a:srgbClr val="C00000"/>
                </a:solidFill>
              </a:rPr>
            </a:br>
            <a:r>
              <a:rPr lang="en-US" sz="1600" b="1" dirty="0" smtClean="0">
                <a:solidFill>
                  <a:srgbClr val="C00000"/>
                </a:solidFill>
              </a:rPr>
              <a:t> </a:t>
            </a:r>
            <a:r>
              <a:rPr lang="en-US" sz="1600" b="1" dirty="0" smtClean="0">
                <a:solidFill>
                  <a:srgbClr val="C00000"/>
                </a:solidFill>
                <a:hlinkClick r:id="rId3"/>
              </a:rPr>
              <a:t>http://www.history.com/this-day-in-history/freed-us-slaves-depart-on-journey-to-africa</a:t>
            </a:r>
            <a:endParaRPr lang="en-US" sz="1600" dirty="0" smtClean="0"/>
          </a:p>
          <a:p>
            <a:pPr eaLnBrk="1" hangingPunct="1">
              <a:lnSpc>
                <a:spcPct val="90000"/>
              </a:lnSpc>
              <a:buNone/>
            </a:pPr>
            <a:r>
              <a:rPr lang="en-US" sz="2000" dirty="0" smtClean="0">
                <a:solidFill>
                  <a:srgbClr val="7030A0"/>
                </a:solidFill>
              </a:rPr>
              <a:t>	</a:t>
            </a:r>
            <a:r>
              <a:rPr lang="en-US" sz="1400" dirty="0" smtClean="0">
                <a:solidFill>
                  <a:srgbClr val="7030A0"/>
                </a:solidFill>
              </a:rPr>
              <a:t>American Colonization Society (background)   </a:t>
            </a:r>
            <a:r>
              <a:rPr lang="en-US" sz="1400" dirty="0" smtClean="0">
                <a:solidFill>
                  <a:srgbClr val="7030A0"/>
                </a:solidFill>
                <a:hlinkClick r:id="rId4"/>
              </a:rPr>
              <a:t>http://www.pbs.org/wgbh/aia/part3/3p1521.html</a:t>
            </a:r>
            <a:endParaRPr lang="en-US" sz="1400" dirty="0" smtClean="0">
              <a:solidFill>
                <a:srgbClr val="7030A0"/>
              </a:solidFill>
            </a:endParaRPr>
          </a:p>
          <a:p>
            <a:pPr eaLnBrk="1" hangingPunct="1">
              <a:lnSpc>
                <a:spcPct val="90000"/>
              </a:lnSpc>
              <a:buNone/>
            </a:pPr>
            <a:r>
              <a:rPr lang="en-US" sz="1400" dirty="0" smtClean="0">
                <a:solidFill>
                  <a:srgbClr val="7030A0"/>
                </a:solidFill>
              </a:rPr>
              <a:t>	American Colonization Society (background)   </a:t>
            </a:r>
            <a:r>
              <a:rPr lang="en-US" sz="1400" dirty="0" smtClean="0">
                <a:solidFill>
                  <a:srgbClr val="7030A0"/>
                </a:solidFill>
                <a:hlinkClick r:id="rId5"/>
              </a:rPr>
              <a:t>http://www.loc.gov/exhibits/african/afam002.html</a:t>
            </a:r>
            <a:endParaRPr lang="en-US" sz="1400" dirty="0" smtClean="0">
              <a:solidFill>
                <a:srgbClr val="7030A0"/>
              </a:solidFill>
            </a:endParaRPr>
          </a:p>
          <a:p>
            <a:pPr eaLnBrk="1" hangingPunct="1">
              <a:lnSpc>
                <a:spcPct val="90000"/>
              </a:lnSpc>
              <a:buNone/>
            </a:pPr>
            <a:r>
              <a:rPr lang="en-US" sz="1400" b="1" dirty="0" smtClean="0">
                <a:solidFill>
                  <a:srgbClr val="C00000"/>
                </a:solidFill>
              </a:rPr>
              <a:t>	</a:t>
            </a:r>
          </a:p>
          <a:p>
            <a:pPr eaLnBrk="1" hangingPunct="1">
              <a:lnSpc>
                <a:spcPct val="90000"/>
              </a:lnSpc>
              <a:buNone/>
            </a:pPr>
            <a:endParaRPr lang="en-US" sz="1400" dirty="0" smtClean="0"/>
          </a:p>
          <a:p>
            <a:pPr eaLnBrk="1" hangingPunct="1">
              <a:lnSpc>
                <a:spcPct val="90000"/>
              </a:lnSpc>
            </a:pPr>
            <a:endParaRPr lang="en-US" sz="1400" dirty="0" smtClean="0"/>
          </a:p>
          <a:p>
            <a:pPr eaLnBrk="1" hangingPunct="1"/>
            <a:endParaRPr lang="en-US" dirty="0" smtClean="0">
              <a:latin typeface="Book Antiqu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en-US" b="1" u="sng" dirty="0" smtClean="0"/>
              <a:t>REFORM</a:t>
            </a:r>
            <a:r>
              <a:rPr lang="en-US" b="1" dirty="0" smtClean="0"/>
              <a:t>:</a:t>
            </a:r>
            <a:br>
              <a:rPr lang="en-US" b="1" dirty="0" smtClean="0"/>
            </a:br>
            <a:r>
              <a:rPr lang="en-US" b="1" dirty="0" smtClean="0"/>
              <a:t>What were the major movements &amp; goals of antebellum reform?</a:t>
            </a:r>
            <a:endParaRPr lang="en-US" dirty="0"/>
          </a:p>
        </p:txBody>
      </p:sp>
      <p:sp>
        <p:nvSpPr>
          <p:cNvPr id="3" name="Content Placeholder 2"/>
          <p:cNvSpPr>
            <a:spLocks noGrp="1"/>
          </p:cNvSpPr>
          <p:nvPr>
            <p:ph idx="1"/>
          </p:nvPr>
        </p:nvSpPr>
        <p:spPr>
          <a:xfrm>
            <a:off x="228600" y="2514600"/>
            <a:ext cx="8686800" cy="3810000"/>
          </a:xfrm>
        </p:spPr>
        <p:txBody>
          <a:bodyPr>
            <a:normAutofit/>
          </a:bodyPr>
          <a:lstStyle/>
          <a:p>
            <a:r>
              <a:rPr lang="en-US" sz="4000" dirty="0" smtClean="0"/>
              <a:t>Utopian Communities: </a:t>
            </a:r>
          </a:p>
          <a:p>
            <a:r>
              <a:rPr lang="en-US" sz="4000" dirty="0" smtClean="0"/>
              <a:t>Abolition</a:t>
            </a:r>
          </a:p>
          <a:p>
            <a:r>
              <a:rPr lang="en-US" sz="4000" dirty="0" smtClean="0"/>
              <a:t>Women’s Rights</a:t>
            </a:r>
          </a:p>
          <a:p>
            <a:r>
              <a:rPr lang="en-US" sz="4000" dirty="0" smtClean="0"/>
              <a:t>Temperance</a:t>
            </a:r>
          </a:p>
          <a:p>
            <a:r>
              <a:rPr lang="en-US" sz="4000" dirty="0" smtClean="0"/>
              <a:t>Asylums</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3795" name="Rectangle 3"/>
          <p:cNvSpPr>
            <a:spLocks noChangeArrowheads="1"/>
          </p:cNvSpPr>
          <p:nvPr/>
        </p:nvSpPr>
        <p:spPr bwMode="auto">
          <a:xfrm>
            <a:off x="819150" y="5984875"/>
            <a:ext cx="3963988" cy="581025"/>
          </a:xfrm>
          <a:prstGeom prst="rect">
            <a:avLst/>
          </a:prstGeom>
          <a:noFill/>
          <a:ln w="9525">
            <a:noFill/>
            <a:miter lim="800000"/>
            <a:headEnd/>
            <a:tailEnd/>
          </a:ln>
        </p:spPr>
        <p:txBody>
          <a:bodyPr wrap="none">
            <a:spAutoFit/>
          </a:bodyPr>
          <a:lstStyle/>
          <a:p>
            <a:r>
              <a:rPr lang="en-US" sz="1600" b="1">
                <a:latin typeface="Times New Roman" charset="0"/>
              </a:rPr>
              <a:t>A pamphlet issued in 1848 by the American</a:t>
            </a:r>
          </a:p>
          <a:p>
            <a:r>
              <a:rPr lang="en-US" sz="1600" b="1">
                <a:latin typeface="Times New Roman" charset="0"/>
              </a:rPr>
              <a:t>Colonization Society</a:t>
            </a:r>
          </a:p>
        </p:txBody>
      </p:sp>
      <p:pic>
        <p:nvPicPr>
          <p:cNvPr id="33796" name="Picture 9" descr="ch12fig09"/>
          <p:cNvPicPr>
            <a:picLocks noChangeAspect="1" noChangeArrowheads="1"/>
          </p:cNvPicPr>
          <p:nvPr/>
        </p:nvPicPr>
        <p:blipFill>
          <a:blip r:embed="rId3"/>
          <a:srcRect/>
          <a:stretch>
            <a:fillRect/>
          </a:stretch>
        </p:blipFill>
        <p:spPr bwMode="auto">
          <a:xfrm>
            <a:off x="3262313" y="914400"/>
            <a:ext cx="261937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3200" dirty="0" smtClean="0">
                <a:solidFill>
                  <a:srgbClr val="FF0000"/>
                </a:solidFill>
                <a:latin typeface="StoneSerif SAIN SmBd v.1" pitchFamily="2" charset="0"/>
              </a:rPr>
              <a:t>The Crusade against Slavery</a:t>
            </a:r>
            <a:endParaRPr lang="en-US" sz="3200" dirty="0"/>
          </a:p>
        </p:txBody>
      </p:sp>
      <p:sp>
        <p:nvSpPr>
          <p:cNvPr id="3" name="Content Placeholder 2"/>
          <p:cNvSpPr>
            <a:spLocks noGrp="1"/>
          </p:cNvSpPr>
          <p:nvPr>
            <p:ph idx="1"/>
          </p:nvPr>
        </p:nvSpPr>
        <p:spPr>
          <a:xfrm>
            <a:off x="0" y="381000"/>
            <a:ext cx="9144000" cy="6477000"/>
          </a:xfrm>
        </p:spPr>
        <p:txBody>
          <a:bodyPr/>
          <a:lstStyle/>
          <a:p>
            <a:pPr algn="ctr" eaLnBrk="1" hangingPunct="1">
              <a:lnSpc>
                <a:spcPct val="90000"/>
              </a:lnSpc>
              <a:buFontTx/>
              <a:buNone/>
            </a:pPr>
            <a:r>
              <a:rPr lang="en-US" sz="2000" b="1" dirty="0" smtClean="0">
                <a:latin typeface="Book Antiqua" charset="0"/>
              </a:rPr>
              <a:t>Blacks and Colonization</a:t>
            </a:r>
          </a:p>
          <a:p>
            <a:pPr eaLnBrk="1" hangingPunct="1">
              <a:lnSpc>
                <a:spcPct val="90000"/>
              </a:lnSpc>
            </a:pPr>
            <a:r>
              <a:rPr lang="en-US" sz="2000" dirty="0" smtClean="0"/>
              <a:t>Even though many saw colonization as impractical, prominent political leaders in the </a:t>
            </a:r>
            <a:r>
              <a:rPr lang="en-US" sz="2000" dirty="0" err="1" smtClean="0"/>
              <a:t>Jacksonian</a:t>
            </a:r>
            <a:r>
              <a:rPr lang="en-US" sz="2000" dirty="0" smtClean="0"/>
              <a:t> era, such as Henry Clay, John Marshall, Daniel Webster, and even Jackson, supported the Colonization Society. </a:t>
            </a:r>
          </a:p>
          <a:p>
            <a:pPr eaLnBrk="1" hangingPunct="1">
              <a:lnSpc>
                <a:spcPct val="90000"/>
              </a:lnSpc>
            </a:pPr>
            <a:endParaRPr lang="en-US" sz="2000" dirty="0" smtClean="0"/>
          </a:p>
          <a:p>
            <a:pPr eaLnBrk="1" hangingPunct="1">
              <a:lnSpc>
                <a:spcPct val="90000"/>
              </a:lnSpc>
            </a:pPr>
            <a:r>
              <a:rPr lang="en-US" sz="2000" dirty="0" smtClean="0"/>
              <a:t>Many in the North saw colonization as the only means of ending slavery, while southern </a:t>
            </a:r>
            <a:r>
              <a:rPr lang="en-US" sz="2000" dirty="0" err="1" smtClean="0"/>
              <a:t>colonizationists</a:t>
            </a:r>
            <a:r>
              <a:rPr lang="en-US" sz="2000" dirty="0" smtClean="0"/>
              <a:t> urged free blacks, whom they regarded a degraded group that endangered white society, to leave the country. </a:t>
            </a:r>
          </a:p>
          <a:p>
            <a:pPr eaLnBrk="1" hangingPunct="1">
              <a:lnSpc>
                <a:spcPct val="90000"/>
              </a:lnSpc>
            </a:pPr>
            <a:endParaRPr lang="en-US" sz="2000" dirty="0" smtClean="0"/>
          </a:p>
          <a:p>
            <a:pPr eaLnBrk="1" hangingPunct="1">
              <a:lnSpc>
                <a:spcPct val="90000"/>
              </a:lnSpc>
            </a:pPr>
            <a:r>
              <a:rPr lang="en-US" sz="2000" dirty="0" smtClean="0"/>
              <a:t>Others simply thought racism so entrenched that it was safer for blacks, once freed, to leave the nation. Colonization rested on the premise that America was fundamentally a white society. </a:t>
            </a:r>
          </a:p>
          <a:p>
            <a:pPr eaLnBrk="1" hangingPunct="1">
              <a:lnSpc>
                <a:spcPct val="90000"/>
              </a:lnSpc>
            </a:pPr>
            <a:endParaRPr lang="en-US" sz="2000" dirty="0" smtClean="0"/>
          </a:p>
          <a:p>
            <a:pPr eaLnBrk="1" hangingPunct="1">
              <a:lnSpc>
                <a:spcPct val="90000"/>
              </a:lnSpc>
            </a:pPr>
            <a:r>
              <a:rPr lang="en-US" sz="2000" dirty="0" smtClean="0"/>
              <a:t>Of course, while several thousand free blacks did migrate to Liberia, most African-Americans opposed the idea of colonization and argued that, as Americans, they had the right to remain in the United States as free and equal citizens.</a:t>
            </a:r>
          </a:p>
          <a:p>
            <a:pPr marL="1588" indent="-1588" eaLnBrk="1" hangingPunct="1">
              <a:lnSpc>
                <a:spcPct val="90000"/>
              </a:lnSpc>
              <a:buNone/>
            </a:pPr>
            <a:r>
              <a:rPr lang="en-US" sz="1600" b="1" dirty="0" smtClean="0">
                <a:solidFill>
                  <a:srgbClr val="C00000"/>
                </a:solidFill>
              </a:rPr>
              <a:t>American Colonization Society 1816 – 1860:</a:t>
            </a:r>
            <a:r>
              <a:rPr lang="en-US" sz="1600" dirty="0" smtClean="0">
                <a:solidFill>
                  <a:srgbClr val="C00000"/>
                </a:solidFill>
              </a:rPr>
              <a:t/>
            </a:r>
            <a:br>
              <a:rPr lang="en-US" sz="1600" dirty="0" smtClean="0">
                <a:solidFill>
                  <a:srgbClr val="C00000"/>
                </a:solidFill>
              </a:rPr>
            </a:br>
            <a:r>
              <a:rPr lang="en-US" sz="1600" u="sng" dirty="0" smtClean="0">
                <a:solidFill>
                  <a:srgbClr val="C00000"/>
                </a:solidFill>
              </a:rPr>
              <a:t>Read</a:t>
            </a:r>
            <a:r>
              <a:rPr lang="en-US" sz="1600" dirty="0" smtClean="0">
                <a:solidFill>
                  <a:srgbClr val="C00000"/>
                </a:solidFill>
              </a:rPr>
              <a:t> 1 section (Introduction, Background, Beginning of the ACS, Liberia, or Protest  AND </a:t>
            </a:r>
            <a:br>
              <a:rPr lang="en-US" sz="1600" dirty="0" smtClean="0">
                <a:solidFill>
                  <a:srgbClr val="C00000"/>
                </a:solidFill>
              </a:rPr>
            </a:br>
            <a:r>
              <a:rPr lang="en-US" sz="1600" u="sng" dirty="0" smtClean="0">
                <a:solidFill>
                  <a:srgbClr val="C00000"/>
                </a:solidFill>
              </a:rPr>
              <a:t>Watch</a:t>
            </a:r>
            <a:r>
              <a:rPr lang="en-US" sz="1600" dirty="0" smtClean="0">
                <a:solidFill>
                  <a:srgbClr val="C00000"/>
                </a:solidFill>
              </a:rPr>
              <a:t> the 1</a:t>
            </a:r>
            <a:r>
              <a:rPr lang="en-US" sz="1600" baseline="30000" dirty="0" smtClean="0">
                <a:solidFill>
                  <a:srgbClr val="C00000"/>
                </a:solidFill>
              </a:rPr>
              <a:t>st</a:t>
            </a:r>
            <a:r>
              <a:rPr lang="en-US" sz="1600" dirty="0" smtClean="0">
                <a:solidFill>
                  <a:srgbClr val="C00000"/>
                </a:solidFill>
              </a:rPr>
              <a:t> video, Lois Horton on Integration v Colonization)</a:t>
            </a:r>
          </a:p>
          <a:p>
            <a:pPr marL="1588" indent="-1588" eaLnBrk="1" hangingPunct="1">
              <a:lnSpc>
                <a:spcPct val="90000"/>
              </a:lnSpc>
              <a:buNone/>
            </a:pPr>
            <a:r>
              <a:rPr lang="en-US" sz="1200" dirty="0" smtClean="0">
                <a:hlinkClick r:id="rId2"/>
              </a:rPr>
              <a:t>http://www.ushistoryscene.com/uncategorized/americancolonizationsociety/</a:t>
            </a:r>
            <a:endParaRPr lang="en-US" sz="1200" dirty="0" smtClean="0"/>
          </a:p>
          <a:p>
            <a:pPr marL="1588" indent="-1588" eaLnBrk="1" hangingPunct="1">
              <a:lnSpc>
                <a:spcPct val="90000"/>
              </a:lnSpc>
              <a:buNone/>
            </a:pPr>
            <a:endParaRPr lang="en-US" sz="2000" dirty="0" smtClean="0"/>
          </a:p>
          <a:p>
            <a:pPr eaLnBrk="1" hangingPunct="1">
              <a:lnSpc>
                <a:spcPct val="90000"/>
              </a:lnSpc>
              <a:buNone/>
            </a:pPr>
            <a:endParaRPr 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143000"/>
          </a:xfrm>
        </p:spPr>
        <p:txBody>
          <a:bodyPr/>
          <a:lstStyle/>
          <a:p>
            <a:pPr eaLnBrk="1" hangingPunct="1"/>
            <a:r>
              <a:rPr lang="en-US" sz="3200" smtClean="0">
                <a:solidFill>
                  <a:srgbClr val="FF0000"/>
                </a:solidFill>
                <a:latin typeface="StoneSerif SAIN SmBd v.1" pitchFamily="2" charset="0"/>
              </a:rPr>
              <a:t>The Crusade against Slavery</a:t>
            </a:r>
          </a:p>
        </p:txBody>
      </p:sp>
      <p:sp>
        <p:nvSpPr>
          <p:cNvPr id="12291" name="Rectangle 3"/>
          <p:cNvSpPr>
            <a:spLocks noGrp="1" noChangeArrowheads="1"/>
          </p:cNvSpPr>
          <p:nvPr>
            <p:ph idx="1"/>
          </p:nvPr>
        </p:nvSpPr>
        <p:spPr>
          <a:xfrm>
            <a:off x="0" y="304800"/>
            <a:ext cx="9144000" cy="6553200"/>
          </a:xfrm>
        </p:spPr>
        <p:txBody>
          <a:bodyPr/>
          <a:lstStyle/>
          <a:p>
            <a:pPr algn="ctr" eaLnBrk="1" hangingPunct="1">
              <a:buFontTx/>
              <a:buNone/>
            </a:pPr>
            <a:r>
              <a:rPr lang="en-US" sz="2800" dirty="0" smtClean="0">
                <a:latin typeface="Book Antiqua" charset="0"/>
              </a:rPr>
              <a:t>Militant Abolitionism</a:t>
            </a:r>
          </a:p>
          <a:p>
            <a:pPr eaLnBrk="1" hangingPunct="1"/>
            <a:r>
              <a:rPr lang="en-US" sz="2400" dirty="0" smtClean="0"/>
              <a:t>The 1830’s abolitionist movement of the 1830s arose in opposition to colonization.</a:t>
            </a:r>
          </a:p>
          <a:p>
            <a:pPr eaLnBrk="1" hangingPunct="1"/>
            <a:r>
              <a:rPr lang="en-US" sz="2400" u="sng" dirty="0" smtClean="0"/>
              <a:t>Religious Influence</a:t>
            </a:r>
            <a:r>
              <a:rPr lang="en-US" sz="2400" dirty="0" smtClean="0"/>
              <a:t>: The new abolitionists drew on the religious idea that slavery was a sin and a secular commitment to the values of the Declaration of Independence. </a:t>
            </a:r>
          </a:p>
          <a:p>
            <a:pPr eaLnBrk="1" hangingPunct="1"/>
            <a:r>
              <a:rPr lang="en-US" sz="2400" u="sng" dirty="0" smtClean="0"/>
              <a:t>Immediate Abolition </a:t>
            </a:r>
            <a:r>
              <a:rPr lang="en-US" sz="2400" dirty="0" smtClean="0"/>
              <a:t>:They rejected gradual emancipation, the method primarily advocated in the earlier movement, and demanded the immediate abolition of slavery.</a:t>
            </a:r>
          </a:p>
          <a:p>
            <a:pPr eaLnBrk="1" hangingPunct="1"/>
            <a:r>
              <a:rPr lang="en-US" sz="2400" u="sng" dirty="0" smtClean="0"/>
              <a:t>Reject Colonization</a:t>
            </a:r>
            <a:r>
              <a:rPr lang="en-US" sz="2400" dirty="0" smtClean="0"/>
              <a:t>: They vociferously criticized slavery and slaveholders and affirmed that blacks, once freed, should become equal citizens of the republic, and not colonizers of distant lands. While white abolitionists were hardly free of racism, they demanded that race should not prevent the equal enjoyment of economic, civil, and political rights in the United States. They opposed racism in all its forms.</a:t>
            </a:r>
          </a:p>
          <a:p>
            <a:pPr eaLnBrk="1" hangingPunct="1"/>
            <a:endParaRPr lang="en-US" sz="1200" dirty="0" smtClean="0">
              <a:latin typeface="Book Antiqua" charset="0"/>
            </a:endParaRPr>
          </a:p>
          <a:p>
            <a:pPr eaLnBrk="1" hangingPunct="1">
              <a:buNone/>
            </a:pPr>
            <a:endParaRPr lang="en-US" sz="1800" dirty="0" smtClean="0">
              <a:latin typeface="Book Antiqua"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2400" dirty="0" smtClean="0">
                <a:solidFill>
                  <a:srgbClr val="C00000"/>
                </a:solidFill>
              </a:rPr>
              <a:t>A Crusade Against Slavery </a:t>
            </a:r>
            <a:r>
              <a:rPr lang="en-US" sz="2400" dirty="0" smtClean="0"/>
              <a:t/>
            </a:r>
            <a:br>
              <a:rPr lang="en-US" sz="2400" dirty="0" smtClean="0"/>
            </a:br>
            <a:r>
              <a:rPr lang="en-US" sz="2400" b="1" dirty="0" smtClean="0"/>
              <a:t>Militant Abolitionism</a:t>
            </a:r>
            <a:endParaRPr lang="en-US" sz="2400" b="1" dirty="0"/>
          </a:p>
        </p:txBody>
      </p:sp>
      <p:sp>
        <p:nvSpPr>
          <p:cNvPr id="3" name="Content Placeholder 2"/>
          <p:cNvSpPr>
            <a:spLocks noGrp="1"/>
          </p:cNvSpPr>
          <p:nvPr>
            <p:ph idx="1"/>
          </p:nvPr>
        </p:nvSpPr>
        <p:spPr>
          <a:xfrm>
            <a:off x="0" y="1066800"/>
            <a:ext cx="9144000" cy="5791200"/>
          </a:xfrm>
        </p:spPr>
        <p:txBody>
          <a:bodyPr/>
          <a:lstStyle/>
          <a:p>
            <a:pPr eaLnBrk="1" hangingPunct="1"/>
            <a:r>
              <a:rPr lang="en-US" sz="2800" i="1" u="sng" dirty="0" smtClean="0"/>
              <a:t>An Appeal to the </a:t>
            </a:r>
            <a:r>
              <a:rPr lang="en-US" sz="2800" i="1" u="sng" dirty="0" err="1" smtClean="0"/>
              <a:t>Coloured</a:t>
            </a:r>
            <a:r>
              <a:rPr lang="en-US" sz="2800" i="1" u="sng" dirty="0" smtClean="0"/>
              <a:t> Citizens of the World</a:t>
            </a:r>
            <a:r>
              <a:rPr lang="en-US" sz="2800" u="sng" dirty="0" smtClean="0"/>
              <a:t>, an 1829 pamphlet by David Walker:</a:t>
            </a:r>
            <a:r>
              <a:rPr lang="en-US" sz="2800" dirty="0" smtClean="0"/>
              <a:t> </a:t>
            </a:r>
          </a:p>
          <a:p>
            <a:pPr eaLnBrk="1" hangingPunct="1"/>
            <a:r>
              <a:rPr lang="en-US" sz="2800" dirty="0" smtClean="0"/>
              <a:t>A free black in Boston, Walker called on black Americans to mobilize for abolition, with arms if necessary, and warned Americans that God would punish them if they did not end slavery. </a:t>
            </a:r>
          </a:p>
          <a:p>
            <a:pPr eaLnBrk="1" hangingPunct="1"/>
            <a:r>
              <a:rPr lang="en-US" sz="2800" dirty="0" smtClean="0"/>
              <a:t>Walker invoked the Bible and the Declaration of Independence, but he also asked blacks to take pride in African civilizations’ achievements and claim their rights as Americans.    </a:t>
            </a:r>
          </a:p>
          <a:p>
            <a:pPr eaLnBrk="1" hangingPunct="1">
              <a:buNone/>
            </a:pPr>
            <a:r>
              <a:rPr lang="en-US" sz="2400" dirty="0" smtClean="0">
                <a:solidFill>
                  <a:srgbClr val="7030A0"/>
                </a:solidFill>
              </a:rPr>
              <a:t>	</a:t>
            </a:r>
            <a:r>
              <a:rPr lang="en-US" sz="1400" dirty="0" smtClean="0">
                <a:solidFill>
                  <a:srgbClr val="7030A0"/>
                </a:solidFill>
              </a:rPr>
              <a:t>David Walker’s,</a:t>
            </a:r>
            <a:r>
              <a:rPr lang="en-US" sz="1400" i="1" dirty="0" smtClean="0">
                <a:solidFill>
                  <a:srgbClr val="7030A0"/>
                </a:solidFill>
              </a:rPr>
              <a:t> An Appeal to the </a:t>
            </a:r>
            <a:r>
              <a:rPr lang="en-US" sz="1400" i="1" dirty="0" err="1" smtClean="0">
                <a:solidFill>
                  <a:srgbClr val="7030A0"/>
                </a:solidFill>
              </a:rPr>
              <a:t>Coloured</a:t>
            </a:r>
            <a:r>
              <a:rPr lang="en-US" sz="1400" i="1" dirty="0" smtClean="0">
                <a:solidFill>
                  <a:srgbClr val="7030A0"/>
                </a:solidFill>
              </a:rPr>
              <a:t> Citizens of the World:    </a:t>
            </a:r>
            <a:r>
              <a:rPr lang="en-US" sz="1400" i="1" dirty="0" smtClean="0">
                <a:solidFill>
                  <a:srgbClr val="7030A0"/>
                </a:solidFill>
                <a:hlinkClick r:id="rId2"/>
              </a:rPr>
              <a:t>http://www.pbs.org/wgbh/aia/part4/4h2931.html</a:t>
            </a:r>
            <a:endParaRPr lang="en-US" sz="1400" i="1" dirty="0" smtClean="0">
              <a:solidFill>
                <a:srgbClr val="7030A0"/>
              </a:solidFill>
            </a:endParaRPr>
          </a:p>
          <a:p>
            <a:pPr indent="-1588" eaLnBrk="1" hangingPunct="1">
              <a:buNone/>
            </a:pPr>
            <a:r>
              <a:rPr lang="en-US" sz="1400" dirty="0" smtClean="0">
                <a:solidFill>
                  <a:srgbClr val="7030A0"/>
                </a:solidFill>
                <a:latin typeface="Book Antiqua" charset="0"/>
              </a:rPr>
              <a:t>Impact of slave narratives and anti-slavery rhetoric (Frederick Douglass, David Walker, William Lloyd Garrison, Solomon Northup – </a:t>
            </a:r>
            <a:r>
              <a:rPr lang="en-US" sz="1400" i="1" dirty="0" smtClean="0">
                <a:solidFill>
                  <a:srgbClr val="7030A0"/>
                </a:solidFill>
                <a:latin typeface="Book Antiqua" charset="0"/>
              </a:rPr>
              <a:t>Twelve Years a Slave)</a:t>
            </a:r>
            <a:r>
              <a:rPr lang="en-US" sz="1400" dirty="0" smtClean="0">
                <a:solidFill>
                  <a:srgbClr val="7030A0"/>
                </a:solidFill>
                <a:latin typeface="Book Antiqua" charset="0"/>
              </a:rPr>
              <a:t>:  </a:t>
            </a:r>
            <a:r>
              <a:rPr lang="en-US" sz="1400" dirty="0" smtClean="0">
                <a:latin typeface="Book Antiqua" charset="0"/>
                <a:hlinkClick r:id="rId3"/>
              </a:rPr>
              <a:t>http://www.pbs.org/wgbh/aia/part4/4p2958.html</a:t>
            </a:r>
            <a:endParaRPr lang="en-US"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0963" name="Rectangle 3"/>
          <p:cNvSpPr>
            <a:spLocks noChangeArrowheads="1"/>
          </p:cNvSpPr>
          <p:nvPr/>
        </p:nvSpPr>
        <p:spPr bwMode="auto">
          <a:xfrm>
            <a:off x="819150" y="5984875"/>
            <a:ext cx="3243263"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The frontispiece of the 1848 edition</a:t>
            </a:r>
          </a:p>
        </p:txBody>
      </p:sp>
      <p:pic>
        <p:nvPicPr>
          <p:cNvPr id="40964" name="Picture 9" descr="ch12fig16"/>
          <p:cNvPicPr>
            <a:picLocks noChangeAspect="1" noChangeArrowheads="1"/>
          </p:cNvPicPr>
          <p:nvPr/>
        </p:nvPicPr>
        <p:blipFill>
          <a:blip r:embed="rId3"/>
          <a:srcRect/>
          <a:stretch>
            <a:fillRect/>
          </a:stretch>
        </p:blipFill>
        <p:spPr bwMode="auto">
          <a:xfrm>
            <a:off x="1295400" y="0"/>
            <a:ext cx="6934200" cy="5573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3200" dirty="0" smtClean="0">
                <a:solidFill>
                  <a:srgbClr val="FF0000"/>
                </a:solidFill>
                <a:latin typeface="StoneSerif SAIN SmBd v.1" pitchFamily="2" charset="0"/>
              </a:rPr>
              <a:t>The Crusade against Slavery</a:t>
            </a:r>
            <a:endParaRPr lang="en-US" sz="3200" dirty="0"/>
          </a:p>
        </p:txBody>
      </p:sp>
      <p:sp>
        <p:nvSpPr>
          <p:cNvPr id="3" name="Content Placeholder 2"/>
          <p:cNvSpPr>
            <a:spLocks noGrp="1"/>
          </p:cNvSpPr>
          <p:nvPr>
            <p:ph idx="1"/>
          </p:nvPr>
        </p:nvSpPr>
        <p:spPr>
          <a:xfrm>
            <a:off x="0" y="381000"/>
            <a:ext cx="9144000" cy="6477000"/>
          </a:xfrm>
        </p:spPr>
        <p:txBody>
          <a:bodyPr/>
          <a:lstStyle/>
          <a:p>
            <a:pPr algn="ctr" eaLnBrk="1" hangingPunct="1">
              <a:buFontTx/>
              <a:buNone/>
            </a:pPr>
            <a:r>
              <a:rPr lang="en-US" sz="2000" b="1" dirty="0" smtClean="0">
                <a:latin typeface="Book Antiqua" charset="0"/>
              </a:rPr>
              <a:t>The Emergence of Garrison</a:t>
            </a:r>
          </a:p>
          <a:p>
            <a:pPr eaLnBrk="1" hangingPunct="1"/>
            <a:endParaRPr lang="en-US" sz="2000" dirty="0" smtClean="0"/>
          </a:p>
          <a:p>
            <a:pPr eaLnBrk="1" hangingPunct="1"/>
            <a:r>
              <a:rPr lang="en-US" sz="2000" b="1" u="sng" dirty="0" smtClean="0"/>
              <a:t>William Lloyd Garrison:  </a:t>
            </a:r>
            <a:r>
              <a:rPr lang="en-US" sz="2000" dirty="0" smtClean="0"/>
              <a:t>published the abolitionist newspaper </a:t>
            </a:r>
            <a:r>
              <a:rPr lang="en-US" sz="2000" i="1" dirty="0" smtClean="0"/>
              <a:t> The Liberator, (1831), </a:t>
            </a:r>
            <a:r>
              <a:rPr lang="en-US" sz="2000" dirty="0" smtClean="0"/>
              <a:t>the weekly journal  (Boston, Massachusetts)</a:t>
            </a:r>
          </a:p>
          <a:p>
            <a:pPr eaLnBrk="1" hangingPunct="1">
              <a:buNone/>
            </a:pPr>
            <a:r>
              <a:rPr lang="en-US" sz="1600" b="1" dirty="0" smtClean="0">
                <a:solidFill>
                  <a:srgbClr val="C00000"/>
                </a:solidFill>
              </a:rPr>
              <a:t>Background: </a:t>
            </a:r>
            <a:r>
              <a:rPr lang="en-US" sz="1600" b="1" dirty="0" smtClean="0">
                <a:solidFill>
                  <a:srgbClr val="C00000"/>
                </a:solidFill>
                <a:hlinkClick r:id="rId2"/>
              </a:rPr>
              <a:t>http://www.ushistory.org/us/28a.asp</a:t>
            </a:r>
            <a:endParaRPr lang="en-US" sz="1600" b="1" dirty="0" smtClean="0">
              <a:solidFill>
                <a:srgbClr val="C00000"/>
              </a:solidFill>
            </a:endParaRPr>
          </a:p>
          <a:p>
            <a:pPr eaLnBrk="1" hangingPunct="1">
              <a:buNone/>
            </a:pPr>
            <a:endParaRPr lang="en-US" sz="2000" dirty="0" smtClean="0"/>
          </a:p>
          <a:p>
            <a:pPr marL="396875" indent="-396875" eaLnBrk="1" hangingPunct="1"/>
            <a:r>
              <a:rPr lang="en-US" sz="2000" b="1" i="1" dirty="0" smtClean="0"/>
              <a:t>Thoughts on African Colonization </a:t>
            </a:r>
            <a:r>
              <a:rPr lang="en-US" sz="2000" dirty="0" smtClean="0"/>
              <a:t>Garrison explained that blacks were not “strangers” in America to be shipped abroad, but should be recognized as permanent part of American society.</a:t>
            </a:r>
          </a:p>
          <a:p>
            <a:pPr marL="396875" indent="-396875" eaLnBrk="1" hangingPunct="1">
              <a:buNone/>
            </a:pPr>
            <a:r>
              <a:rPr lang="en-US" sz="1600" dirty="0" smtClean="0">
                <a:solidFill>
                  <a:srgbClr val="7030A0"/>
                </a:solidFill>
              </a:rPr>
              <a:t>Actual Pamphlet: </a:t>
            </a:r>
            <a:r>
              <a:rPr lang="en-US" sz="1600" dirty="0" smtClean="0">
                <a:solidFill>
                  <a:srgbClr val="7030A0"/>
                </a:solidFill>
                <a:hlinkClick r:id="rId3"/>
              </a:rPr>
              <a:t>https://archive.org/details/thoughtsonafrica00garr</a:t>
            </a:r>
            <a:endParaRPr lang="en-US" sz="1600" dirty="0" smtClean="0">
              <a:solidFill>
                <a:srgbClr val="7030A0"/>
              </a:solidFill>
            </a:endParaRPr>
          </a:p>
          <a:p>
            <a:pPr eaLnBrk="1" hangingPunct="1"/>
            <a:endParaRPr lang="en-US" sz="2000" dirty="0" smtClean="0"/>
          </a:p>
          <a:p>
            <a:pPr eaLnBrk="1" hangingPunct="1"/>
            <a:r>
              <a:rPr lang="en-US" sz="2000" dirty="0" smtClean="0"/>
              <a:t>Garrison was strident in his rhetoric and unbending in his commitment to abolition. Garrison even suggested that the North should abrogate the Constitution and dissolve the Union in order to end its complicity with slavery.</a:t>
            </a:r>
          </a:p>
          <a:p>
            <a:pPr eaLnBrk="1" hangingPunct="1"/>
            <a:endParaRPr lang="en-US" sz="2000" dirty="0" smtClean="0"/>
          </a:p>
          <a:p>
            <a:pPr eaLnBrk="1" hangingPunct="1"/>
            <a:r>
              <a:rPr lang="en-US" sz="2000" dirty="0" smtClean="0"/>
              <a:t> While few abolitionists supported this notion, many adopted his criticisms of colonization and called for immediate abolition.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4819" name="Rectangle 3"/>
          <p:cNvSpPr>
            <a:spLocks noChangeArrowheads="1"/>
          </p:cNvSpPr>
          <p:nvPr/>
        </p:nvSpPr>
        <p:spPr bwMode="auto">
          <a:xfrm>
            <a:off x="819150" y="5984875"/>
            <a:ext cx="2289175"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William Lloyd Garrison</a:t>
            </a:r>
          </a:p>
        </p:txBody>
      </p:sp>
      <p:pic>
        <p:nvPicPr>
          <p:cNvPr id="34820" name="Picture 8" descr="ch12fig10"/>
          <p:cNvPicPr>
            <a:picLocks noChangeAspect="1" noChangeArrowheads="1"/>
          </p:cNvPicPr>
          <p:nvPr/>
        </p:nvPicPr>
        <p:blipFill>
          <a:blip r:embed="rId3"/>
          <a:srcRect l="5882" t="10994" r="5882" b="4111"/>
          <a:stretch>
            <a:fillRect/>
          </a:stretch>
        </p:blipFill>
        <p:spPr bwMode="auto">
          <a:xfrm>
            <a:off x="1981200" y="0"/>
            <a:ext cx="5042080" cy="6220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5843" name="Rectangle 3"/>
          <p:cNvSpPr>
            <a:spLocks noChangeArrowheads="1"/>
          </p:cNvSpPr>
          <p:nvPr/>
        </p:nvSpPr>
        <p:spPr bwMode="auto">
          <a:xfrm>
            <a:off x="819150" y="5984875"/>
            <a:ext cx="3933825" cy="581025"/>
          </a:xfrm>
          <a:prstGeom prst="rect">
            <a:avLst/>
          </a:prstGeom>
          <a:noFill/>
          <a:ln w="9525">
            <a:noFill/>
            <a:miter lim="800000"/>
            <a:headEnd/>
            <a:tailEnd/>
          </a:ln>
        </p:spPr>
        <p:txBody>
          <a:bodyPr wrap="none">
            <a:spAutoFit/>
          </a:bodyPr>
          <a:lstStyle/>
          <a:p>
            <a:r>
              <a:rPr lang="en-US" sz="1600" b="1">
                <a:latin typeface="Times New Roman" charset="0"/>
              </a:rPr>
              <a:t>The masthead of William Lloyd Garrison’s</a:t>
            </a:r>
          </a:p>
          <a:p>
            <a:r>
              <a:rPr lang="en-US" sz="1600" b="1">
                <a:latin typeface="Times New Roman" charset="0"/>
              </a:rPr>
              <a:t>The Liberator</a:t>
            </a:r>
          </a:p>
        </p:txBody>
      </p:sp>
      <p:pic>
        <p:nvPicPr>
          <p:cNvPr id="35844" name="Picture 9" descr="ch12fig11"/>
          <p:cNvPicPr>
            <a:picLocks noChangeAspect="1" noChangeArrowheads="1"/>
          </p:cNvPicPr>
          <p:nvPr/>
        </p:nvPicPr>
        <p:blipFill>
          <a:blip r:embed="rId3"/>
          <a:srcRect/>
          <a:stretch>
            <a:fillRect/>
          </a:stretch>
        </p:blipFill>
        <p:spPr bwMode="auto">
          <a:xfrm>
            <a:off x="990600" y="2290763"/>
            <a:ext cx="716280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1143000"/>
          </a:xfrm>
        </p:spPr>
        <p:txBody>
          <a:bodyPr/>
          <a:lstStyle/>
          <a:p>
            <a:pPr eaLnBrk="1" hangingPunct="1"/>
            <a:r>
              <a:rPr lang="en-US" sz="3200" smtClean="0">
                <a:solidFill>
                  <a:srgbClr val="FF0000"/>
                </a:solidFill>
                <a:latin typeface="StoneSerif SAIN SmBd v.1" pitchFamily="2" charset="0"/>
              </a:rPr>
              <a:t>The Crusade against Slavery</a:t>
            </a:r>
          </a:p>
        </p:txBody>
      </p:sp>
      <p:sp>
        <p:nvSpPr>
          <p:cNvPr id="13315" name="Rectangle 3"/>
          <p:cNvSpPr>
            <a:spLocks noGrp="1" noChangeArrowheads="1"/>
          </p:cNvSpPr>
          <p:nvPr>
            <p:ph idx="1"/>
          </p:nvPr>
        </p:nvSpPr>
        <p:spPr>
          <a:xfrm>
            <a:off x="0" y="457200"/>
            <a:ext cx="9144000" cy="6400800"/>
          </a:xfrm>
        </p:spPr>
        <p:txBody>
          <a:bodyPr>
            <a:normAutofit/>
          </a:bodyPr>
          <a:lstStyle/>
          <a:p>
            <a:pPr algn="ctr" eaLnBrk="1" hangingPunct="1">
              <a:buFontTx/>
              <a:buNone/>
            </a:pPr>
            <a:r>
              <a:rPr lang="en-US" sz="2800" b="1" dirty="0" smtClean="0">
                <a:latin typeface="Book Antiqua" charset="0"/>
              </a:rPr>
              <a:t>Spreading the Abolitionist Message</a:t>
            </a:r>
          </a:p>
          <a:p>
            <a:pPr eaLnBrk="1" hangingPunct="1"/>
            <a:r>
              <a:rPr lang="en-US" sz="2400" dirty="0" smtClean="0"/>
              <a:t>The abolitionist movement quickly spread from a handful of activists to thousands of villages, towns, and cities throughout the North. </a:t>
            </a:r>
          </a:p>
          <a:p>
            <a:pPr eaLnBrk="1" hangingPunct="1"/>
            <a:r>
              <a:rPr lang="en-US" sz="2400" dirty="0" smtClean="0"/>
              <a:t>About 100,000 Northerners joined local abolition groups. </a:t>
            </a:r>
          </a:p>
          <a:p>
            <a:pPr eaLnBrk="1" hangingPunct="1"/>
            <a:endParaRPr lang="en-US" sz="2400" dirty="0" smtClean="0"/>
          </a:p>
          <a:p>
            <a:pPr eaLnBrk="1" hangingPunct="1"/>
            <a:r>
              <a:rPr lang="en-US" sz="2800" b="1" u="sng" dirty="0" smtClean="0"/>
              <a:t>Impact of Print:  </a:t>
            </a:r>
            <a:r>
              <a:rPr lang="en-US" sz="2800" dirty="0" smtClean="0"/>
              <a:t>They took advantage of new print technology and expanding literacy by printing and distributing enormous amounts of pamphlets, newspapers, books, novels, and broadsides. </a:t>
            </a:r>
          </a:p>
          <a:p>
            <a:pPr eaLnBrk="1" hangingPunct="1">
              <a:buNone/>
            </a:pPr>
            <a:r>
              <a:rPr lang="en-US" sz="1800" dirty="0" smtClean="0">
                <a:solidFill>
                  <a:srgbClr val="7030A0"/>
                </a:solidFill>
              </a:rPr>
              <a:t>	Printing Press (steam powered): </a:t>
            </a:r>
            <a:r>
              <a:rPr lang="en-US" sz="1400" dirty="0" smtClean="0">
                <a:solidFill>
                  <a:srgbClr val="7030A0"/>
                </a:solidFill>
                <a:hlinkClick r:id="rId3"/>
              </a:rPr>
              <a:t>https://multimediaman.wordpress.com/tag/steam-powered-press/</a:t>
            </a:r>
            <a:endParaRPr lang="en-US" sz="1400" dirty="0" smtClean="0">
              <a:solidFill>
                <a:srgbClr val="7030A0"/>
              </a:solidFill>
            </a:endParaRPr>
          </a:p>
          <a:p>
            <a:pPr eaLnBrk="1" hangingPunct="1">
              <a:buNone/>
            </a:pPr>
            <a:endParaRPr lang="en-US" sz="1400" dirty="0" smtClean="0">
              <a:solidFill>
                <a:srgbClr val="7030A0"/>
              </a:solidFill>
            </a:endParaRPr>
          </a:p>
          <a:p>
            <a:pPr eaLnBrk="1" hangingPunct="1"/>
            <a:r>
              <a:rPr lang="en-US" sz="2800" b="1" u="sng" dirty="0" smtClean="0"/>
              <a:t>American Anti-Slavery Society (</a:t>
            </a:r>
            <a:r>
              <a:rPr lang="en-US" sz="2800" dirty="0" smtClean="0"/>
              <a:t>1833 and 1840) </a:t>
            </a:r>
          </a:p>
          <a:p>
            <a:pPr eaLnBrk="1" hangingPunct="1">
              <a:buNone/>
            </a:pPr>
            <a:r>
              <a:rPr lang="en-US" sz="2800" dirty="0" smtClean="0"/>
              <a:t>	formed to advocate immediate emancipation</a:t>
            </a:r>
            <a:br>
              <a:rPr lang="en-US" sz="2800" dirty="0" smtClean="0"/>
            </a:br>
            <a:r>
              <a:rPr lang="en-US" sz="1800" b="1" dirty="0" smtClean="0">
                <a:solidFill>
                  <a:srgbClr val="C00000"/>
                </a:solidFill>
              </a:rPr>
              <a:t>American Anti-Slavery Society:</a:t>
            </a:r>
            <a:r>
              <a:rPr lang="en-US" sz="1800" dirty="0" smtClean="0"/>
              <a:t>  </a:t>
            </a:r>
            <a:r>
              <a:rPr lang="en-US" sz="1600" dirty="0" smtClean="0">
                <a:solidFill>
                  <a:srgbClr val="7030A0"/>
                </a:solidFill>
                <a:hlinkClick r:id="rId4"/>
              </a:rPr>
              <a:t>http://www.loc.gov/exhibits/african/afam006.html</a:t>
            </a:r>
            <a:endParaRPr lang="en-US" sz="1600" dirty="0" smtClean="0">
              <a:solidFill>
                <a:srgbClr val="7030A0"/>
              </a:solidFill>
            </a:endParaRPr>
          </a:p>
          <a:p>
            <a:pPr eaLnBrk="1" hangingPunct="1">
              <a:buNone/>
            </a:pPr>
            <a:endParaRPr lang="en-US" sz="1400" dirty="0" smtClean="0"/>
          </a:p>
          <a:p>
            <a:pPr eaLnBrk="1" hangingPunct="1"/>
            <a:endParaRPr lang="en-US" dirty="0" smtClean="0">
              <a:latin typeface="Book Antiqua"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6867" name="Rectangle 3"/>
          <p:cNvSpPr>
            <a:spLocks noChangeArrowheads="1"/>
          </p:cNvSpPr>
          <p:nvPr/>
        </p:nvSpPr>
        <p:spPr bwMode="auto">
          <a:xfrm>
            <a:off x="819150" y="5984875"/>
            <a:ext cx="4068763"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Pages from an abolitionist book for children.</a:t>
            </a:r>
          </a:p>
        </p:txBody>
      </p:sp>
      <p:pic>
        <p:nvPicPr>
          <p:cNvPr id="36868" name="Picture 10" descr="ch12fig12b"/>
          <p:cNvPicPr>
            <a:picLocks noChangeAspect="1" noChangeArrowheads="1"/>
          </p:cNvPicPr>
          <p:nvPr/>
        </p:nvPicPr>
        <p:blipFill>
          <a:blip r:embed="rId3"/>
          <a:srcRect/>
          <a:stretch>
            <a:fillRect/>
          </a:stretch>
        </p:blipFill>
        <p:spPr bwMode="auto">
          <a:xfrm>
            <a:off x="4648200" y="1206500"/>
            <a:ext cx="2470150" cy="4051300"/>
          </a:xfrm>
          <a:prstGeom prst="rect">
            <a:avLst/>
          </a:prstGeom>
          <a:noFill/>
          <a:ln w="9525">
            <a:noFill/>
            <a:miter lim="800000"/>
            <a:headEnd/>
            <a:tailEnd/>
          </a:ln>
        </p:spPr>
      </p:pic>
      <p:pic>
        <p:nvPicPr>
          <p:cNvPr id="36869" name="Picture 11" descr="ch12fig12a"/>
          <p:cNvPicPr>
            <a:picLocks noChangeAspect="1" noChangeArrowheads="1"/>
          </p:cNvPicPr>
          <p:nvPr/>
        </p:nvPicPr>
        <p:blipFill>
          <a:blip r:embed="rId4"/>
          <a:srcRect/>
          <a:stretch>
            <a:fillRect/>
          </a:stretch>
        </p:blipFill>
        <p:spPr bwMode="auto">
          <a:xfrm>
            <a:off x="2133600" y="1206500"/>
            <a:ext cx="2470150" cy="404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SAQ – Utopian Communities</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solidFill>
                  <a:srgbClr val="7030A0"/>
                </a:solidFill>
              </a:rPr>
              <a:t>A)  Describe one Utopian community that was religious based and one that was secular.</a:t>
            </a:r>
          </a:p>
          <a:p>
            <a:r>
              <a:rPr lang="en-US" dirty="0" smtClean="0">
                <a:solidFill>
                  <a:srgbClr val="7030A0"/>
                </a:solidFill>
              </a:rPr>
              <a:t>B)  Evaluate the successes and failures of both communities.</a:t>
            </a:r>
          </a:p>
          <a:p>
            <a:r>
              <a:rPr lang="en-US" dirty="0" smtClean="0">
                <a:solidFill>
                  <a:srgbClr val="7030A0"/>
                </a:solidFill>
              </a:rPr>
              <a:t>C)  Identity and describe a shared trait between these two communities. </a:t>
            </a:r>
            <a:endParaRPr lang="en-US" dirty="0">
              <a:solidFill>
                <a:srgbClr val="7030A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200" dirty="0" smtClean="0">
                <a:solidFill>
                  <a:srgbClr val="FF0000"/>
                </a:solidFill>
                <a:latin typeface="StoneSerif SAIN SmBd v.1" pitchFamily="2" charset="0"/>
              </a:rPr>
              <a:t>The Crusade against Slavery</a:t>
            </a:r>
            <a:endParaRPr lang="en-US" sz="3200" dirty="0"/>
          </a:p>
        </p:txBody>
      </p:sp>
      <p:sp>
        <p:nvSpPr>
          <p:cNvPr id="3" name="Content Placeholder 2"/>
          <p:cNvSpPr>
            <a:spLocks noGrp="1"/>
          </p:cNvSpPr>
          <p:nvPr>
            <p:ph idx="1"/>
          </p:nvPr>
        </p:nvSpPr>
        <p:spPr>
          <a:xfrm>
            <a:off x="0" y="533400"/>
            <a:ext cx="9144000" cy="6324600"/>
          </a:xfrm>
        </p:spPr>
        <p:txBody>
          <a:bodyPr/>
          <a:lstStyle/>
          <a:p>
            <a:pPr algn="ctr" eaLnBrk="1" hangingPunct="1">
              <a:buFontTx/>
              <a:buNone/>
            </a:pPr>
            <a:r>
              <a:rPr lang="en-US" sz="2400" b="1" dirty="0" smtClean="0">
                <a:latin typeface="Book Antiqua" charset="0"/>
              </a:rPr>
              <a:t>Slavery and Moral Suasion</a:t>
            </a:r>
          </a:p>
          <a:p>
            <a:pPr eaLnBrk="1" hangingPunct="1"/>
            <a:r>
              <a:rPr lang="en-US" sz="2400" dirty="0" smtClean="0"/>
              <a:t>While many southerners believed the abolitionists hoped to incite a slave insurrection, nearly all abolitionists, despite their militant rhetoric, rejected violence as a means of ending slavery. </a:t>
            </a:r>
          </a:p>
          <a:p>
            <a:pPr eaLnBrk="1" hangingPunct="1"/>
            <a:r>
              <a:rPr lang="en-US" sz="2400" b="1" u="sng" dirty="0" smtClean="0"/>
              <a:t>Pacifists</a:t>
            </a:r>
            <a:r>
              <a:rPr lang="en-US" sz="2400" dirty="0" smtClean="0"/>
              <a:t>:  Many were pacifists or “non-</a:t>
            </a:r>
            <a:r>
              <a:rPr lang="en-US" sz="2400" dirty="0" err="1" smtClean="0"/>
              <a:t>resistants</a:t>
            </a:r>
            <a:r>
              <a:rPr lang="en-US" sz="2400" dirty="0" smtClean="0"/>
              <a:t>,” who believed that coercion had to be eliminated from all human institutions and relationships. </a:t>
            </a:r>
          </a:p>
          <a:p>
            <a:pPr eaLnBrk="1" hangingPunct="1"/>
            <a:r>
              <a:rPr lang="en-US" sz="2400" b="1" u="sng" dirty="0" smtClean="0"/>
              <a:t>“Moral Suasion”: </a:t>
            </a:r>
            <a:r>
              <a:rPr lang="en-US" sz="2400" dirty="0" smtClean="0"/>
              <a:t> the strategy involved convincing slaveholders to end their sinful ways and shaming Northerners into action. </a:t>
            </a:r>
          </a:p>
          <a:p>
            <a:pPr eaLnBrk="1" hangingPunct="1"/>
            <a:r>
              <a:rPr lang="en-US" sz="2400" b="1" u="sng" dirty="0" smtClean="0"/>
              <a:t>Impact:  </a:t>
            </a:r>
            <a:r>
              <a:rPr lang="en-US" sz="2400" dirty="0" smtClean="0"/>
              <a:t>Abolitionists were the first in American history to try to transform society by changing mass opinion through education and agitation, instead of using political parties.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43000"/>
          </a:xfrm>
        </p:spPr>
        <p:txBody>
          <a:bodyPr/>
          <a:lstStyle/>
          <a:p>
            <a:pPr eaLnBrk="1" hangingPunct="1"/>
            <a:r>
              <a:rPr lang="en-US" sz="3200" smtClean="0">
                <a:solidFill>
                  <a:srgbClr val="FF0000"/>
                </a:solidFill>
                <a:latin typeface="StoneSerif SAIN SmBd v.1" pitchFamily="2" charset="0"/>
              </a:rPr>
              <a:t>The Crusade against Slavery</a:t>
            </a:r>
          </a:p>
        </p:txBody>
      </p:sp>
      <p:sp>
        <p:nvSpPr>
          <p:cNvPr id="14339" name="Rectangle 3"/>
          <p:cNvSpPr>
            <a:spLocks noGrp="1" noChangeArrowheads="1"/>
          </p:cNvSpPr>
          <p:nvPr>
            <p:ph idx="1"/>
          </p:nvPr>
        </p:nvSpPr>
        <p:spPr>
          <a:xfrm>
            <a:off x="0" y="533400"/>
            <a:ext cx="9144000" cy="6324600"/>
          </a:xfrm>
        </p:spPr>
        <p:txBody>
          <a:bodyPr/>
          <a:lstStyle/>
          <a:p>
            <a:pPr algn="ctr" eaLnBrk="1" hangingPunct="1">
              <a:buFontTx/>
              <a:buNone/>
            </a:pPr>
            <a:r>
              <a:rPr lang="en-US" sz="2000" b="1" dirty="0" smtClean="0">
                <a:latin typeface="Book Antiqua" charset="0"/>
              </a:rPr>
              <a:t>Abolitionists and the Idea of Freedom</a:t>
            </a:r>
          </a:p>
          <a:p>
            <a:pPr eaLnBrk="1" hangingPunct="1"/>
            <a:r>
              <a:rPr lang="en-US" sz="2000" b="1" u="sng" dirty="0" smtClean="0"/>
              <a:t>Freedom Defined:  </a:t>
            </a:r>
            <a:r>
              <a:rPr lang="en-US" sz="2000" dirty="0" smtClean="0"/>
              <a:t>Abolitionism both reaffirmed and challenged common understandings of freedom in </a:t>
            </a:r>
            <a:r>
              <a:rPr lang="en-US" sz="2000" dirty="0" err="1" smtClean="0"/>
              <a:t>Jacksonian</a:t>
            </a:r>
            <a:r>
              <a:rPr lang="en-US" sz="2000" dirty="0" smtClean="0"/>
              <a:t> America. It helped spread the notion, reinforced by the market revolution, that personal freedom derived, not from ownership of productive property such as land, but from </a:t>
            </a:r>
            <a:r>
              <a:rPr lang="en-US" sz="2000" u="sng" dirty="0" smtClean="0"/>
              <a:t>ownership of one’s self </a:t>
            </a:r>
            <a:r>
              <a:rPr lang="en-US" sz="2000" dirty="0" smtClean="0"/>
              <a:t>and the ability to enjoy the fruits of one’s labor. </a:t>
            </a:r>
          </a:p>
          <a:p>
            <a:pPr eaLnBrk="1" hangingPunct="1"/>
            <a:endParaRPr lang="en-US" sz="2000" dirty="0" smtClean="0"/>
          </a:p>
          <a:p>
            <a:pPr eaLnBrk="1" hangingPunct="1"/>
            <a:r>
              <a:rPr lang="en-US" sz="2000" b="1" u="sng" dirty="0" smtClean="0"/>
              <a:t>“Wage-Slavery” </a:t>
            </a:r>
            <a:r>
              <a:rPr lang="en-US" sz="2000" dirty="0" smtClean="0"/>
              <a:t>: Abolitionists rejected the idea of “wage-slavery” popularized by the labor movement and proslavery arguments. They argued that, compared to the slave, the wage-worker embodied freedom, since he could change jobs, accumulate property, and have a stable family. </a:t>
            </a:r>
          </a:p>
          <a:p>
            <a:pPr eaLnBrk="1" hangingPunct="1"/>
            <a:endParaRPr lang="en-US" sz="2000" dirty="0" smtClean="0"/>
          </a:p>
          <a:p>
            <a:pPr eaLnBrk="1" hangingPunct="1"/>
            <a:r>
              <a:rPr lang="en-US" sz="2000" dirty="0" smtClean="0"/>
              <a:t>Abolitionists argued that slavery was so entrenched in American life that its destruction would require fundamental changes in both the North and South. They demanded that the inherent, natural, and absolute right to personal liberty, regardless of race, should take precedence over other freedoms, such as the right to accumulate and maintain property or the right to self-government by local political communities.</a:t>
            </a:r>
          </a:p>
          <a:p>
            <a:pPr eaLnBrk="1" hangingPunct="1"/>
            <a:endParaRPr lang="en-US" sz="1400" dirty="0" smtClean="0"/>
          </a:p>
          <a:p>
            <a:pPr eaLnBrk="1" hangingPunct="1"/>
            <a:endParaRPr lang="en-US" dirty="0" smtClean="0">
              <a:latin typeface="Book Antiqua"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dirty="0" smtClean="0">
                <a:solidFill>
                  <a:srgbClr val="FF0000"/>
                </a:solidFill>
                <a:latin typeface="StoneSerif SAIN SmBd v.1" pitchFamily="2" charset="0"/>
              </a:rPr>
              <a:t>The Crusade against Slavery</a:t>
            </a:r>
            <a:endParaRPr lang="en-US" sz="3200" dirty="0"/>
          </a:p>
        </p:txBody>
      </p:sp>
      <p:sp>
        <p:nvSpPr>
          <p:cNvPr id="3" name="Content Placeholder 2"/>
          <p:cNvSpPr>
            <a:spLocks noGrp="1"/>
          </p:cNvSpPr>
          <p:nvPr>
            <p:ph idx="1"/>
          </p:nvPr>
        </p:nvSpPr>
        <p:spPr>
          <a:xfrm>
            <a:off x="0" y="685800"/>
            <a:ext cx="9144000" cy="6172200"/>
          </a:xfrm>
        </p:spPr>
        <p:txBody>
          <a:bodyPr>
            <a:normAutofit lnSpcReduction="10000"/>
          </a:bodyPr>
          <a:lstStyle/>
          <a:p>
            <a:pPr algn="ctr" eaLnBrk="1" hangingPunct="1">
              <a:buFontTx/>
              <a:buNone/>
            </a:pPr>
            <a:r>
              <a:rPr lang="en-US" sz="2000" b="1" dirty="0" smtClean="0">
                <a:latin typeface="Book Antiqua" charset="0"/>
              </a:rPr>
              <a:t>A New Vision of America</a:t>
            </a:r>
          </a:p>
          <a:p>
            <a:pPr eaLnBrk="1" hangingPunct="1"/>
            <a:r>
              <a:rPr lang="en-US" sz="2000" u="sng" dirty="0" smtClean="0"/>
              <a:t>Freedom is a universal entitlement :</a:t>
            </a:r>
            <a:r>
              <a:rPr lang="en-US" sz="2000" dirty="0" smtClean="0"/>
              <a:t>  abolitionists promoted this idea in an age when freedom and citizenship had become associated with whiteness. </a:t>
            </a:r>
          </a:p>
          <a:p>
            <a:pPr eaLnBrk="1" hangingPunct="1"/>
            <a:r>
              <a:rPr lang="en-US" sz="2000" u="sng" dirty="0" smtClean="0"/>
              <a:t>Unity and Diversity:  </a:t>
            </a:r>
            <a:r>
              <a:rPr lang="en-US" sz="2000" dirty="0" smtClean="0"/>
              <a:t>Abolitionists felt that Americans could be a single people undifferentiated by race</a:t>
            </a:r>
          </a:p>
          <a:p>
            <a:pPr eaLnBrk="1" hangingPunct="1"/>
            <a:endParaRPr lang="en-US" sz="2000" dirty="0" smtClean="0"/>
          </a:p>
          <a:p>
            <a:pPr eaLnBrk="1" hangingPunct="1"/>
            <a:r>
              <a:rPr lang="en-US" sz="2000" u="sng" dirty="0" smtClean="0"/>
              <a:t>Equality before the Law:  </a:t>
            </a:r>
            <a:r>
              <a:rPr lang="en-US" sz="2000" dirty="0" smtClean="0"/>
              <a:t>Anti-slavery activists viewed slaves and free blacks as equal members of the national community. They argued that birthplace, not race, should determine who was an American, an idea later enshrined in the Fourteenth Amendment. Abolitionists invented the concept of equality before the law, regardless of race. </a:t>
            </a:r>
          </a:p>
          <a:p>
            <a:pPr eaLnBrk="1" hangingPunct="1"/>
            <a:r>
              <a:rPr lang="en-US" sz="2000" dirty="0" smtClean="0"/>
              <a:t>Some abolitionists like Garrison detested the Constitution as a covenant with </a:t>
            </a:r>
            <a:r>
              <a:rPr lang="en-US" sz="2000" dirty="0" err="1" smtClean="0"/>
              <a:t>slaveowners</a:t>
            </a:r>
            <a:r>
              <a:rPr lang="en-US" sz="2000" dirty="0" smtClean="0"/>
              <a:t>, others, like Frederick Douglass, believed that it offered no protections to slavery. </a:t>
            </a:r>
          </a:p>
          <a:p>
            <a:pPr eaLnBrk="1" hangingPunct="1">
              <a:buNone/>
            </a:pPr>
            <a:r>
              <a:rPr lang="en-US" sz="2000" b="1" u="sng" dirty="0" smtClean="0"/>
              <a:t>Declaration of Independence and Freedom</a:t>
            </a:r>
            <a:r>
              <a:rPr lang="en-US" sz="2000" dirty="0" smtClean="0"/>
              <a:t>:  </a:t>
            </a:r>
            <a:r>
              <a:rPr lang="en-US" sz="1200" dirty="0" smtClean="0">
                <a:hlinkClick r:id="rId2"/>
              </a:rPr>
              <a:t>http://www.elcivics.com/us_declaration_preamble.html</a:t>
            </a:r>
            <a:endParaRPr lang="en-US" sz="1200" dirty="0" smtClean="0"/>
          </a:p>
          <a:p>
            <a:pPr eaLnBrk="1" hangingPunct="1"/>
            <a:r>
              <a:rPr lang="en-US" sz="2000" dirty="0" smtClean="0"/>
              <a:t>They consciously presented abolition as the culmination of the Revolution’s values of liberty and equality.  They seized on the preamble to the Declaration of Independence as an attack against slavery.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0"/>
            <a:ext cx="8229600" cy="1143000"/>
          </a:xfrm>
        </p:spPr>
        <p:txBody>
          <a:bodyPr/>
          <a:lstStyle/>
          <a:p>
            <a:pPr eaLnBrk="1" hangingPunct="1"/>
            <a:r>
              <a:rPr lang="en-US" sz="3200" dirty="0" smtClean="0">
                <a:solidFill>
                  <a:srgbClr val="FF0000"/>
                </a:solidFill>
                <a:latin typeface="StoneSerif SAIN SmBd v.1" pitchFamily="2" charset="0"/>
              </a:rPr>
              <a:t>Black and White Abolitionism</a:t>
            </a:r>
          </a:p>
        </p:txBody>
      </p:sp>
      <p:sp>
        <p:nvSpPr>
          <p:cNvPr id="15363" name="Rectangle 3"/>
          <p:cNvSpPr>
            <a:spLocks noGrp="1" noChangeArrowheads="1"/>
          </p:cNvSpPr>
          <p:nvPr>
            <p:ph idx="1"/>
          </p:nvPr>
        </p:nvSpPr>
        <p:spPr>
          <a:xfrm>
            <a:off x="0" y="533400"/>
            <a:ext cx="9144000" cy="6324600"/>
          </a:xfrm>
        </p:spPr>
        <p:txBody>
          <a:bodyPr/>
          <a:lstStyle/>
          <a:p>
            <a:pPr algn="ctr" eaLnBrk="1" hangingPunct="1">
              <a:buFontTx/>
              <a:buNone/>
            </a:pPr>
            <a:r>
              <a:rPr lang="en-US" sz="2800" b="1" dirty="0" smtClean="0">
                <a:latin typeface="Book Antiqua" charset="0"/>
              </a:rPr>
              <a:t>Black Abolitionists</a:t>
            </a:r>
          </a:p>
          <a:p>
            <a:pPr eaLnBrk="1" hangingPunct="1"/>
            <a:r>
              <a:rPr lang="en-US" sz="2000" dirty="0" smtClean="0"/>
              <a:t>Blacks played a leading role in the abolitionist movement. Northern blacks attracted to Garrison’s opposition to colonization and his demand for equal rights were half of </a:t>
            </a:r>
            <a:r>
              <a:rPr lang="en-US" sz="2000" i="1" dirty="0" smtClean="0"/>
              <a:t>The Liberator’s</a:t>
            </a:r>
            <a:r>
              <a:rPr lang="en-US" sz="2000" dirty="0" smtClean="0"/>
              <a:t> subscribers. </a:t>
            </a:r>
          </a:p>
          <a:p>
            <a:pPr eaLnBrk="1" hangingPunct="1"/>
            <a:r>
              <a:rPr lang="en-US" sz="2000" dirty="0" smtClean="0"/>
              <a:t>Several blacks were leaders of the American Anti-Slavery Society, and northern-born blacks and fugitive slaves such as Frederick Douglass quickly became major organizers and speakers.</a:t>
            </a:r>
          </a:p>
          <a:p>
            <a:pPr eaLnBrk="1" hangingPunct="1"/>
            <a:r>
              <a:rPr lang="en-US" sz="2000" dirty="0" smtClean="0"/>
              <a:t> Many fugitive slaves published accounts of their experience of slavery, which became powerful tools in communicating the reality of slavery to Northern audiences. </a:t>
            </a:r>
          </a:p>
          <a:p>
            <a:pPr eaLnBrk="1" hangingPunct="1"/>
            <a:endParaRPr lang="en-US" sz="2000" dirty="0" smtClean="0"/>
          </a:p>
          <a:p>
            <a:pPr eaLnBrk="1" hangingPunct="1"/>
            <a:r>
              <a:rPr lang="en-US" sz="2400" b="1" i="1" u="sng" dirty="0" smtClean="0"/>
              <a:t>Uncle Tom’s Cabin</a:t>
            </a:r>
            <a:r>
              <a:rPr lang="en-US" sz="2400" dirty="0" smtClean="0"/>
              <a:t>, a novel published by Harriet Beecher Stowe in 1852, was based on one fugitive slave’s life and sold more than 1 million copies in only a few years.</a:t>
            </a:r>
          </a:p>
          <a:p>
            <a:pPr lvl="1" eaLnBrk="1" hangingPunct="1"/>
            <a:r>
              <a:rPr lang="en-US" sz="2000" u="sng" dirty="0" smtClean="0"/>
              <a:t>Uncle Tom's Cabin</a:t>
            </a:r>
            <a:r>
              <a:rPr lang="en-US" sz="2000" dirty="0" smtClean="0"/>
              <a:t> to some extent modeled on the autobiography of fugitive slave Josiah Henson, which displayed the terrible conditions of slavery 	</a:t>
            </a:r>
            <a:r>
              <a:rPr lang="en-US" sz="1400" dirty="0" smtClean="0">
                <a:hlinkClick r:id="rId3"/>
              </a:rPr>
              <a:t>https://www.harrietbeecherstowecenter.org/utc/</a:t>
            </a:r>
            <a:endParaRPr lang="en-US" sz="1400" dirty="0" smtClean="0"/>
          </a:p>
          <a:p>
            <a:pPr lvl="1" eaLnBrk="1" hangingPunct="1"/>
            <a:r>
              <a:rPr lang="en-US" sz="1400" dirty="0" smtClean="0">
                <a:hlinkClick r:id="rId4"/>
              </a:rPr>
              <a:t>http://www.history.com/this-day-in-history/uncle-toms-cabin-is-published</a:t>
            </a:r>
            <a:endParaRPr lang="en-US" sz="1400" dirty="0" smtClean="0"/>
          </a:p>
          <a:p>
            <a:pPr lvl="1" eaLnBrk="1" hangingPunct="1"/>
            <a:endParaRPr lang="en-US" sz="2000" dirty="0" smtClean="0"/>
          </a:p>
          <a:p>
            <a:pPr lvl="1" eaLnBrk="1" hangingPunct="1">
              <a:buNone/>
            </a:pPr>
            <a:endParaRPr lang="en-US" sz="2000" dirty="0" smtClean="0"/>
          </a:p>
          <a:p>
            <a:pPr eaLnBrk="1" hangingPunct="1"/>
            <a:endParaRPr lang="en-US" sz="1400" dirty="0" smtClean="0"/>
          </a:p>
          <a:p>
            <a:pPr eaLnBrk="1" hangingPunct="1"/>
            <a:endParaRPr lang="en-US" dirty="0" smtClean="0">
              <a:latin typeface="Book Antiqua"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200" dirty="0" smtClean="0">
                <a:solidFill>
                  <a:srgbClr val="FF0000"/>
                </a:solidFill>
                <a:latin typeface="StoneSerif SAIN SmBd v.1" pitchFamily="2" charset="0"/>
              </a:rPr>
              <a:t>Black and White Abolitionism</a:t>
            </a:r>
            <a:endParaRPr lang="en-US" sz="3200" dirty="0"/>
          </a:p>
        </p:txBody>
      </p:sp>
      <p:sp>
        <p:nvSpPr>
          <p:cNvPr id="3" name="Content Placeholder 2"/>
          <p:cNvSpPr>
            <a:spLocks noGrp="1"/>
          </p:cNvSpPr>
          <p:nvPr>
            <p:ph idx="1"/>
          </p:nvPr>
        </p:nvSpPr>
        <p:spPr>
          <a:xfrm>
            <a:off x="0" y="533400"/>
            <a:ext cx="9144000" cy="6324600"/>
          </a:xfrm>
        </p:spPr>
        <p:txBody>
          <a:bodyPr/>
          <a:lstStyle/>
          <a:p>
            <a:pPr algn="ctr" eaLnBrk="1" hangingPunct="1">
              <a:buFontTx/>
              <a:buNone/>
            </a:pPr>
            <a:r>
              <a:rPr lang="en-US" sz="2000" b="1" dirty="0" smtClean="0">
                <a:latin typeface="Book Antiqua" charset="0"/>
              </a:rPr>
              <a:t>Abolitionism and Race</a:t>
            </a:r>
          </a:p>
          <a:p>
            <a:pPr eaLnBrk="1" hangingPunct="1"/>
            <a:r>
              <a:rPr lang="en-US" sz="1800" dirty="0" smtClean="0"/>
              <a:t>Even though abolitionism was the first racially integrated social movement in American history and the first to make equal rights for blacks central to its agenda, the movement could not avoid the racism prevalent in white America. </a:t>
            </a:r>
          </a:p>
          <a:p>
            <a:pPr eaLnBrk="1" hangingPunct="1"/>
            <a:r>
              <a:rPr lang="en-US" sz="1800" dirty="0" smtClean="0"/>
              <a:t>White abolitionists could not entirely free themselves of racial prejudice. They monopolized key decision-making positions and resources in the movement. </a:t>
            </a:r>
          </a:p>
          <a:p>
            <a:pPr eaLnBrk="1" hangingPunct="1"/>
            <a:r>
              <a:rPr lang="en-US" sz="1800" dirty="0" smtClean="0"/>
              <a:t>By the 1840s, black abolitionists frustrated with white control started to hold their own black abolitionist conventions. Some, like Henry Highland Garnet, departed from the white movement by calling for violent resistance to slavery. </a:t>
            </a:r>
          </a:p>
          <a:p>
            <a:pPr eaLnBrk="1" hangingPunct="1"/>
            <a:r>
              <a:rPr lang="en-US" sz="1800" dirty="0" smtClean="0"/>
              <a:t>Nevertheless, white and black abolitionists did mount legal and political campaigns against racial discrimination in northern states. They had a few victories, including ending school segregation in Massachusetts. </a:t>
            </a:r>
          </a:p>
          <a:p>
            <a:pPr eaLnBrk="1" hangingPunct="1"/>
            <a:r>
              <a:rPr lang="en-US" sz="1800" dirty="0" smtClean="0"/>
              <a:t>Black abolitionists in particular challenged whites to recognize blacks as equal citizens and fellow human beings, and they undermined intellectual and cultural arguments for white supremacy.</a:t>
            </a:r>
          </a:p>
          <a:p>
            <a:pPr eaLnBrk="1" hangingPunct="1"/>
            <a:endParaRPr lang="en-US" sz="1800" dirty="0" smtClean="0"/>
          </a:p>
          <a:p>
            <a:pPr eaLnBrk="1" hangingPunct="1"/>
            <a:r>
              <a:rPr lang="en-US" sz="2000" b="1" u="sng" dirty="0" smtClean="0"/>
              <a:t>Racism and Science</a:t>
            </a:r>
            <a:r>
              <a:rPr lang="en-US" sz="2000" dirty="0" smtClean="0"/>
              <a:t>:  According to physician and racial theorists Josiah Nott and George </a:t>
            </a:r>
            <a:r>
              <a:rPr lang="en-US" sz="2000" dirty="0" err="1" smtClean="0"/>
              <a:t>Gliddon</a:t>
            </a:r>
            <a:r>
              <a:rPr lang="en-US" sz="2000" dirty="0" smtClean="0"/>
              <a:t>, there was a hierarchy of races, with blacks forming a separate species between whites and chimpanzees.</a:t>
            </a:r>
          </a:p>
          <a:p>
            <a:pPr eaLnBrk="1" hangingPunct="1">
              <a:buNone/>
            </a:pPr>
            <a:r>
              <a:rPr lang="en-US" sz="2000" dirty="0" smtClean="0">
                <a:hlinkClick r:id="rId2"/>
              </a:rPr>
              <a:t>http://www.understandingrace.org/history/science/one_race.html</a:t>
            </a:r>
            <a:endParaRPr lang="en-US" sz="20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latin typeface="Times New Roman" charset="0"/>
            </a:endParaRPr>
          </a:p>
        </p:txBody>
      </p:sp>
      <p:sp>
        <p:nvSpPr>
          <p:cNvPr id="41987" name="Rectangle 3"/>
          <p:cNvSpPr>
            <a:spLocks noChangeArrowheads="1"/>
          </p:cNvSpPr>
          <p:nvPr/>
        </p:nvSpPr>
        <p:spPr bwMode="auto">
          <a:xfrm>
            <a:off x="0" y="5638800"/>
            <a:ext cx="9144000" cy="1077218"/>
          </a:xfrm>
          <a:prstGeom prst="rect">
            <a:avLst/>
          </a:prstGeom>
          <a:noFill/>
          <a:ln w="9525">
            <a:noFill/>
            <a:miter lim="800000"/>
            <a:headEnd/>
            <a:tailEnd/>
          </a:ln>
        </p:spPr>
        <p:txBody>
          <a:bodyPr wrap="square">
            <a:spAutoFit/>
          </a:bodyPr>
          <a:lstStyle/>
          <a:p>
            <a:endParaRPr lang="en-US" sz="1600" b="1" dirty="0">
              <a:latin typeface="Times New Roman" charset="0"/>
            </a:endParaRPr>
          </a:p>
          <a:p>
            <a:r>
              <a:rPr lang="en-US" sz="1600" b="1" dirty="0">
                <a:latin typeface="Times New Roman" charset="0"/>
              </a:rPr>
              <a:t>An illustration from Types of </a:t>
            </a:r>
            <a:r>
              <a:rPr lang="en-US" sz="1600" b="1" dirty="0" smtClean="0">
                <a:latin typeface="Times New Roman" charset="0"/>
              </a:rPr>
              <a:t>Mankind, an 1854 book by physicians and racial theorists Josiah C. Nott and George R. </a:t>
            </a:r>
            <a:r>
              <a:rPr lang="en-US" sz="1600" b="1" dirty="0" err="1" smtClean="0">
                <a:latin typeface="Times New Roman" charset="0"/>
              </a:rPr>
              <a:t>Gliddon</a:t>
            </a:r>
            <a:r>
              <a:rPr lang="en-US" sz="1600" b="1" dirty="0" smtClean="0">
                <a:latin typeface="Times New Roman" charset="0"/>
              </a:rPr>
              <a:t>, who argued that blacks formed a separate species, midway between whites and chimpanzees.  Abolitionists sought to counter the pseudoscientific defenses of slavery and racism.</a:t>
            </a:r>
            <a:endParaRPr lang="en-US" sz="1600" b="1" dirty="0">
              <a:latin typeface="Times New Roman" charset="0"/>
            </a:endParaRPr>
          </a:p>
        </p:txBody>
      </p:sp>
      <p:pic>
        <p:nvPicPr>
          <p:cNvPr id="41988" name="Picture 8" descr="ch12fig17"/>
          <p:cNvPicPr>
            <a:picLocks noChangeAspect="1" noChangeArrowheads="1"/>
          </p:cNvPicPr>
          <p:nvPr/>
        </p:nvPicPr>
        <p:blipFill>
          <a:blip r:embed="rId3"/>
          <a:srcRect/>
          <a:stretch>
            <a:fillRect/>
          </a:stretch>
        </p:blipFill>
        <p:spPr bwMode="auto">
          <a:xfrm>
            <a:off x="2667000" y="0"/>
            <a:ext cx="3575447"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457200"/>
          </a:xfrm>
        </p:spPr>
        <p:txBody>
          <a:bodyPr>
            <a:normAutofit fontScale="90000"/>
          </a:bodyPr>
          <a:lstStyle/>
          <a:p>
            <a:pPr eaLnBrk="1" hangingPunct="1"/>
            <a:r>
              <a:rPr lang="en-US" sz="2800" smtClean="0">
                <a:solidFill>
                  <a:srgbClr val="FF0000"/>
                </a:solidFill>
                <a:latin typeface="StoneSerif SAIN SmBd v.1" pitchFamily="2" charset="0"/>
              </a:rPr>
              <a:t>Black and White Abolitionism</a:t>
            </a:r>
          </a:p>
        </p:txBody>
      </p:sp>
      <p:sp>
        <p:nvSpPr>
          <p:cNvPr id="16387" name="Rectangle 3"/>
          <p:cNvSpPr>
            <a:spLocks noGrp="1" noChangeArrowheads="1"/>
          </p:cNvSpPr>
          <p:nvPr>
            <p:ph idx="1"/>
          </p:nvPr>
        </p:nvSpPr>
        <p:spPr>
          <a:xfrm>
            <a:off x="0" y="533400"/>
            <a:ext cx="9144000" cy="6324600"/>
          </a:xfrm>
        </p:spPr>
        <p:txBody>
          <a:bodyPr/>
          <a:lstStyle/>
          <a:p>
            <a:pPr algn="ctr" eaLnBrk="1" hangingPunct="1">
              <a:buFontTx/>
              <a:buNone/>
            </a:pPr>
            <a:r>
              <a:rPr lang="en-US" sz="2800" dirty="0" smtClean="0">
                <a:latin typeface="Book Antiqua" charset="0"/>
              </a:rPr>
              <a:t>Slavery and American Freedom</a:t>
            </a:r>
          </a:p>
          <a:p>
            <a:pPr eaLnBrk="1" hangingPunct="1">
              <a:lnSpc>
                <a:spcPct val="90000"/>
              </a:lnSpc>
            </a:pPr>
            <a:r>
              <a:rPr lang="en-US" sz="1600" dirty="0" smtClean="0"/>
              <a:t>Black abolitionists rejected America’s claim to be a land of freedom, and many free blacks dramatically reversed the common association of the United States with the progress of liberty. </a:t>
            </a:r>
          </a:p>
          <a:p>
            <a:pPr eaLnBrk="1" hangingPunct="1">
              <a:lnSpc>
                <a:spcPct val="90000"/>
              </a:lnSpc>
            </a:pPr>
            <a:endParaRPr lang="en-US" sz="1600" dirty="0" smtClean="0"/>
          </a:p>
          <a:p>
            <a:pPr eaLnBrk="1" hangingPunct="1">
              <a:lnSpc>
                <a:spcPct val="90000"/>
              </a:lnSpc>
            </a:pPr>
            <a:r>
              <a:rPr lang="en-US" sz="1600" dirty="0" smtClean="0"/>
              <a:t>Black communities, barred from celebrating Independence Day in many northern communities, instead celebrated January 1, the day the foreign slave trade was abolished, or August 1, the anniversary of West Indian emancipation. </a:t>
            </a:r>
          </a:p>
          <a:p>
            <a:pPr eaLnBrk="1" hangingPunct="1">
              <a:lnSpc>
                <a:spcPct val="90000"/>
              </a:lnSpc>
            </a:pPr>
            <a:endParaRPr lang="en-US" sz="1600" dirty="0" smtClean="0"/>
          </a:p>
          <a:p>
            <a:pPr eaLnBrk="1" hangingPunct="1">
              <a:lnSpc>
                <a:spcPct val="90000"/>
              </a:lnSpc>
            </a:pPr>
            <a:r>
              <a:rPr lang="en-US" sz="1600" dirty="0" smtClean="0"/>
              <a:t>Blacks openly praised Great Britain as a nation of freedom, contrasting it with America as a land of tyranny. More than white counterparts, black abolitionists forged an ideal of color-blind citizenship. They also argued that black poverty was caused by slavery and that freedom had an economic dimension as well.</a:t>
            </a:r>
          </a:p>
          <a:p>
            <a:pPr eaLnBrk="1" hangingPunct="1">
              <a:lnSpc>
                <a:spcPct val="90000"/>
              </a:lnSpc>
            </a:pPr>
            <a:endParaRPr lang="en-US" sz="1600" dirty="0" smtClean="0"/>
          </a:p>
          <a:p>
            <a:pPr eaLnBrk="1" hangingPunct="1">
              <a:lnSpc>
                <a:spcPct val="90000"/>
              </a:lnSpc>
            </a:pPr>
            <a:r>
              <a:rPr lang="en-US" sz="1600" b="1" u="sng" dirty="0" smtClean="0"/>
              <a:t>Frederick Douglass in Rochester, New York in 1852. </a:t>
            </a:r>
            <a:r>
              <a:rPr lang="en-US" sz="1600" dirty="0" smtClean="0"/>
              <a:t>Speaking after Independence Day festivities, Douglass asked “What, to the Slave, is the Fourth of July?” He answered that Fourth of July celebrations showed the hypocrisy of a nation proclaiming its commitment to liberty and yet daily committing “practices more shocking and bloody” than any other nation. But Douglass also claimed the Revolution’s legacy and its “rich inheritance of justice, liberty, prosperity, and independence.” Douglass suggested that America could restore its original mission to spread freedom only when it abolished slavery and freed the “great doctrines” of the Declaration of Independence from the “narrow bounds” of race.</a:t>
            </a:r>
          </a:p>
          <a:p>
            <a:pPr eaLnBrk="1" hangingPunct="1">
              <a:buNone/>
            </a:pPr>
            <a:r>
              <a:rPr lang="en-US" sz="2800" dirty="0" smtClean="0">
                <a:latin typeface="Book Antiqua" charset="0"/>
              </a:rPr>
              <a:t>	</a:t>
            </a:r>
            <a:r>
              <a:rPr lang="en-US" sz="1600" dirty="0" smtClean="0">
                <a:latin typeface="Book Antiqua" charset="0"/>
              </a:rPr>
              <a:t>Frederick Douglass – 4</a:t>
            </a:r>
            <a:r>
              <a:rPr lang="en-US" sz="1600" baseline="30000" dirty="0" smtClean="0">
                <a:latin typeface="Book Antiqua" charset="0"/>
              </a:rPr>
              <a:t>th</a:t>
            </a:r>
            <a:r>
              <a:rPr lang="en-US" sz="1600" dirty="0" smtClean="0">
                <a:latin typeface="Book Antiqua" charset="0"/>
              </a:rPr>
              <a:t> of July Speech:  </a:t>
            </a:r>
            <a:r>
              <a:rPr lang="en-US" sz="1600" dirty="0" smtClean="0">
                <a:latin typeface="Book Antiqua" charset="0"/>
                <a:hlinkClick r:id="rId3"/>
              </a:rPr>
              <a:t>http://www.pbs.org/wgbh/aia/part4/4h2927.html</a:t>
            </a:r>
            <a:endParaRPr lang="en-US" sz="1600" dirty="0" smtClean="0">
              <a:latin typeface="Book Antiqua" charset="0"/>
            </a:endParaRPr>
          </a:p>
          <a:p>
            <a:pPr eaLnBrk="1" hangingPunct="1"/>
            <a:endParaRPr lang="en-US" sz="2800" dirty="0" smtClean="0">
              <a:latin typeface="Book Antiqua"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sz="3200" smtClean="0">
                <a:solidFill>
                  <a:srgbClr val="FF0000"/>
                </a:solidFill>
                <a:latin typeface="StoneSerif SAIN SmBd v.1" pitchFamily="2" charset="0"/>
              </a:rPr>
              <a:t>Black and White Abolitionism</a:t>
            </a:r>
          </a:p>
        </p:txBody>
      </p:sp>
      <p:sp>
        <p:nvSpPr>
          <p:cNvPr id="17411" name="Rectangle 3"/>
          <p:cNvSpPr>
            <a:spLocks noGrp="1" noChangeArrowheads="1"/>
          </p:cNvSpPr>
          <p:nvPr>
            <p:ph idx="1"/>
          </p:nvPr>
        </p:nvSpPr>
        <p:spPr>
          <a:xfrm>
            <a:off x="0" y="533400"/>
            <a:ext cx="9144000" cy="6324600"/>
          </a:xfrm>
        </p:spPr>
        <p:txBody>
          <a:bodyPr/>
          <a:lstStyle/>
          <a:p>
            <a:pPr algn="ctr" eaLnBrk="1" hangingPunct="1">
              <a:buFontTx/>
              <a:buNone/>
            </a:pPr>
            <a:r>
              <a:rPr lang="en-US" sz="2800" dirty="0" smtClean="0">
                <a:latin typeface="Book Antiqua" charset="0"/>
              </a:rPr>
              <a:t>Gentlemen of Property and Standing</a:t>
            </a:r>
          </a:p>
          <a:p>
            <a:pPr eaLnBrk="1" hangingPunct="1">
              <a:lnSpc>
                <a:spcPct val="90000"/>
              </a:lnSpc>
            </a:pPr>
            <a:r>
              <a:rPr lang="en-US" sz="1800" dirty="0" smtClean="0"/>
              <a:t>Abolitionism initially sparked violent hostility from northerners who thought the movement threatened to dissolve the Union, interfere with profits originating in slave labor, and overthrow white supremacy.</a:t>
            </a:r>
          </a:p>
          <a:p>
            <a:pPr eaLnBrk="1" hangingPunct="1">
              <a:lnSpc>
                <a:spcPct val="90000"/>
              </a:lnSpc>
            </a:pPr>
            <a:endParaRPr lang="en-US" sz="1800" dirty="0" smtClean="0"/>
          </a:p>
          <a:p>
            <a:pPr eaLnBrk="1" hangingPunct="1">
              <a:lnSpc>
                <a:spcPct val="90000"/>
              </a:lnSpc>
            </a:pPr>
            <a:r>
              <a:rPr lang="en-US" sz="1800" dirty="0" smtClean="0"/>
              <a:t> Led by “gentlemen of property and standing,” usually merchants with economic ties to the South, mobs disrupted abolitionist meetings, destroyed abolitionists’ printing presses, and assaulted abolitionist activists. </a:t>
            </a:r>
          </a:p>
          <a:p>
            <a:pPr eaLnBrk="1" hangingPunct="1">
              <a:lnSpc>
                <a:spcPct val="90000"/>
              </a:lnSpc>
            </a:pPr>
            <a:endParaRPr lang="en-US" sz="1800" dirty="0" smtClean="0"/>
          </a:p>
          <a:p>
            <a:pPr eaLnBrk="1" hangingPunct="1">
              <a:lnSpc>
                <a:spcPct val="90000"/>
              </a:lnSpc>
            </a:pPr>
            <a:r>
              <a:rPr lang="en-US" sz="1800" dirty="0" smtClean="0"/>
              <a:t>William Lloyd Garrison was nearly lynched by one Boston mob. In 1837, anti-slavery editor Elijah Lovejoy was killed by a mob in Illinois while defending the printing press for his newspaper from assault, for the fifth and final time. </a:t>
            </a:r>
          </a:p>
          <a:p>
            <a:pPr eaLnBrk="1" hangingPunct="1">
              <a:lnSpc>
                <a:spcPct val="90000"/>
              </a:lnSpc>
            </a:pPr>
            <a:endParaRPr lang="en-US" sz="1800" dirty="0" smtClean="0"/>
          </a:p>
          <a:p>
            <a:pPr eaLnBrk="1" hangingPunct="1">
              <a:lnSpc>
                <a:spcPct val="90000"/>
              </a:lnSpc>
            </a:pPr>
            <a:r>
              <a:rPr lang="en-US" sz="1800" dirty="0" smtClean="0"/>
              <a:t>Andrew Jackson’s attorney general allowed abolitionist literature to be removed from the mails.</a:t>
            </a:r>
          </a:p>
          <a:p>
            <a:pPr eaLnBrk="1" hangingPunct="1">
              <a:lnSpc>
                <a:spcPct val="90000"/>
              </a:lnSpc>
            </a:pPr>
            <a:endParaRPr lang="en-US" sz="1800" dirty="0" smtClean="0"/>
          </a:p>
          <a:p>
            <a:pPr eaLnBrk="1" hangingPunct="1">
              <a:lnSpc>
                <a:spcPct val="90000"/>
              </a:lnSpc>
            </a:pPr>
            <a:r>
              <a:rPr lang="en-US" sz="1800" dirty="0" smtClean="0"/>
              <a:t> In 1836, when abolitionists flooded the House of Representatives with petitions calling for emancipation in Washington, D.C., the House adopted the </a:t>
            </a:r>
            <a:r>
              <a:rPr lang="en-US" sz="1800" b="1" dirty="0" smtClean="0"/>
              <a:t>“gag rule”, </a:t>
            </a:r>
            <a:r>
              <a:rPr lang="en-US" sz="1800" dirty="0" smtClean="0"/>
              <a:t>which prohibited that body from considering the petitions. The rule was repealed in 1844, in great part due to the efforts of former president John Quincy Adams.</a:t>
            </a:r>
          </a:p>
          <a:p>
            <a:pPr eaLnBrk="1" hangingPunct="1">
              <a:lnSpc>
                <a:spcPct val="90000"/>
              </a:lnSpc>
            </a:pPr>
            <a:endParaRPr lang="en-US" sz="1400" dirty="0" smtClean="0"/>
          </a:p>
          <a:p>
            <a:pPr algn="ctr" eaLnBrk="1" hangingPunct="1">
              <a:lnSpc>
                <a:spcPct val="90000"/>
              </a:lnSpc>
              <a:buFontTx/>
              <a:buNone/>
            </a:pPr>
            <a:endParaRPr lang="en-US" sz="1800" dirty="0" smtClean="0">
              <a:latin typeface="Book Antiqua" charset="0"/>
            </a:endParaRPr>
          </a:p>
          <a:p>
            <a:pPr eaLnBrk="1" hangingPunct="1"/>
            <a:endParaRPr lang="en-US" dirty="0" smtClean="0">
              <a:latin typeface="Book Antiqua"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3200" dirty="0" smtClean="0">
                <a:solidFill>
                  <a:srgbClr val="FF0000"/>
                </a:solidFill>
                <a:latin typeface="StoneSerif SAIN SmBd v.1" pitchFamily="2" charset="0"/>
              </a:rPr>
              <a:t>Black and White Abolitionism</a:t>
            </a:r>
            <a:endParaRPr lang="en-US" sz="3200" dirty="0"/>
          </a:p>
        </p:txBody>
      </p:sp>
      <p:sp>
        <p:nvSpPr>
          <p:cNvPr id="3" name="Content Placeholder 2"/>
          <p:cNvSpPr>
            <a:spLocks noGrp="1"/>
          </p:cNvSpPr>
          <p:nvPr>
            <p:ph idx="1"/>
          </p:nvPr>
        </p:nvSpPr>
        <p:spPr>
          <a:xfrm>
            <a:off x="0" y="457200"/>
            <a:ext cx="9144000" cy="6400800"/>
          </a:xfrm>
        </p:spPr>
        <p:txBody>
          <a:bodyPr/>
          <a:lstStyle/>
          <a:p>
            <a:pPr algn="ctr" eaLnBrk="1" hangingPunct="1">
              <a:lnSpc>
                <a:spcPct val="90000"/>
              </a:lnSpc>
              <a:buFontTx/>
              <a:buNone/>
            </a:pPr>
            <a:r>
              <a:rPr lang="en-US" sz="2800" b="1" dirty="0" smtClean="0">
                <a:latin typeface="Book Antiqua" charset="0"/>
              </a:rPr>
              <a:t>Slavery and Civil Liberties</a:t>
            </a:r>
          </a:p>
          <a:p>
            <a:pPr eaLnBrk="1" hangingPunct="1">
              <a:lnSpc>
                <a:spcPct val="90000"/>
              </a:lnSpc>
            </a:pPr>
            <a:r>
              <a:rPr lang="en-US" sz="2800" dirty="0" smtClean="0"/>
              <a:t>By then, attacks on the free speech of abolitionists convinced many Northerners that slavery was incompatible with the democratic liberties of white Americans. </a:t>
            </a:r>
          </a:p>
          <a:p>
            <a:pPr eaLnBrk="1" hangingPunct="1">
              <a:lnSpc>
                <a:spcPct val="90000"/>
              </a:lnSpc>
            </a:pPr>
            <a:endParaRPr lang="en-US" sz="2800" dirty="0" smtClean="0"/>
          </a:p>
          <a:p>
            <a:pPr eaLnBrk="1" hangingPunct="1">
              <a:lnSpc>
                <a:spcPct val="90000"/>
              </a:lnSpc>
            </a:pPr>
            <a:r>
              <a:rPr lang="en-US" sz="2800" dirty="0" smtClean="0"/>
              <a:t>Abolitionists broadened their appeal in order to win the support of northerners who cared little for black rights, but could be persuaded that slavery threatened their own freedoms. </a:t>
            </a:r>
          </a:p>
          <a:p>
            <a:pPr eaLnBrk="1" hangingPunct="1">
              <a:lnSpc>
                <a:spcPct val="90000"/>
              </a:lnSpc>
            </a:pPr>
            <a:endParaRPr lang="en-US" sz="2800" dirty="0" smtClean="0"/>
          </a:p>
          <a:p>
            <a:pPr eaLnBrk="1" hangingPunct="1">
              <a:lnSpc>
                <a:spcPct val="90000"/>
              </a:lnSpc>
            </a:pPr>
            <a:r>
              <a:rPr lang="en-US" sz="2800" dirty="0" smtClean="0"/>
              <a:t>The struggle to discuss slavery and its abolition in public made abolitionism the first great struggle for free speech in American history.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762000"/>
          </a:xfrm>
        </p:spPr>
        <p:txBody>
          <a:bodyPr/>
          <a:lstStyle/>
          <a:p>
            <a:pPr eaLnBrk="1" hangingPunct="1"/>
            <a:r>
              <a:rPr lang="en-US" sz="3200" dirty="0" smtClean="0">
                <a:solidFill>
                  <a:srgbClr val="FF0000"/>
                </a:solidFill>
                <a:latin typeface="StoneSerif SAIN SmBd v.1" pitchFamily="2" charset="0"/>
              </a:rPr>
              <a:t>The Origins of Feminism</a:t>
            </a:r>
          </a:p>
        </p:txBody>
      </p:sp>
      <p:sp>
        <p:nvSpPr>
          <p:cNvPr id="18435" name="Rectangle 3"/>
          <p:cNvSpPr>
            <a:spLocks noGrp="1" noChangeArrowheads="1"/>
          </p:cNvSpPr>
          <p:nvPr>
            <p:ph idx="1"/>
          </p:nvPr>
        </p:nvSpPr>
        <p:spPr>
          <a:xfrm>
            <a:off x="0" y="533400"/>
            <a:ext cx="9144000" cy="6324600"/>
          </a:xfrm>
        </p:spPr>
        <p:txBody>
          <a:bodyPr/>
          <a:lstStyle/>
          <a:p>
            <a:pPr algn="ctr" eaLnBrk="1" hangingPunct="1">
              <a:buFontTx/>
              <a:buNone/>
            </a:pPr>
            <a:r>
              <a:rPr lang="en-US" sz="2800" b="1" dirty="0" smtClean="0">
                <a:latin typeface="Book Antiqua" charset="0"/>
              </a:rPr>
              <a:t>The Rise of the Public Woman</a:t>
            </a:r>
          </a:p>
          <a:p>
            <a:pPr eaLnBrk="1" hangingPunct="1">
              <a:lnSpc>
                <a:spcPct val="90000"/>
              </a:lnSpc>
            </a:pPr>
            <a:r>
              <a:rPr lang="en-US" sz="2400" b="1" u="sng" dirty="0" smtClean="0"/>
              <a:t>Women Abolitionists</a:t>
            </a:r>
            <a:r>
              <a:rPr lang="en-US" sz="2400" dirty="0" smtClean="0"/>
              <a:t>:  </a:t>
            </a:r>
            <a:r>
              <a:rPr lang="en-US" sz="2000" dirty="0" smtClean="0"/>
              <a:t>Much of abolitionism’s strength was found in northern women, who joined it in large numbers. Most were evangelical Protestants, New England Congregationalists, or Quakers, who thought that slavery violated Christian belief and practice. </a:t>
            </a:r>
          </a:p>
          <a:p>
            <a:pPr eaLnBrk="1" hangingPunct="1">
              <a:lnSpc>
                <a:spcPct val="90000"/>
              </a:lnSpc>
            </a:pPr>
            <a:endParaRPr lang="en-US" sz="2000" dirty="0" smtClean="0"/>
          </a:p>
          <a:p>
            <a:pPr eaLnBrk="1" hangingPunct="1">
              <a:lnSpc>
                <a:spcPct val="90000"/>
              </a:lnSpc>
            </a:pPr>
            <a:r>
              <a:rPr lang="en-US" sz="2400" b="1" u="sng" dirty="0" smtClean="0"/>
              <a:t>Literacy &amp; Advocacy</a:t>
            </a:r>
            <a:r>
              <a:rPr lang="en-US" sz="2400" dirty="0" smtClean="0"/>
              <a:t>:  </a:t>
            </a:r>
            <a:r>
              <a:rPr lang="en-US" sz="2000" dirty="0" smtClean="0"/>
              <a:t>The public sphere was open to women in ways that government and party politics were not. Women could use their writing and speaking skills to make social changes.</a:t>
            </a:r>
          </a:p>
          <a:p>
            <a:pPr eaLnBrk="1" hangingPunct="1">
              <a:lnSpc>
                <a:spcPct val="90000"/>
              </a:lnSpc>
            </a:pPr>
            <a:endParaRPr lang="en-US" sz="2000" dirty="0" smtClean="0"/>
          </a:p>
          <a:p>
            <a:pPr eaLnBrk="1" hangingPunct="1">
              <a:lnSpc>
                <a:spcPct val="90000"/>
              </a:lnSpc>
            </a:pPr>
            <a:r>
              <a:rPr lang="en-US" sz="2400" b="1" u="sng" dirty="0" smtClean="0"/>
              <a:t>Rights</a:t>
            </a:r>
            <a:r>
              <a:rPr lang="en-US" sz="2400" dirty="0" smtClean="0"/>
              <a:t>:  </a:t>
            </a:r>
            <a:r>
              <a:rPr lang="en-US" sz="2000" dirty="0" smtClean="0"/>
              <a:t>They could not vote, but they could circulate petitions, attend meetings, march in parades, and speak in public. </a:t>
            </a:r>
          </a:p>
          <a:p>
            <a:pPr eaLnBrk="1" hangingPunct="1">
              <a:lnSpc>
                <a:spcPct val="90000"/>
              </a:lnSpc>
            </a:pPr>
            <a:endParaRPr lang="en-US" sz="2000" dirty="0" smtClean="0"/>
          </a:p>
          <a:p>
            <a:pPr eaLnBrk="1" hangingPunct="1">
              <a:lnSpc>
                <a:spcPct val="90000"/>
              </a:lnSpc>
            </a:pPr>
            <a:r>
              <a:rPr lang="en-US" sz="2400" b="1" u="sng" dirty="0" smtClean="0"/>
              <a:t>Other Reforms</a:t>
            </a:r>
            <a:r>
              <a:rPr lang="en-US" sz="2400" dirty="0" smtClean="0"/>
              <a:t>:  </a:t>
            </a:r>
            <a:r>
              <a:rPr lang="en-US" sz="2000" dirty="0" smtClean="0"/>
              <a:t>Women were active in the temperance movement, building asylums (mental health treatment), and redemption of prostitutes</a:t>
            </a:r>
          </a:p>
          <a:p>
            <a:pPr eaLnBrk="1" hangingPunct="1">
              <a:lnSpc>
                <a:spcPct val="90000"/>
              </a:lnSpc>
            </a:pPr>
            <a:endParaRPr lang="en-US" sz="1400" dirty="0" smtClean="0"/>
          </a:p>
          <a:p>
            <a:pPr eaLnBrk="1" hangingPunct="1"/>
            <a:endParaRPr lang="en-US" dirty="0" smtClean="0">
              <a:latin typeface="Book Antiqu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lgn="ctr"/>
            <a:r>
              <a:rPr lang="en-US" sz="5400" b="1" u="sng" dirty="0" smtClean="0">
                <a:solidFill>
                  <a:srgbClr val="0070C0"/>
                </a:solidFill>
                <a:latin typeface="Book Antiqua" charset="0"/>
              </a:rPr>
              <a:t>Utopian Communities</a:t>
            </a:r>
            <a:endParaRPr lang="en-US" dirty="0"/>
          </a:p>
        </p:txBody>
      </p:sp>
      <p:sp>
        <p:nvSpPr>
          <p:cNvPr id="3" name="Content Placeholder 2"/>
          <p:cNvSpPr>
            <a:spLocks noGrp="1"/>
          </p:cNvSpPr>
          <p:nvPr>
            <p:ph idx="1"/>
          </p:nvPr>
        </p:nvSpPr>
        <p:spPr>
          <a:xfrm>
            <a:off x="0" y="1524000"/>
            <a:ext cx="9144000" cy="5334000"/>
          </a:xfrm>
        </p:spPr>
        <p:txBody>
          <a:bodyPr>
            <a:normAutofit fontScale="55000" lnSpcReduction="20000"/>
          </a:bodyPr>
          <a:lstStyle/>
          <a:p>
            <a:pPr marL="274320" lvl="1" indent="-274320" algn="ctr">
              <a:buClr>
                <a:schemeClr val="accent3"/>
              </a:buClr>
              <a:buSzPct val="95000"/>
              <a:buNone/>
            </a:pPr>
            <a:r>
              <a:rPr lang="en-US" sz="4500" b="1" dirty="0" smtClean="0">
                <a:solidFill>
                  <a:schemeClr val="accent1">
                    <a:lumMod val="75000"/>
                  </a:schemeClr>
                </a:solidFill>
              </a:rPr>
              <a:t>About 100 reform communities  were established in the decades before the Civil War.</a:t>
            </a:r>
          </a:p>
          <a:p>
            <a:pPr>
              <a:buNone/>
            </a:pPr>
            <a:endParaRPr lang="en-US" sz="3600" b="1" u="sng" dirty="0" smtClean="0">
              <a:solidFill>
                <a:srgbClr val="0070C0"/>
              </a:solidFill>
            </a:endParaRPr>
          </a:p>
          <a:p>
            <a:pPr>
              <a:buNone/>
            </a:pPr>
            <a:r>
              <a:rPr lang="en-US" sz="5100" b="1" u="sng" dirty="0" smtClean="0">
                <a:solidFill>
                  <a:srgbClr val="0070C0"/>
                </a:solidFill>
              </a:rPr>
              <a:t>Purpose:</a:t>
            </a:r>
            <a:r>
              <a:rPr lang="en-US" sz="5100" u="sng" dirty="0" smtClean="0">
                <a:solidFill>
                  <a:srgbClr val="0070C0"/>
                </a:solidFill>
              </a:rPr>
              <a:t>  </a:t>
            </a:r>
          </a:p>
          <a:p>
            <a:pPr marL="346075" lvl="1"/>
            <a:r>
              <a:rPr lang="en-US" sz="5100" dirty="0" smtClean="0">
                <a:solidFill>
                  <a:srgbClr val="0070C0"/>
                </a:solidFill>
              </a:rPr>
              <a:t>Create </a:t>
            </a:r>
            <a:r>
              <a:rPr lang="en-US" sz="5100" u="sng" dirty="0" smtClean="0">
                <a:solidFill>
                  <a:srgbClr val="0070C0"/>
                </a:solidFill>
              </a:rPr>
              <a:t>cooperative communities</a:t>
            </a:r>
          </a:p>
          <a:p>
            <a:pPr marL="346075" lvl="1"/>
            <a:r>
              <a:rPr lang="en-US" sz="5100" dirty="0" smtClean="0">
                <a:solidFill>
                  <a:srgbClr val="0070C0"/>
                </a:solidFill>
              </a:rPr>
              <a:t>Close the widening gap between </a:t>
            </a:r>
            <a:r>
              <a:rPr lang="en-US" sz="5100" u="sng" dirty="0" smtClean="0">
                <a:solidFill>
                  <a:srgbClr val="0070C0"/>
                </a:solidFill>
              </a:rPr>
              <a:t>rich and poor</a:t>
            </a:r>
          </a:p>
          <a:p>
            <a:pPr marL="346075" lvl="1"/>
            <a:r>
              <a:rPr lang="en-US" sz="5100" u="sng" dirty="0" smtClean="0">
                <a:solidFill>
                  <a:srgbClr val="0070C0"/>
                </a:solidFill>
              </a:rPr>
              <a:t>Reject </a:t>
            </a:r>
            <a:r>
              <a:rPr lang="en-US" sz="5100" dirty="0" smtClean="0">
                <a:solidFill>
                  <a:srgbClr val="0070C0"/>
                </a:solidFill>
              </a:rPr>
              <a:t>excessive individualism and </a:t>
            </a:r>
            <a:r>
              <a:rPr lang="en-US" sz="5100" u="sng" dirty="0" smtClean="0">
                <a:solidFill>
                  <a:srgbClr val="0070C0"/>
                </a:solidFill>
              </a:rPr>
              <a:t>materialism</a:t>
            </a:r>
            <a:r>
              <a:rPr lang="en-US" sz="5100" dirty="0" smtClean="0">
                <a:solidFill>
                  <a:srgbClr val="0070C0"/>
                </a:solidFill>
              </a:rPr>
              <a:t> caused by the </a:t>
            </a:r>
            <a:br>
              <a:rPr lang="en-US" sz="5100" dirty="0" smtClean="0">
                <a:solidFill>
                  <a:srgbClr val="0070C0"/>
                </a:solidFill>
              </a:rPr>
            </a:br>
            <a:r>
              <a:rPr lang="en-US" sz="5100" dirty="0" smtClean="0">
                <a:solidFill>
                  <a:srgbClr val="0070C0"/>
                </a:solidFill>
              </a:rPr>
              <a:t>market revolution</a:t>
            </a:r>
          </a:p>
          <a:p>
            <a:pPr marL="336550" lvl="1" indent="-246063">
              <a:buNone/>
            </a:pPr>
            <a:endParaRPr lang="en-US" sz="5100" b="1" dirty="0" smtClean="0">
              <a:solidFill>
                <a:srgbClr val="0070C0"/>
              </a:solidFill>
            </a:endParaRPr>
          </a:p>
          <a:p>
            <a:pPr marL="336550" lvl="1" indent="-246063">
              <a:buNone/>
            </a:pPr>
            <a:r>
              <a:rPr lang="en-US" sz="5100" b="1" u="sng" dirty="0" smtClean="0">
                <a:solidFill>
                  <a:srgbClr val="0070C0"/>
                </a:solidFill>
              </a:rPr>
              <a:t>Private Property</a:t>
            </a:r>
            <a:r>
              <a:rPr lang="en-US" sz="5100" dirty="0" smtClean="0">
                <a:solidFill>
                  <a:srgbClr val="0070C0"/>
                </a:solidFill>
              </a:rPr>
              <a:t>:  many Americans weren’t attracted to utopian societies because they often required that members give up private property</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400" dirty="0" smtClean="0">
                <a:solidFill>
                  <a:srgbClr val="C00000"/>
                </a:solidFill>
              </a:rPr>
              <a:t>The Origins of Feminism</a:t>
            </a:r>
            <a:r>
              <a:rPr lang="en-US" sz="2400" dirty="0" smtClean="0"/>
              <a:t/>
            </a:r>
            <a:br>
              <a:rPr lang="en-US" sz="2400" dirty="0" smtClean="0"/>
            </a:br>
            <a:r>
              <a:rPr lang="en-US" sz="2400" dirty="0" smtClean="0"/>
              <a:t>The Rise of the Public Women</a:t>
            </a:r>
            <a:endParaRPr lang="en-US" sz="2400" dirty="0"/>
          </a:p>
        </p:txBody>
      </p:sp>
      <p:sp>
        <p:nvSpPr>
          <p:cNvPr id="3" name="Content Placeholder 2"/>
          <p:cNvSpPr>
            <a:spLocks noGrp="1"/>
          </p:cNvSpPr>
          <p:nvPr>
            <p:ph idx="1"/>
          </p:nvPr>
        </p:nvSpPr>
        <p:spPr>
          <a:xfrm>
            <a:off x="0" y="1219200"/>
            <a:ext cx="9144000" cy="5638800"/>
          </a:xfrm>
        </p:spPr>
        <p:txBody>
          <a:bodyPr/>
          <a:lstStyle/>
          <a:p>
            <a:r>
              <a:rPr lang="en-US" u="sng" dirty="0" smtClean="0"/>
              <a:t>Dorothea Dix</a:t>
            </a:r>
            <a:r>
              <a:rPr lang="en-US" dirty="0" smtClean="0"/>
              <a:t> - advocated the construction of humane mental hospitals for the insane</a:t>
            </a:r>
          </a:p>
          <a:p>
            <a:pPr>
              <a:buNone/>
            </a:pPr>
            <a:endParaRPr lang="en-US" dirty="0" smtClean="0"/>
          </a:p>
          <a:p>
            <a:pPr marL="0" indent="0">
              <a:buNone/>
            </a:pPr>
            <a:r>
              <a:rPr lang="en-US" sz="2000" dirty="0" smtClean="0">
                <a:solidFill>
                  <a:srgbClr val="7030A0"/>
                </a:solidFill>
              </a:rPr>
              <a:t>“Dorothea Dix: The Asylum Movement:</a:t>
            </a:r>
            <a:br>
              <a:rPr lang="en-US" sz="2000" dirty="0" smtClean="0">
                <a:solidFill>
                  <a:srgbClr val="7030A0"/>
                </a:solidFill>
              </a:rPr>
            </a:br>
            <a:r>
              <a:rPr lang="en-US" sz="2000" dirty="0" smtClean="0">
                <a:solidFill>
                  <a:srgbClr val="7030A0"/>
                </a:solidFill>
              </a:rPr>
              <a:t> </a:t>
            </a:r>
            <a:r>
              <a:rPr lang="en-US" sz="2000" dirty="0" smtClean="0">
                <a:solidFill>
                  <a:srgbClr val="7030A0"/>
                </a:solidFill>
                <a:hlinkClick r:id="rId2"/>
              </a:rPr>
              <a:t>http://www.history.com/topics/womens-history/dorothea-lynde-dix</a:t>
            </a:r>
            <a:endParaRPr lang="en-US" sz="2000" dirty="0" smtClean="0">
              <a:solidFill>
                <a:srgbClr val="7030A0"/>
              </a:solidFill>
            </a:endParaRPr>
          </a:p>
          <a:p>
            <a:pPr>
              <a:buNone/>
            </a:pPr>
            <a:endParaRPr lang="en-US" sz="2000" dirty="0" smtClean="0">
              <a:solidFill>
                <a:srgbClr val="7030A0"/>
              </a:solidFill>
            </a:endParaRPr>
          </a:p>
          <a:p>
            <a:pPr>
              <a:buNone/>
            </a:pPr>
            <a:r>
              <a:rPr lang="en-US" sz="2000" dirty="0" smtClean="0">
                <a:solidFill>
                  <a:srgbClr val="7030A0"/>
                </a:solidFill>
              </a:rPr>
              <a:t>Background: </a:t>
            </a:r>
            <a:r>
              <a:rPr lang="en-US" sz="2000" dirty="0" smtClean="0">
                <a:solidFill>
                  <a:srgbClr val="7030A0"/>
                </a:solidFill>
                <a:hlinkClick r:id="rId3"/>
              </a:rPr>
              <a:t>http://www.massmoments.org/moment.cfm?mid=96</a:t>
            </a:r>
            <a:endParaRPr lang="en-US" sz="2000" dirty="0" smtClean="0">
              <a:solidFill>
                <a:srgbClr val="7030A0"/>
              </a:solidFill>
            </a:endParaRP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solidFill>
                  <a:srgbClr val="FF0000"/>
                </a:solidFill>
                <a:latin typeface="StoneSerif SAIN SmBd v.1" pitchFamily="2" charset="0"/>
              </a:rPr>
              <a:t>The Origins of Feminism</a:t>
            </a:r>
            <a:endParaRPr lang="en-US" sz="3200" dirty="0"/>
          </a:p>
        </p:txBody>
      </p:sp>
      <p:sp>
        <p:nvSpPr>
          <p:cNvPr id="3" name="Content Placeholder 2"/>
          <p:cNvSpPr>
            <a:spLocks noGrp="1"/>
          </p:cNvSpPr>
          <p:nvPr>
            <p:ph idx="1"/>
          </p:nvPr>
        </p:nvSpPr>
        <p:spPr>
          <a:xfrm>
            <a:off x="0" y="685800"/>
            <a:ext cx="9144000" cy="6172200"/>
          </a:xfrm>
        </p:spPr>
        <p:txBody>
          <a:bodyPr/>
          <a:lstStyle/>
          <a:p>
            <a:pPr algn="ctr" eaLnBrk="1" hangingPunct="1">
              <a:lnSpc>
                <a:spcPct val="90000"/>
              </a:lnSpc>
              <a:buFontTx/>
              <a:buNone/>
            </a:pPr>
            <a:r>
              <a:rPr lang="en-US" sz="2000" b="1" dirty="0" smtClean="0">
                <a:latin typeface="Book Antiqua" charset="0"/>
              </a:rPr>
              <a:t>Women and Free Speech</a:t>
            </a:r>
          </a:p>
          <a:p>
            <a:pPr eaLnBrk="1" hangingPunct="1">
              <a:lnSpc>
                <a:spcPct val="90000"/>
              </a:lnSpc>
            </a:pPr>
            <a:r>
              <a:rPr lang="en-US" sz="2000" dirty="0" smtClean="0"/>
              <a:t>Women’s participation in abolitionism inspired the early movement for women’s rights. In fighting for the rights of slaves, women gained a new understanding of their own subordination in society and law.</a:t>
            </a:r>
          </a:p>
          <a:p>
            <a:pPr eaLnBrk="1" hangingPunct="1">
              <a:lnSpc>
                <a:spcPct val="90000"/>
              </a:lnSpc>
            </a:pPr>
            <a:endParaRPr lang="en-US" sz="2000" dirty="0" smtClean="0"/>
          </a:p>
          <a:p>
            <a:pPr eaLnBrk="1" hangingPunct="1">
              <a:lnSpc>
                <a:spcPct val="90000"/>
              </a:lnSpc>
            </a:pPr>
            <a:r>
              <a:rPr lang="en-US" sz="2000" dirty="0" smtClean="0"/>
              <a:t> </a:t>
            </a:r>
            <a:r>
              <a:rPr lang="en-US" sz="2000" b="1" u="sng" dirty="0" smtClean="0"/>
              <a:t>Angelina and Sarah </a:t>
            </a:r>
            <a:r>
              <a:rPr lang="en-US" sz="2000" b="1" u="sng" dirty="0" err="1" smtClean="0"/>
              <a:t>Grimk</a:t>
            </a:r>
            <a:r>
              <a:rPr lang="en-US" sz="2000" b="1" u="sng" dirty="0" err="1" smtClean="0">
                <a:cs typeface="Arial" charset="0"/>
              </a:rPr>
              <a:t>é</a:t>
            </a:r>
            <a:r>
              <a:rPr lang="en-US" sz="2000" dirty="0" smtClean="0"/>
              <a:t>, daughters of a South Carolina slaveholder, converted to Quakerism and abolitionism while visiting Philadelphia and begin to denounce slavery in public. </a:t>
            </a:r>
          </a:p>
          <a:p>
            <a:pPr eaLnBrk="1" hangingPunct="1">
              <a:lnSpc>
                <a:spcPct val="90000"/>
              </a:lnSpc>
            </a:pPr>
            <a:endParaRPr lang="en-US" sz="2000" dirty="0" smtClean="0"/>
          </a:p>
          <a:p>
            <a:pPr eaLnBrk="1" hangingPunct="1">
              <a:lnSpc>
                <a:spcPct val="90000"/>
              </a:lnSpc>
            </a:pPr>
            <a:r>
              <a:rPr lang="en-US" sz="2000" dirty="0" smtClean="0"/>
              <a:t>The </a:t>
            </a:r>
            <a:r>
              <a:rPr lang="en-US" sz="2000" dirty="0" err="1" smtClean="0"/>
              <a:t>Grimk</a:t>
            </a:r>
            <a:r>
              <a:rPr lang="en-US" sz="2000" dirty="0" err="1" smtClean="0">
                <a:cs typeface="Arial" charset="0"/>
              </a:rPr>
              <a:t>é</a:t>
            </a:r>
            <a:r>
              <a:rPr lang="en-US" sz="2000" dirty="0" smtClean="0"/>
              <a:t> sisters used controversy over their speeches to denounce the idea that it was unfeminine for women to engage in public activity. Male criticism led them to advocate the necessity for sexual equality in all spheres of life. </a:t>
            </a:r>
            <a:endParaRPr lang="en-US" sz="1200" dirty="0" smtClean="0">
              <a:latin typeface="Book Antiqua" charset="0"/>
            </a:endParaRPr>
          </a:p>
          <a:p>
            <a:pPr eaLnBrk="1" hangingPunct="1"/>
            <a:r>
              <a:rPr lang="en-US" sz="2000" dirty="0" smtClean="0"/>
              <a:t>The </a:t>
            </a:r>
            <a:r>
              <a:rPr lang="en-US" sz="2000" u="sng" dirty="0" err="1" smtClean="0"/>
              <a:t>Grimk</a:t>
            </a:r>
            <a:r>
              <a:rPr lang="en-US" sz="2000" u="sng" dirty="0" err="1" smtClean="0">
                <a:cs typeface="Arial" charset="0"/>
              </a:rPr>
              <a:t>é</a:t>
            </a:r>
            <a:r>
              <a:rPr lang="en-US" sz="2000" u="sng" dirty="0" smtClean="0"/>
              <a:t> sisters </a:t>
            </a:r>
            <a:r>
              <a:rPr lang="en-US" sz="2000" dirty="0" smtClean="0"/>
              <a:t>were the first to apply the abolitionist doctrine of universal freedom and equality to women’s status. Their work and writings helped inspire other women to adopt the standard of women’s rights in the early 1840s. </a:t>
            </a:r>
          </a:p>
          <a:p>
            <a:pPr eaLnBrk="1" hangingPunct="1">
              <a:buFontTx/>
              <a:buNone/>
            </a:pPr>
            <a:r>
              <a:rPr lang="en-US" sz="1600" dirty="0" smtClean="0">
                <a:solidFill>
                  <a:srgbClr val="7030A0"/>
                </a:solidFill>
                <a:latin typeface="Book Antiqua" charset="0"/>
                <a:hlinkClick r:id="rId2"/>
              </a:rPr>
              <a:t>Grimke Sisters:</a:t>
            </a:r>
          </a:p>
          <a:p>
            <a:pPr eaLnBrk="1" hangingPunct="1">
              <a:buFontTx/>
              <a:buNone/>
            </a:pPr>
            <a:r>
              <a:rPr lang="en-US" sz="1200" dirty="0" smtClean="0">
                <a:latin typeface="Book Antiqua" charset="0"/>
                <a:hlinkClick r:id="rId2"/>
              </a:rPr>
              <a:t>http://www.gilderlehrman.org/history-by-era/slavery-and-anti-slavery/essays/angelina-and-sarah-grimke-abolitionist-sisters</a:t>
            </a:r>
            <a:endParaRPr lang="en-US" sz="1200" dirty="0" smtClean="0">
              <a:latin typeface="Book Antiqua" charset="0"/>
            </a:endParaRPr>
          </a:p>
          <a:p>
            <a:pPr eaLnBrk="1" hangingPunct="1">
              <a:buFontTx/>
              <a:buNone/>
            </a:pPr>
            <a:r>
              <a:rPr lang="en-US" sz="1200" dirty="0" smtClean="0">
                <a:latin typeface="Book Antiqua" charset="0"/>
                <a:hlinkClick r:id="rId3"/>
              </a:rPr>
              <a:t>http://www.nps.gov/wori/historyculture/grimke-sisters.htm</a:t>
            </a:r>
            <a:endParaRPr lang="en-US" sz="1200" dirty="0" smtClean="0">
              <a:latin typeface="Book Antiqua" charset="0"/>
            </a:endParaRPr>
          </a:p>
          <a:p>
            <a:pPr eaLnBrk="1" hangingPunct="1">
              <a:lnSpc>
                <a:spcPct val="90000"/>
              </a:lnSpc>
            </a:pPr>
            <a:endParaRPr lang="en-US" sz="2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smtClean="0">
                <a:solidFill>
                  <a:schemeClr val="tx1"/>
                </a:solidFill>
              </a:rPr>
              <a:t>Historical Context</a:t>
            </a:r>
            <a:r>
              <a:rPr lang="en-US" sz="5400" b="1" dirty="0" smtClean="0"/>
              <a:t/>
            </a:r>
            <a:br>
              <a:rPr lang="en-US" sz="5400" b="1" dirty="0" smtClean="0"/>
            </a:br>
            <a:r>
              <a:rPr lang="en-US" sz="5400" b="1" dirty="0" smtClean="0"/>
              <a:t>Seneca </a:t>
            </a:r>
            <a:r>
              <a:rPr lang="en-US" sz="5400" b="1" dirty="0" smtClean="0"/>
              <a:t>Falls Convention</a:t>
            </a:r>
            <a:r>
              <a:rPr lang="en-US" dirty="0" smtClean="0"/>
              <a:t/>
            </a:r>
            <a:br>
              <a:rPr lang="en-US" dirty="0" smtClean="0"/>
            </a:br>
            <a:r>
              <a:rPr lang="en-US" sz="4000" b="1" dirty="0" smtClean="0"/>
              <a:t>1848</a:t>
            </a:r>
            <a:endParaRPr lang="en-US" dirty="0"/>
          </a:p>
        </p:txBody>
      </p:sp>
      <p:sp>
        <p:nvSpPr>
          <p:cNvPr id="3" name="Content Placeholder 2"/>
          <p:cNvSpPr>
            <a:spLocks noGrp="1"/>
          </p:cNvSpPr>
          <p:nvPr>
            <p:ph idx="1"/>
          </p:nvPr>
        </p:nvSpPr>
        <p:spPr>
          <a:xfrm>
            <a:off x="4648200" y="1752600"/>
            <a:ext cx="4343400" cy="4572000"/>
          </a:xfrm>
        </p:spPr>
        <p:txBody>
          <a:bodyPr>
            <a:normAutofit/>
          </a:bodyPr>
          <a:lstStyle/>
          <a:p>
            <a:r>
              <a:rPr lang="en-US" sz="2800" b="1" dirty="0" smtClean="0"/>
              <a:t>Women’s Rights Convention in </a:t>
            </a:r>
            <a:r>
              <a:rPr lang="en-US" sz="2800" b="1" dirty="0" smtClean="0"/>
              <a:t>Seneca Falls, </a:t>
            </a:r>
            <a:r>
              <a:rPr lang="en-US" sz="2800" b="1" dirty="0" smtClean="0">
                <a:solidFill>
                  <a:schemeClr val="accent1"/>
                </a:solidFill>
              </a:rPr>
              <a:t>New </a:t>
            </a:r>
            <a:r>
              <a:rPr lang="en-US" sz="2800" b="1" dirty="0" smtClean="0">
                <a:solidFill>
                  <a:schemeClr val="accent1"/>
                </a:solidFill>
              </a:rPr>
              <a:t>York</a:t>
            </a:r>
          </a:p>
          <a:p>
            <a:r>
              <a:rPr lang="en-US" sz="2800" b="1" dirty="0" smtClean="0">
                <a:hlinkClick r:id="rId2"/>
              </a:rPr>
              <a:t>Map</a:t>
            </a:r>
            <a:endParaRPr lang="en-US" sz="2800" b="1" dirty="0" smtClean="0"/>
          </a:p>
          <a:p>
            <a:endParaRPr lang="en-US" sz="2800" b="1" dirty="0" smtClean="0"/>
          </a:p>
          <a:p>
            <a:r>
              <a:rPr lang="en-US" sz="2800" b="1" dirty="0" smtClean="0"/>
              <a:t>First American document to advocate </a:t>
            </a:r>
            <a:br>
              <a:rPr lang="en-US" sz="2800" b="1" dirty="0" smtClean="0"/>
            </a:br>
            <a:r>
              <a:rPr lang="en-US" sz="2800" b="1" dirty="0" smtClean="0">
                <a:solidFill>
                  <a:schemeClr val="accent1"/>
                </a:solidFill>
              </a:rPr>
              <a:t>women’s suffrage</a:t>
            </a:r>
          </a:p>
          <a:p>
            <a:endParaRPr lang="en-US" dirty="0"/>
          </a:p>
        </p:txBody>
      </p:sp>
      <p:grpSp>
        <p:nvGrpSpPr>
          <p:cNvPr id="4" name="Group 3"/>
          <p:cNvGrpSpPr/>
          <p:nvPr/>
        </p:nvGrpSpPr>
        <p:grpSpPr>
          <a:xfrm>
            <a:off x="990600" y="1828800"/>
            <a:ext cx="3276600" cy="4343400"/>
            <a:chOff x="5105400" y="1447800"/>
            <a:chExt cx="3276600" cy="4343400"/>
          </a:xfrm>
        </p:grpSpPr>
        <p:pic>
          <p:nvPicPr>
            <p:cNvPr id="5" name="Picture 2" descr="File:ElizabethCadyStanton-1848-Daniel-Henry.jpg"/>
            <p:cNvPicPr>
              <a:picLocks noChangeAspect="1" noChangeArrowheads="1"/>
            </p:cNvPicPr>
            <p:nvPr/>
          </p:nvPicPr>
          <p:blipFill>
            <a:blip r:embed="rId3" cstate="print"/>
            <a:srcRect/>
            <a:stretch>
              <a:fillRect/>
            </a:stretch>
          </p:blipFill>
          <p:spPr bwMode="auto">
            <a:xfrm>
              <a:off x="5105400" y="1447800"/>
              <a:ext cx="3276600" cy="3811588"/>
            </a:xfrm>
            <a:prstGeom prst="rect">
              <a:avLst/>
            </a:prstGeom>
            <a:noFill/>
          </p:spPr>
        </p:pic>
        <p:sp>
          <p:nvSpPr>
            <p:cNvPr id="6" name="Rectangle 5"/>
            <p:cNvSpPr/>
            <p:nvPr/>
          </p:nvSpPr>
          <p:spPr>
            <a:xfrm>
              <a:off x="5105400" y="5052536"/>
              <a:ext cx="3276600" cy="738664"/>
            </a:xfrm>
            <a:prstGeom prst="rect">
              <a:avLst/>
            </a:prstGeom>
            <a:solidFill>
              <a:schemeClr val="dk1">
                <a:alpha val="65000"/>
              </a:schemeClr>
            </a:solidFill>
            <a:effectLst>
              <a:softEdge rad="31750"/>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buNone/>
              </a:pPr>
              <a:r>
                <a:rPr lang="en-US" sz="2100" b="1" dirty="0" smtClean="0">
                  <a:solidFill>
                    <a:srgbClr val="FFFF00"/>
                  </a:solidFill>
                </a:rPr>
                <a:t>Elizabeth Cady Stanton</a:t>
              </a:r>
            </a:p>
            <a:p>
              <a:pPr algn="ctr">
                <a:buNone/>
              </a:pPr>
              <a:r>
                <a:rPr lang="en-US" sz="2100" b="1" i="1" dirty="0" smtClean="0"/>
                <a:t>with her children</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l="-12000" t="-20000" b="-43000"/>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229600" cy="1143000"/>
          </a:xfrm>
        </p:spPr>
        <p:txBody>
          <a:bodyPr/>
          <a:lstStyle/>
          <a:p>
            <a:pPr eaLnBrk="1" hangingPunct="1"/>
            <a:endParaRPr lang="en-US" sz="3200" dirty="0" smtClean="0">
              <a:solidFill>
                <a:srgbClr val="FF0000"/>
              </a:solidFill>
              <a:latin typeface="StoneSerif SAIN SmBd v.1" pitchFamily="2" charset="0"/>
            </a:endParaRPr>
          </a:p>
        </p:txBody>
      </p:sp>
      <p:sp>
        <p:nvSpPr>
          <p:cNvPr id="19459" name="Rectangle 3"/>
          <p:cNvSpPr>
            <a:spLocks noGrp="1" noChangeArrowheads="1"/>
          </p:cNvSpPr>
          <p:nvPr>
            <p:ph idx="1"/>
          </p:nvPr>
        </p:nvSpPr>
        <p:spPr>
          <a:xfrm>
            <a:off x="0" y="0"/>
            <a:ext cx="9144000" cy="6858000"/>
          </a:xfrm>
        </p:spPr>
        <p:txBody>
          <a:bodyPr>
            <a:normAutofit lnSpcReduction="10000"/>
          </a:bodyPr>
          <a:lstStyle/>
          <a:p>
            <a:pPr algn="ctr">
              <a:buNone/>
            </a:pPr>
            <a:r>
              <a:rPr lang="en-US" sz="3600" b="1" u="sng" dirty="0" smtClean="0"/>
              <a:t>Historical Context </a:t>
            </a:r>
            <a:r>
              <a:rPr lang="en-US" sz="3600" b="1" u="sng" dirty="0" smtClean="0"/>
              <a:t> - </a:t>
            </a:r>
            <a:r>
              <a:rPr lang="en-US" sz="3600" b="1" u="sng" dirty="0" smtClean="0">
                <a:solidFill>
                  <a:schemeClr val="accent1">
                    <a:lumMod val="75000"/>
                  </a:schemeClr>
                </a:solidFill>
                <a:latin typeface="Book Antiqua" charset="0"/>
              </a:rPr>
              <a:t>Women’s </a:t>
            </a:r>
            <a:r>
              <a:rPr lang="en-US" sz="3600" b="1" u="sng" dirty="0" smtClean="0">
                <a:solidFill>
                  <a:schemeClr val="accent1">
                    <a:lumMod val="75000"/>
                  </a:schemeClr>
                </a:solidFill>
                <a:latin typeface="Book Antiqua" charset="0"/>
              </a:rPr>
              <a:t>Rights</a:t>
            </a:r>
          </a:p>
          <a:p>
            <a:pPr eaLnBrk="1" hangingPunct="1"/>
            <a:endParaRPr lang="en-US" sz="3200" u="sng" dirty="0" smtClean="0"/>
          </a:p>
          <a:p>
            <a:pPr eaLnBrk="1" hangingPunct="1"/>
            <a:endParaRPr lang="en-US" sz="3200" u="sng" dirty="0" smtClean="0"/>
          </a:p>
          <a:p>
            <a:pPr eaLnBrk="1" hangingPunct="1"/>
            <a:endParaRPr lang="en-US" sz="3200" u="sng" dirty="0" smtClean="0"/>
          </a:p>
          <a:p>
            <a:pPr eaLnBrk="1" hangingPunct="1"/>
            <a:endParaRPr lang="en-US" sz="3200" b="1" u="sng" dirty="0" smtClean="0"/>
          </a:p>
          <a:p>
            <a:pPr eaLnBrk="1" hangingPunct="1"/>
            <a:r>
              <a:rPr lang="en-US" sz="3200" b="1" u="sng" dirty="0" smtClean="0"/>
              <a:t>Elizabeth Cady Stanton</a:t>
            </a:r>
          </a:p>
          <a:p>
            <a:pPr eaLnBrk="1" hangingPunct="1"/>
            <a:r>
              <a:rPr lang="en-US" sz="3200" b="1" u="sng" dirty="0" err="1" smtClean="0"/>
              <a:t>Lucretia</a:t>
            </a:r>
            <a:r>
              <a:rPr lang="en-US" sz="3200" b="1" u="sng" dirty="0" smtClean="0"/>
              <a:t> Mott</a:t>
            </a:r>
            <a:r>
              <a:rPr lang="en-US" sz="3200" b="1" dirty="0" smtClean="0"/>
              <a:t> </a:t>
            </a:r>
            <a:r>
              <a:rPr lang="en-US" sz="1800" dirty="0" smtClean="0"/>
              <a:t>(1793 – 1880)– </a:t>
            </a:r>
            <a:r>
              <a:rPr lang="en-US" sz="1800" dirty="0" smtClean="0"/>
              <a:t/>
            </a:r>
            <a:br>
              <a:rPr lang="en-US" sz="1800" dirty="0" smtClean="0"/>
            </a:br>
            <a:r>
              <a:rPr lang="en-US" sz="3200" dirty="0" smtClean="0"/>
              <a:t>Quaker</a:t>
            </a:r>
            <a:r>
              <a:rPr lang="en-US" sz="3200" dirty="0" smtClean="0"/>
              <a:t>, detested slavery and gender inequality </a:t>
            </a:r>
          </a:p>
          <a:p>
            <a:pPr lvl="1"/>
            <a:r>
              <a:rPr lang="en-US" sz="3000" dirty="0" smtClean="0"/>
              <a:t>key organizers of the </a:t>
            </a:r>
            <a:r>
              <a:rPr lang="en-US" sz="3000" u="sng" dirty="0" smtClean="0"/>
              <a:t>Seneca Falls Convention, (1848</a:t>
            </a:r>
            <a:r>
              <a:rPr lang="en-US" sz="3000" dirty="0" smtClean="0"/>
              <a:t>), women’s rights convention</a:t>
            </a:r>
          </a:p>
          <a:p>
            <a:pPr lvl="1"/>
            <a:r>
              <a:rPr lang="en-US" sz="3000" dirty="0" smtClean="0"/>
              <a:t>anti-slavery activists.    </a:t>
            </a:r>
            <a:endParaRPr lang="en-US" sz="2200" dirty="0" smtClean="0"/>
          </a:p>
          <a:p>
            <a:pPr lvl="1"/>
            <a:r>
              <a:rPr lang="en-US" sz="3200" dirty="0" smtClean="0"/>
              <a:t>Barred from abolitionist meetings because of their gender. </a:t>
            </a:r>
          </a:p>
          <a:p>
            <a:pPr eaLnBrk="1" hangingPunct="1"/>
            <a:endParaRPr lang="en-US" sz="3200" dirty="0" smtClean="0"/>
          </a:p>
          <a:p>
            <a:pPr eaLnBrk="1" hangingPunct="1"/>
            <a:endParaRPr lang="en-US" sz="3200" dirty="0" smtClean="0"/>
          </a:p>
          <a:p>
            <a:pPr eaLnBrk="1" hangingPunct="1"/>
            <a:endParaRPr lang="en-US" dirty="0" smtClean="0">
              <a:latin typeface="Book Antiqua" charset="0"/>
            </a:endParaRPr>
          </a:p>
        </p:txBody>
      </p:sp>
      <p:pic>
        <p:nvPicPr>
          <p:cNvPr id="1026" name="Picture 2" descr="Image result for lucretia mot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49440" y="1905000"/>
            <a:ext cx="2194560" cy="1828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u="sng" dirty="0" smtClean="0"/>
              <a:t>Elizabeth Cady Stanton</a:t>
            </a:r>
            <a:br>
              <a:rPr lang="en-US" sz="5400" b="1" u="sng" dirty="0" smtClean="0"/>
            </a:b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en-US" dirty="0" smtClean="0"/>
              <a:t>Elizabeth and her growing family lived in Seneca Falls from 1847 to 1862. During that time Stanton helped organize the 1848 First Woman’s Rights Convention and launched the reform movement for women’s rights to which she dedicated the rest of her life. She later wrote in her autobiography: </a:t>
            </a:r>
            <a:r>
              <a:rPr lang="en-US" b="1" dirty="0" smtClean="0"/>
              <a:t>“The general discontent I felt with women’s portion as wife, mother, housekeeper, physician, and spiritual guide, the chaotic conditions into which everything fell without constant supervision, impressed me with a strange feeling that some active measures should be taken to remedy the wrongs…of women.”</a:t>
            </a:r>
            <a:endParaRPr 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Audience</a:t>
            </a:r>
            <a:endParaRPr lang="en-US" dirty="0">
              <a:solidFill>
                <a:schemeClr val="tx1"/>
              </a:solidFill>
            </a:endParaRPr>
          </a:p>
        </p:txBody>
      </p:sp>
      <p:sp>
        <p:nvSpPr>
          <p:cNvPr id="3" name="Content Placeholder 2"/>
          <p:cNvSpPr>
            <a:spLocks noGrp="1"/>
          </p:cNvSpPr>
          <p:nvPr>
            <p:ph idx="1"/>
          </p:nvPr>
        </p:nvSpPr>
        <p:spPr>
          <a:xfrm>
            <a:off x="0" y="1066800"/>
            <a:ext cx="3200400" cy="3352800"/>
          </a:xfrm>
        </p:spPr>
        <p:txBody>
          <a:bodyPr/>
          <a:lstStyle/>
          <a:p>
            <a:pPr lvl="0"/>
            <a:r>
              <a:rPr lang="en-US" dirty="0" smtClean="0"/>
              <a:t>Men and Women Reformers from middle class </a:t>
            </a:r>
          </a:p>
          <a:p>
            <a:pPr lvl="0"/>
            <a:r>
              <a:rPr lang="en-US" dirty="0" smtClean="0">
                <a:hlinkClick r:id="rId2"/>
              </a:rPr>
              <a:t>Attendees</a:t>
            </a:r>
            <a:r>
              <a:rPr lang="en-US" dirty="0" smtClean="0"/>
              <a:t>:  68 Women + 32 Men </a:t>
            </a:r>
            <a:endParaRPr lang="en-US" dirty="0" smtClean="0"/>
          </a:p>
          <a:p>
            <a:endParaRPr lang="en-US" dirty="0"/>
          </a:p>
        </p:txBody>
      </p:sp>
      <p:pic>
        <p:nvPicPr>
          <p:cNvPr id="173058" name="Picture 2" descr="page 10 "/>
          <p:cNvPicPr>
            <a:picLocks noChangeAspect="1" noChangeArrowheads="1"/>
          </p:cNvPicPr>
          <p:nvPr/>
        </p:nvPicPr>
        <p:blipFill>
          <a:blip r:embed="rId3"/>
          <a:srcRect/>
          <a:stretch>
            <a:fillRect/>
          </a:stretch>
        </p:blipFill>
        <p:spPr bwMode="auto">
          <a:xfrm>
            <a:off x="3124200" y="-762000"/>
            <a:ext cx="6019800" cy="8836404"/>
          </a:xfrm>
          <a:prstGeom prst="rect">
            <a:avLst/>
          </a:prstGeom>
          <a:noFill/>
        </p:spPr>
      </p:pic>
      <p:pic>
        <p:nvPicPr>
          <p:cNvPr id="173060" name="Picture 4" descr="cover of the 1848 minutes - "/>
          <p:cNvPicPr>
            <a:picLocks noChangeAspect="1" noChangeArrowheads="1"/>
          </p:cNvPicPr>
          <p:nvPr/>
        </p:nvPicPr>
        <p:blipFill>
          <a:blip r:embed="rId4"/>
          <a:srcRect/>
          <a:stretch>
            <a:fillRect/>
          </a:stretch>
        </p:blipFill>
        <p:spPr bwMode="auto">
          <a:xfrm>
            <a:off x="-1" y="3199001"/>
            <a:ext cx="4326977" cy="457339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solidFill>
                  <a:schemeClr val="tx1"/>
                </a:solidFill>
              </a:rPr>
              <a:t>Purpose</a:t>
            </a:r>
            <a:endParaRPr lang="en-US" dirty="0">
              <a:solidFill>
                <a:schemeClr val="tx1"/>
              </a:solidFill>
            </a:endParaRPr>
          </a:p>
        </p:txBody>
      </p:sp>
      <p:sp>
        <p:nvSpPr>
          <p:cNvPr id="3" name="Content Placeholder 2"/>
          <p:cNvSpPr>
            <a:spLocks noGrp="1"/>
          </p:cNvSpPr>
          <p:nvPr>
            <p:ph idx="1"/>
          </p:nvPr>
        </p:nvSpPr>
        <p:spPr>
          <a:xfrm>
            <a:off x="152400" y="1447800"/>
            <a:ext cx="8763000" cy="5181600"/>
          </a:xfrm>
        </p:spPr>
        <p:txBody>
          <a:bodyPr/>
          <a:lstStyle/>
          <a:p>
            <a:pPr lvl="0"/>
            <a:r>
              <a:rPr lang="en-US" dirty="0" smtClean="0"/>
              <a:t>Advocate for </a:t>
            </a:r>
            <a:r>
              <a:rPr lang="en-US" dirty="0" smtClean="0"/>
              <a:t>Women’s Rights</a:t>
            </a:r>
            <a:r>
              <a:rPr lang="en-US" dirty="0" smtClean="0"/>
              <a:t>: </a:t>
            </a:r>
            <a:r>
              <a:rPr lang="en-US" dirty="0" smtClean="0"/>
              <a:t> Vote, Own Property</a:t>
            </a: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Point of View</a:t>
            </a:r>
            <a:endParaRPr lang="en-US" dirty="0">
              <a:solidFill>
                <a:schemeClr val="tx1"/>
              </a:solidFill>
            </a:endParaRPr>
          </a:p>
        </p:txBody>
      </p:sp>
      <p:sp>
        <p:nvSpPr>
          <p:cNvPr id="3" name="Content Placeholder 2"/>
          <p:cNvSpPr>
            <a:spLocks noGrp="1"/>
          </p:cNvSpPr>
          <p:nvPr>
            <p:ph idx="1"/>
          </p:nvPr>
        </p:nvSpPr>
        <p:spPr>
          <a:xfrm>
            <a:off x="457200" y="1905000"/>
            <a:ext cx="8229600" cy="4419600"/>
          </a:xfrm>
        </p:spPr>
        <p:txBody>
          <a:bodyPr/>
          <a:lstStyle/>
          <a:p>
            <a:pPr lvl="0"/>
            <a:r>
              <a:rPr lang="en-US" b="1" dirty="0" smtClean="0"/>
              <a:t>Elizabeth Cady Stanton – </a:t>
            </a:r>
            <a:r>
              <a:rPr lang="en-US" dirty="0" smtClean="0"/>
              <a:t>white female abolitionist who rewrote the </a:t>
            </a:r>
            <a:r>
              <a:rPr lang="en-US" b="1" dirty="0" smtClean="0"/>
              <a:t>Declaration of </a:t>
            </a:r>
            <a:r>
              <a:rPr lang="en-US" b="1" dirty="0" smtClean="0"/>
              <a:t>Independence to frame women’s rights</a:t>
            </a:r>
            <a:endParaRPr lang="en-US" dirty="0" smtClean="0"/>
          </a:p>
          <a:p>
            <a:r>
              <a:rPr lang="en-US" sz="2400" b="1" dirty="0" smtClean="0"/>
              <a:t>“We hold these truths to be self-evident: that all men </a:t>
            </a:r>
            <a:r>
              <a:rPr lang="en-US" sz="2400" b="1" dirty="0" smtClean="0">
                <a:solidFill>
                  <a:schemeClr val="accent1"/>
                </a:solidFill>
              </a:rPr>
              <a:t>and women </a:t>
            </a:r>
            <a:r>
              <a:rPr lang="en-US" sz="2400" b="1" dirty="0" smtClean="0"/>
              <a:t>are created equal…”</a:t>
            </a:r>
          </a:p>
          <a:p>
            <a:r>
              <a:rPr lang="en-US" dirty="0" smtClean="0"/>
              <a:t>Women should have access to voting, education, property, equality in the home, economic equality</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solidFill>
                  <a:schemeClr val="tx1"/>
                </a:solidFill>
              </a:rPr>
              <a:t>Y (Significance)</a:t>
            </a:r>
            <a:r>
              <a:rPr lang="en-US" sz="5400" dirty="0" smtClean="0"/>
              <a:t> </a:t>
            </a:r>
            <a:r>
              <a:rPr lang="en-US" sz="5400" dirty="0" smtClean="0"/>
              <a:t/>
            </a:r>
            <a:br>
              <a:rPr lang="en-US" sz="5400" dirty="0" smtClean="0"/>
            </a:br>
            <a:r>
              <a:rPr lang="en-US" sz="2700" b="1" dirty="0" smtClean="0"/>
              <a:t>Seneca </a:t>
            </a:r>
            <a:r>
              <a:rPr lang="en-US" sz="2700" b="1" dirty="0" smtClean="0"/>
              <a:t>Falls Convention </a:t>
            </a:r>
            <a:r>
              <a:rPr lang="en-US" sz="2700" b="1" dirty="0" smtClean="0"/>
              <a:t>&amp; Declaration of Rights and Sentiments</a:t>
            </a:r>
            <a:endParaRPr lang="en-US" sz="2700" b="1" dirty="0">
              <a:solidFill>
                <a:schemeClr val="tx1"/>
              </a:solidFill>
            </a:endParaRPr>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r>
              <a:rPr lang="en-US" sz="3300" b="1" dirty="0" smtClean="0"/>
              <a:t>First </a:t>
            </a:r>
            <a:r>
              <a:rPr lang="en-US" sz="3300" b="1" dirty="0" smtClean="0"/>
              <a:t>American </a:t>
            </a:r>
            <a:r>
              <a:rPr lang="en-US" sz="3300" b="1" dirty="0" smtClean="0"/>
              <a:t>document </a:t>
            </a:r>
            <a:r>
              <a:rPr lang="en-US" sz="3300" b="1" dirty="0" smtClean="0"/>
              <a:t>to advocate </a:t>
            </a:r>
            <a:r>
              <a:rPr lang="en-US" sz="3300" b="1" dirty="0" smtClean="0"/>
              <a:t/>
            </a:r>
            <a:br>
              <a:rPr lang="en-US" sz="3300" b="1" dirty="0" smtClean="0"/>
            </a:br>
            <a:r>
              <a:rPr lang="en-US" sz="3300" b="1" dirty="0" smtClean="0">
                <a:solidFill>
                  <a:schemeClr val="accent1"/>
                </a:solidFill>
              </a:rPr>
              <a:t>women’s suffrage</a:t>
            </a:r>
          </a:p>
          <a:p>
            <a:r>
              <a:rPr lang="en-US" sz="3300" b="1" dirty="0" smtClean="0"/>
              <a:t>Denounced </a:t>
            </a:r>
            <a:r>
              <a:rPr lang="en-US" sz="3300" b="1" dirty="0" smtClean="0"/>
              <a:t>the social structure that denied </a:t>
            </a:r>
            <a:r>
              <a:rPr lang="en-US" sz="3300" b="1" dirty="0" smtClean="0"/>
              <a:t>women access </a:t>
            </a:r>
            <a:r>
              <a:rPr lang="en-US" sz="3300" b="1" dirty="0" smtClean="0"/>
              <a:t>to education, employment, property and wages, and children in the event of divorce, deprived women of independent legal status when they married, and restricted them to the home</a:t>
            </a:r>
          </a:p>
          <a:p>
            <a:pPr lvl="0"/>
            <a:r>
              <a:rPr lang="en-US" sz="3300" b="1" dirty="0" smtClean="0"/>
              <a:t>Beginning </a:t>
            </a:r>
            <a:r>
              <a:rPr lang="en-US" sz="3300" b="1" dirty="0" smtClean="0"/>
              <a:t>of the Women’s Rights Movement</a:t>
            </a:r>
            <a:endParaRPr lang="en-US" sz="3300" dirty="0" smtClean="0"/>
          </a:p>
          <a:p>
            <a:pPr lvl="0"/>
            <a:r>
              <a:rPr lang="en-US" sz="3300" b="1" dirty="0" smtClean="0"/>
              <a:t>Led to the passage of the 19</a:t>
            </a:r>
            <a:r>
              <a:rPr lang="en-US" sz="3300" b="1" baseline="30000" dirty="0" smtClean="0"/>
              <a:t>th</a:t>
            </a:r>
            <a:r>
              <a:rPr lang="en-US" sz="3300" b="1" dirty="0" smtClean="0"/>
              <a:t> Amendment (1920</a:t>
            </a:r>
            <a:r>
              <a:rPr lang="en-US" sz="3300" b="1" dirty="0" smtClean="0"/>
              <a:t>)</a:t>
            </a:r>
            <a:endParaRPr lang="en-US" sz="3300" b="1" dirty="0" smtClean="0"/>
          </a:p>
          <a:p>
            <a:pPr lvl="0"/>
            <a:r>
              <a:rPr lang="en-US" sz="3300" b="1" dirty="0" smtClean="0"/>
              <a:t>Reflects reliance on ideals and freedoms in the Declaration of Independence being expanded to women</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t>The Seneca Falls “Declaration of Sentiments”</a:t>
            </a:r>
            <a:r>
              <a:rPr lang="en-US" sz="5400" b="1" u="sng" dirty="0" smtClean="0"/>
              <a:t/>
            </a:r>
            <a:br>
              <a:rPr lang="en-US" sz="5400" b="1" u="sng" dirty="0" smtClean="0"/>
            </a:br>
            <a:endParaRPr lang="en-US" dirty="0"/>
          </a:p>
        </p:txBody>
      </p:sp>
      <p:sp>
        <p:nvSpPr>
          <p:cNvPr id="3" name="Content Placeholder 2"/>
          <p:cNvSpPr>
            <a:spLocks noGrp="1"/>
          </p:cNvSpPr>
          <p:nvPr>
            <p:ph idx="1"/>
          </p:nvPr>
        </p:nvSpPr>
        <p:spPr>
          <a:xfrm>
            <a:off x="0" y="1371600"/>
            <a:ext cx="9144000" cy="5486400"/>
          </a:xfrm>
        </p:spPr>
        <p:txBody>
          <a:bodyPr>
            <a:normAutofit fontScale="92500" lnSpcReduction="20000"/>
          </a:bodyPr>
          <a:lstStyle/>
          <a:p>
            <a:pPr>
              <a:buNone/>
            </a:pPr>
            <a:r>
              <a:rPr lang="en-US" sz="3400" b="1" dirty="0" smtClean="0"/>
              <a:t>Question 1:  </a:t>
            </a:r>
            <a:r>
              <a:rPr lang="en-US" sz="2800" b="1" dirty="0" smtClean="0"/>
              <a:t>Key Demands</a:t>
            </a:r>
            <a:endParaRPr lang="en-US" sz="1600" b="1" dirty="0" smtClean="0"/>
          </a:p>
          <a:p>
            <a:pPr lvl="0"/>
            <a:r>
              <a:rPr lang="en-US" sz="2800" dirty="0" smtClean="0"/>
              <a:t>Right to Vote</a:t>
            </a:r>
            <a:endParaRPr lang="en-US" sz="2400" dirty="0" smtClean="0"/>
          </a:p>
          <a:p>
            <a:pPr lvl="0"/>
            <a:r>
              <a:rPr lang="en-US" sz="2800" dirty="0" smtClean="0"/>
              <a:t>Right to hold property</a:t>
            </a:r>
            <a:endParaRPr lang="en-US" sz="2400" dirty="0" smtClean="0"/>
          </a:p>
          <a:p>
            <a:pPr lvl="0"/>
            <a:r>
              <a:rPr lang="en-US" sz="2800" dirty="0" smtClean="0"/>
              <a:t>Equal to her Husband (end </a:t>
            </a:r>
            <a:r>
              <a:rPr lang="en-US" sz="2800" dirty="0" err="1" smtClean="0"/>
              <a:t>coverture</a:t>
            </a:r>
            <a:r>
              <a:rPr lang="en-US" sz="2800" dirty="0" smtClean="0"/>
              <a:t>)</a:t>
            </a:r>
            <a:endParaRPr lang="en-US" sz="2400" dirty="0" smtClean="0"/>
          </a:p>
          <a:p>
            <a:pPr lvl="0"/>
            <a:r>
              <a:rPr lang="en-US" sz="2800" dirty="0" smtClean="0"/>
              <a:t>Don’t tax property (unmarried) if can’t vote</a:t>
            </a:r>
            <a:endParaRPr lang="en-US" sz="2400" dirty="0" smtClean="0"/>
          </a:p>
          <a:p>
            <a:pPr lvl="0"/>
            <a:r>
              <a:rPr lang="en-US" sz="2800" dirty="0" smtClean="0"/>
              <a:t>Equality if work (equal pay and job opportunity)</a:t>
            </a:r>
            <a:endParaRPr lang="en-US" sz="2400" dirty="0" smtClean="0"/>
          </a:p>
          <a:p>
            <a:pPr lvl="1">
              <a:buNone/>
            </a:pPr>
            <a:endParaRPr lang="en-US" sz="3400" dirty="0" smtClean="0"/>
          </a:p>
          <a:p>
            <a:pPr lvl="1"/>
            <a:r>
              <a:rPr lang="en-US" sz="3400" dirty="0" smtClean="0"/>
              <a:t>modeled </a:t>
            </a:r>
            <a:r>
              <a:rPr lang="en-US" sz="3400" dirty="0" smtClean="0"/>
              <a:t>on the Declaration of Independence</a:t>
            </a:r>
          </a:p>
          <a:p>
            <a:pPr lvl="1"/>
            <a:r>
              <a:rPr lang="en-US" sz="3400" dirty="0" smtClean="0"/>
              <a:t>added </a:t>
            </a:r>
            <a:r>
              <a:rPr lang="en-US" sz="3400" u="sng" dirty="0" smtClean="0"/>
              <a:t>women</a:t>
            </a:r>
            <a:r>
              <a:rPr lang="en-US" sz="3400" dirty="0" smtClean="0"/>
              <a:t> to Jefferson’s proposition that “all men are created equal,” </a:t>
            </a:r>
          </a:p>
          <a:p>
            <a:pPr lvl="1"/>
            <a:r>
              <a:rPr lang="en-US" sz="3400" dirty="0" smtClean="0"/>
              <a:t>listed the injuries men had inflicted on women – </a:t>
            </a:r>
            <a:br>
              <a:rPr lang="en-US" sz="3400" dirty="0" smtClean="0"/>
            </a:br>
            <a:r>
              <a:rPr lang="en-US" sz="3400" dirty="0" smtClean="0"/>
              <a:t>denying them the right to vote</a:t>
            </a:r>
            <a:r>
              <a:rPr lang="en-US" sz="1800" dirty="0" smtClean="0"/>
              <a:t>. </a:t>
            </a:r>
            <a:r>
              <a:rPr lang="en-US" sz="1800" dirty="0" smtClean="0">
                <a:hlinkClick r:id="rId2"/>
              </a:rPr>
              <a:t>http://www.fordham.edu/halsall/mod/senecafalls.asp</a:t>
            </a:r>
            <a:endParaRPr lang="en-US" sz="18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762000"/>
          </a:xfrm>
        </p:spPr>
        <p:txBody>
          <a:bodyPr/>
          <a:lstStyle/>
          <a:p>
            <a:pPr algn="ctr"/>
            <a:r>
              <a:rPr lang="en-US" sz="3200" b="1" u="sng" dirty="0" smtClean="0">
                <a:solidFill>
                  <a:srgbClr val="0070C0"/>
                </a:solidFill>
                <a:latin typeface="Book Antiqua" charset="0"/>
              </a:rPr>
              <a:t>Utopian Communities</a:t>
            </a:r>
            <a:endParaRPr lang="en-US" sz="3200" dirty="0" smtClean="0">
              <a:solidFill>
                <a:srgbClr val="FF0000"/>
              </a:solidFill>
              <a:latin typeface="StoneSerif SAIN SmBd v.1" pitchFamily="2" charset="0"/>
            </a:endParaRPr>
          </a:p>
        </p:txBody>
      </p:sp>
      <p:sp>
        <p:nvSpPr>
          <p:cNvPr id="4099" name="Rectangle 3"/>
          <p:cNvSpPr>
            <a:spLocks noGrp="1" noChangeArrowheads="1"/>
          </p:cNvSpPr>
          <p:nvPr>
            <p:ph idx="1"/>
          </p:nvPr>
        </p:nvSpPr>
        <p:spPr>
          <a:xfrm>
            <a:off x="0" y="457200"/>
            <a:ext cx="9144000" cy="6400800"/>
          </a:xfrm>
        </p:spPr>
        <p:txBody>
          <a:bodyPr>
            <a:normAutofit/>
          </a:bodyPr>
          <a:lstStyle/>
          <a:p>
            <a:pPr algn="ctr" eaLnBrk="1" hangingPunct="1">
              <a:buFontTx/>
              <a:buNone/>
            </a:pPr>
            <a:r>
              <a:rPr lang="en-US" sz="2000" b="1" u="sng" dirty="0" smtClean="0">
                <a:solidFill>
                  <a:srgbClr val="0070C0"/>
                </a:solidFill>
                <a:latin typeface="Book Antiqua" charset="0"/>
              </a:rPr>
              <a:t/>
            </a:r>
            <a:br>
              <a:rPr lang="en-US" sz="2000" b="1" u="sng" dirty="0" smtClean="0">
                <a:solidFill>
                  <a:srgbClr val="0070C0"/>
                </a:solidFill>
                <a:latin typeface="Book Antiqua" charset="0"/>
              </a:rPr>
            </a:br>
            <a:r>
              <a:rPr lang="en-US" sz="2000" b="1" u="sng" dirty="0" smtClean="0">
                <a:solidFill>
                  <a:srgbClr val="0070C0"/>
                </a:solidFill>
                <a:latin typeface="Book Antiqua" charset="0"/>
              </a:rPr>
              <a:t> </a:t>
            </a:r>
            <a:r>
              <a:rPr lang="en-US" sz="1100" b="1" u="sng" dirty="0" smtClean="0">
                <a:solidFill>
                  <a:srgbClr val="0070C0"/>
                </a:solidFill>
                <a:latin typeface="Book Antiqua" charset="0"/>
                <a:hlinkClick r:id="rId3"/>
              </a:rPr>
              <a:t>http://www.history.com/news/history-lists/5-19th-century-utopian-communities-in-the-united-states</a:t>
            </a:r>
            <a:endParaRPr lang="en-US" sz="1100" b="1" u="sng" dirty="0" smtClean="0">
              <a:solidFill>
                <a:srgbClr val="0070C0"/>
              </a:solidFill>
              <a:latin typeface="Book Antiqua" charset="0"/>
            </a:endParaRPr>
          </a:p>
          <a:p>
            <a:pPr marL="396875" lvl="1" indent="-284163" eaLnBrk="1" hangingPunct="1">
              <a:buNone/>
            </a:pPr>
            <a:r>
              <a:rPr lang="en-US" b="1" u="sng" dirty="0" smtClean="0">
                <a:solidFill>
                  <a:srgbClr val="0070C0"/>
                </a:solidFill>
              </a:rPr>
              <a:t>Structure</a:t>
            </a:r>
            <a:r>
              <a:rPr lang="en-US" dirty="0" smtClean="0">
                <a:solidFill>
                  <a:srgbClr val="0070C0"/>
                </a:solidFill>
              </a:rPr>
              <a:t>:  </a:t>
            </a:r>
          </a:p>
          <a:p>
            <a:pPr marL="396875" lvl="1" indent="-284163"/>
            <a:r>
              <a:rPr lang="en-US" b="1" u="sng" dirty="0" smtClean="0">
                <a:solidFill>
                  <a:srgbClr val="0070C0"/>
                </a:solidFill>
              </a:rPr>
              <a:t>Cooperative communities</a:t>
            </a:r>
            <a:r>
              <a:rPr lang="en-US" dirty="0" smtClean="0">
                <a:solidFill>
                  <a:srgbClr val="0070C0"/>
                </a:solidFill>
              </a:rPr>
              <a:t>:  </a:t>
            </a:r>
            <a:br>
              <a:rPr lang="en-US" dirty="0" smtClean="0">
                <a:solidFill>
                  <a:srgbClr val="0070C0"/>
                </a:solidFill>
              </a:rPr>
            </a:br>
            <a:r>
              <a:rPr lang="en-US" dirty="0" smtClean="0">
                <a:solidFill>
                  <a:srgbClr val="0070C0"/>
                </a:solidFill>
              </a:rPr>
              <a:t>Productive property communally owned (not privately); introduced “socialism” and “communism” into political language</a:t>
            </a:r>
          </a:p>
          <a:p>
            <a:pPr marL="407988" lvl="1" indent="7938">
              <a:buNone/>
            </a:pPr>
            <a:r>
              <a:rPr lang="en-US" sz="1700" u="sng" dirty="0" smtClean="0">
                <a:solidFill>
                  <a:srgbClr val="7030A0"/>
                </a:solidFill>
              </a:rPr>
              <a:t>Socialism</a:t>
            </a:r>
            <a:r>
              <a:rPr lang="en-US" sz="1700" dirty="0" smtClean="0">
                <a:solidFill>
                  <a:srgbClr val="7030A0"/>
                </a:solidFill>
              </a:rPr>
              <a:t>:  government owns the means of production and distribution of goods </a:t>
            </a:r>
            <a:br>
              <a:rPr lang="en-US" sz="1700" dirty="0" smtClean="0">
                <a:solidFill>
                  <a:srgbClr val="7030A0"/>
                </a:solidFill>
              </a:rPr>
            </a:br>
            <a:r>
              <a:rPr lang="en-US" sz="1100" dirty="0" smtClean="0">
                <a:hlinkClick r:id="rId4"/>
              </a:rPr>
              <a:t>http://www.merriam-webster.com/dictionary/socialism</a:t>
            </a:r>
            <a:endParaRPr lang="en-US" sz="1100" dirty="0" smtClean="0"/>
          </a:p>
          <a:p>
            <a:pPr marL="407988" lvl="1" indent="7938">
              <a:buNone/>
            </a:pPr>
            <a:r>
              <a:rPr lang="en-US" sz="1700" u="sng" dirty="0" smtClean="0">
                <a:solidFill>
                  <a:srgbClr val="7030A0"/>
                </a:solidFill>
              </a:rPr>
              <a:t>Communism:</a:t>
            </a:r>
            <a:r>
              <a:rPr lang="en-US" sz="1700" dirty="0" smtClean="0">
                <a:solidFill>
                  <a:srgbClr val="7030A0"/>
                </a:solidFill>
              </a:rPr>
              <a:t>  government owns all property (land, resources, transportation)</a:t>
            </a:r>
          </a:p>
          <a:p>
            <a:pPr marL="407988" lvl="1" indent="7938">
              <a:buNone/>
            </a:pPr>
            <a:r>
              <a:rPr lang="en-US" sz="1100" dirty="0" smtClean="0">
                <a:hlinkClick r:id="rId5"/>
              </a:rPr>
              <a:t>http://www.merriam-webster.com/dictionary/communism?show=0&amp;t=1416160748</a:t>
            </a:r>
            <a:endParaRPr lang="en-US" sz="1100" dirty="0" smtClean="0"/>
          </a:p>
          <a:p>
            <a:pPr marL="396875" lvl="1" indent="-284163" eaLnBrk="1" hangingPunct="1"/>
            <a:r>
              <a:rPr lang="en-US" b="1" u="sng" dirty="0" smtClean="0">
                <a:solidFill>
                  <a:srgbClr val="0070C0"/>
                </a:solidFill>
              </a:rPr>
              <a:t>Governance</a:t>
            </a:r>
            <a:r>
              <a:rPr lang="en-US" b="1" dirty="0" smtClean="0">
                <a:solidFill>
                  <a:srgbClr val="0070C0"/>
                </a:solidFill>
              </a:rPr>
              <a:t> </a:t>
            </a:r>
            <a:r>
              <a:rPr lang="en-US" dirty="0" smtClean="0">
                <a:solidFill>
                  <a:srgbClr val="0070C0"/>
                </a:solidFill>
              </a:rPr>
              <a:t>varied:  Charismatic leaders, Some Democratic</a:t>
            </a:r>
          </a:p>
          <a:p>
            <a:pPr marL="396875" lvl="1" indent="-284163" eaLnBrk="1" hangingPunct="1"/>
            <a:r>
              <a:rPr lang="en-US" b="1" u="sng" dirty="0" smtClean="0">
                <a:solidFill>
                  <a:srgbClr val="0070C0"/>
                </a:solidFill>
              </a:rPr>
              <a:t>Religious</a:t>
            </a:r>
            <a:r>
              <a:rPr lang="en-US" dirty="0" smtClean="0">
                <a:solidFill>
                  <a:srgbClr val="0070C0"/>
                </a:solidFill>
              </a:rPr>
              <a:t>ly motivated (most), few with secular origins</a:t>
            </a:r>
          </a:p>
          <a:p>
            <a:pPr marL="396875" lvl="1" indent="-284163" eaLnBrk="1" hangingPunct="1"/>
            <a:r>
              <a:rPr lang="en-US" b="1" u="sng" dirty="0" smtClean="0">
                <a:solidFill>
                  <a:srgbClr val="0070C0"/>
                </a:solidFill>
              </a:rPr>
              <a:t>Non-Traditional Gender roles </a:t>
            </a:r>
            <a:r>
              <a:rPr lang="en-US" dirty="0" smtClean="0">
                <a:solidFill>
                  <a:srgbClr val="0070C0"/>
                </a:solidFill>
              </a:rPr>
              <a:t>and </a:t>
            </a:r>
            <a:r>
              <a:rPr lang="en-US" u="sng" dirty="0" smtClean="0">
                <a:solidFill>
                  <a:srgbClr val="0070C0"/>
                </a:solidFill>
              </a:rPr>
              <a:t>Marriage traditions </a:t>
            </a:r>
            <a:br>
              <a:rPr lang="en-US" u="sng" dirty="0" smtClean="0">
                <a:solidFill>
                  <a:srgbClr val="0070C0"/>
                </a:solidFill>
              </a:rPr>
            </a:br>
            <a:r>
              <a:rPr lang="en-US" dirty="0" smtClean="0">
                <a:solidFill>
                  <a:srgbClr val="0070C0"/>
                </a:solidFill>
              </a:rPr>
              <a:t>Often transformed to abolish man’s “property” over women (as they abolish private property)</a:t>
            </a:r>
          </a:p>
          <a:p>
            <a:pPr marL="396875" lvl="1" indent="-284163" eaLnBrk="1" hangingPunct="1">
              <a:buNone/>
            </a:pPr>
            <a:endParaRPr lang="en-US" sz="2000" dirty="0" smtClean="0">
              <a:solidFill>
                <a:srgbClr val="0070C0"/>
              </a:solidFill>
            </a:endParaRPr>
          </a:p>
          <a:p>
            <a:pPr eaLnBrk="1" hangingPunct="1">
              <a:buNone/>
            </a:pPr>
            <a:endParaRPr lang="en-US" sz="20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t>The Seneca Falls “Declaration of Sentiments”</a:t>
            </a:r>
            <a:r>
              <a:rPr lang="en-US" sz="5400" b="1" u="sng" dirty="0" smtClean="0"/>
              <a:t/>
            </a:r>
            <a:br>
              <a:rPr lang="en-US" sz="5400" b="1" u="sng" dirty="0" smtClean="0"/>
            </a:br>
            <a:endParaRPr lang="en-US" dirty="0"/>
          </a:p>
        </p:txBody>
      </p:sp>
      <p:sp>
        <p:nvSpPr>
          <p:cNvPr id="3" name="Content Placeholder 2"/>
          <p:cNvSpPr>
            <a:spLocks noGrp="1"/>
          </p:cNvSpPr>
          <p:nvPr>
            <p:ph idx="1"/>
          </p:nvPr>
        </p:nvSpPr>
        <p:spPr>
          <a:xfrm>
            <a:off x="0" y="1371600"/>
            <a:ext cx="9144000" cy="5486400"/>
          </a:xfrm>
        </p:spPr>
        <p:txBody>
          <a:bodyPr>
            <a:normAutofit lnSpcReduction="10000"/>
          </a:bodyPr>
          <a:lstStyle/>
          <a:p>
            <a:pPr>
              <a:buNone/>
            </a:pPr>
            <a:r>
              <a:rPr lang="en-US" sz="3400" b="1" dirty="0" smtClean="0"/>
              <a:t>Question 2:  </a:t>
            </a:r>
          </a:p>
          <a:p>
            <a:pPr>
              <a:buNone/>
            </a:pPr>
            <a:r>
              <a:rPr lang="en-US" sz="3400" b="1" dirty="0" smtClean="0"/>
              <a:t>	</a:t>
            </a:r>
            <a:r>
              <a:rPr lang="en-US" sz="2800" dirty="0" smtClean="0"/>
              <a:t>The </a:t>
            </a:r>
            <a:r>
              <a:rPr lang="en-US" sz="2800" dirty="0" smtClean="0"/>
              <a:t>Declaration </a:t>
            </a:r>
            <a:r>
              <a:rPr lang="en-US" sz="2800" dirty="0" smtClean="0"/>
              <a:t>of Sentiments defines </a:t>
            </a:r>
            <a:r>
              <a:rPr lang="en-US" sz="2800" dirty="0" smtClean="0"/>
              <a:t>freedom for women by </a:t>
            </a:r>
            <a:r>
              <a:rPr lang="en-US" sz="2800" dirty="0" smtClean="0"/>
              <a:t>rejecting traditional roles for women (</a:t>
            </a:r>
            <a:r>
              <a:rPr lang="en-US" sz="2800" dirty="0" err="1" smtClean="0"/>
              <a:t>coverture</a:t>
            </a:r>
            <a:r>
              <a:rPr lang="en-US" sz="2800" dirty="0" smtClean="0"/>
              <a:t>, Republican Motherhood, Cult of Domesticity, subservience socially, economically, politically).</a:t>
            </a:r>
            <a:endParaRPr lang="en-US" sz="3400" dirty="0" smtClean="0"/>
          </a:p>
          <a:p>
            <a:pPr lvl="1"/>
            <a:r>
              <a:rPr lang="en-US" sz="3400" dirty="0" smtClean="0"/>
              <a:t>modeled </a:t>
            </a:r>
            <a:r>
              <a:rPr lang="en-US" sz="3400" dirty="0" smtClean="0"/>
              <a:t>on the Declaration of Independence</a:t>
            </a:r>
          </a:p>
          <a:p>
            <a:pPr lvl="1"/>
            <a:r>
              <a:rPr lang="en-US" sz="3600" b="1" dirty="0" smtClean="0"/>
              <a:t>“</a:t>
            </a:r>
            <a:r>
              <a:rPr lang="en-US" sz="3600" b="1" dirty="0" smtClean="0"/>
              <a:t>We hold these truths to be self-evident: that all men </a:t>
            </a:r>
            <a:r>
              <a:rPr lang="en-US" sz="3600" b="1" dirty="0" smtClean="0">
                <a:solidFill>
                  <a:schemeClr val="accent1"/>
                </a:solidFill>
              </a:rPr>
              <a:t>and women </a:t>
            </a:r>
            <a:r>
              <a:rPr lang="en-US" sz="3600" b="1" dirty="0" smtClean="0"/>
              <a:t>are created equal</a:t>
            </a:r>
            <a:r>
              <a:rPr lang="en-US" sz="3600" b="1" dirty="0" smtClean="0"/>
              <a:t>…”</a:t>
            </a:r>
            <a:endParaRPr lang="en-US" sz="3400"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542288"/>
          </a:xfrm>
        </p:spPr>
        <p:txBody>
          <a:bodyPr>
            <a:normAutofit/>
          </a:bodyPr>
          <a:lstStyle/>
          <a:p>
            <a:pPr algn="ctr"/>
            <a:r>
              <a:rPr lang="en-US" sz="2700" b="1" dirty="0" smtClean="0">
                <a:hlinkClick r:id="rId2"/>
              </a:rPr>
              <a:t>Women in the 19th Century: Crash Course US History #16</a:t>
            </a:r>
            <a:r>
              <a:rPr lang="en-US" b="1" dirty="0" smtClean="0"/>
              <a:t/>
            </a:r>
            <a:br>
              <a:rPr lang="en-US" b="1" dirty="0" smtClean="0"/>
            </a:br>
            <a:endParaRPr lang="en-US" dirty="0"/>
          </a:p>
        </p:txBody>
      </p:sp>
      <p:sp>
        <p:nvSpPr>
          <p:cNvPr id="3" name="Content Placeholder 2"/>
          <p:cNvSpPr>
            <a:spLocks noGrp="1"/>
          </p:cNvSpPr>
          <p:nvPr>
            <p:ph idx="1"/>
          </p:nvPr>
        </p:nvSpPr>
        <p:spPr>
          <a:xfrm>
            <a:off x="0" y="1524000"/>
            <a:ext cx="9144000" cy="5334000"/>
          </a:xfrm>
        </p:spPr>
        <p:txBody>
          <a:bodyPr>
            <a:normAutofit/>
          </a:bodyPr>
          <a:lstStyle/>
          <a:p>
            <a:r>
              <a:rPr lang="en-US" b="1" dirty="0" smtClean="0"/>
              <a:t>Describe each of the following:  </a:t>
            </a:r>
            <a:endParaRPr lang="en-US" dirty="0" smtClean="0"/>
          </a:p>
          <a:p>
            <a:pPr marL="514350" indent="-514350">
              <a:buFont typeface="+mj-lt"/>
              <a:buAutoNum type="arabicPeriod"/>
            </a:pPr>
            <a:r>
              <a:rPr lang="en-US" b="1" dirty="0" err="1" smtClean="0"/>
              <a:t>Coverture</a:t>
            </a:r>
            <a:endParaRPr lang="en-US" dirty="0" smtClean="0"/>
          </a:p>
          <a:p>
            <a:pPr marL="514350" indent="-514350">
              <a:buFont typeface="+mj-lt"/>
              <a:buAutoNum type="arabicPeriod"/>
            </a:pPr>
            <a:r>
              <a:rPr lang="en-US" b="1" dirty="0" smtClean="0"/>
              <a:t>Republican Motherhood</a:t>
            </a:r>
            <a:endParaRPr lang="en-US" dirty="0" smtClean="0"/>
          </a:p>
          <a:p>
            <a:pPr marL="514350" indent="-514350">
              <a:buFont typeface="+mj-lt"/>
              <a:buAutoNum type="arabicPeriod"/>
            </a:pPr>
            <a:r>
              <a:rPr lang="en-US" b="1" dirty="0" smtClean="0"/>
              <a:t>Cult </a:t>
            </a:r>
            <a:r>
              <a:rPr lang="en-US" b="1" dirty="0" smtClean="0"/>
              <a:t>of </a:t>
            </a:r>
            <a:r>
              <a:rPr lang="en-US" b="1" dirty="0" smtClean="0"/>
              <a:t>Domesticity</a:t>
            </a:r>
            <a:endParaRPr lang="en-US" dirty="0" smtClean="0"/>
          </a:p>
          <a:p>
            <a:pPr marL="514350" indent="-514350">
              <a:buFont typeface="+mj-lt"/>
              <a:buAutoNum type="arabicPeriod"/>
            </a:pPr>
            <a:r>
              <a:rPr lang="en-US" b="1" dirty="0" smtClean="0"/>
              <a:t>Jobs attained by Poor Women</a:t>
            </a:r>
            <a:endParaRPr lang="en-US" dirty="0" smtClean="0"/>
          </a:p>
          <a:p>
            <a:pPr marL="514350" indent="-514350">
              <a:buFont typeface="+mj-lt"/>
              <a:buAutoNum type="arabicPeriod"/>
            </a:pPr>
            <a:r>
              <a:rPr lang="en-US" b="1" dirty="0" smtClean="0"/>
              <a:t>Temperance</a:t>
            </a:r>
            <a:endParaRPr lang="en-US" dirty="0" smtClean="0"/>
          </a:p>
          <a:p>
            <a:pPr marL="514350" indent="-514350">
              <a:buFont typeface="+mj-lt"/>
              <a:buAutoNum type="arabicPeriod"/>
            </a:pPr>
            <a:r>
              <a:rPr lang="en-US" b="1" dirty="0" smtClean="0"/>
              <a:t>Amelia Bloomer</a:t>
            </a:r>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542288"/>
          </a:xfrm>
        </p:spPr>
        <p:txBody>
          <a:bodyPr>
            <a:normAutofit/>
          </a:bodyPr>
          <a:lstStyle/>
          <a:p>
            <a:pPr algn="ctr"/>
            <a:r>
              <a:rPr lang="en-US" sz="2700" b="1" dirty="0" smtClean="0">
                <a:hlinkClick r:id="rId2"/>
              </a:rPr>
              <a:t>Women in the 19th Century: Crash Course US History #16</a:t>
            </a:r>
            <a:r>
              <a:rPr lang="en-US" b="1" dirty="0" smtClean="0"/>
              <a:t/>
            </a:r>
            <a:br>
              <a:rPr lang="en-US" b="1" dirty="0" smtClean="0"/>
            </a:br>
            <a:endParaRPr lang="en-US" dirty="0"/>
          </a:p>
        </p:txBody>
      </p:sp>
      <p:sp>
        <p:nvSpPr>
          <p:cNvPr id="3" name="Content Placeholder 2"/>
          <p:cNvSpPr>
            <a:spLocks noGrp="1"/>
          </p:cNvSpPr>
          <p:nvPr>
            <p:ph idx="1"/>
          </p:nvPr>
        </p:nvSpPr>
        <p:spPr>
          <a:xfrm>
            <a:off x="0" y="1219200"/>
            <a:ext cx="9144000" cy="5638800"/>
          </a:xfrm>
        </p:spPr>
        <p:txBody>
          <a:bodyPr>
            <a:normAutofit fontScale="92500"/>
          </a:bodyPr>
          <a:lstStyle/>
          <a:p>
            <a:r>
              <a:rPr lang="en-US" b="1" dirty="0" smtClean="0"/>
              <a:t>Describe each of the following:  </a:t>
            </a:r>
            <a:endParaRPr lang="en-US" dirty="0" smtClean="0"/>
          </a:p>
          <a:p>
            <a:pPr marL="514350" indent="-514350">
              <a:buFont typeface="+mj-lt"/>
              <a:buAutoNum type="arabicPeriod"/>
            </a:pPr>
            <a:r>
              <a:rPr lang="en-US" b="1" dirty="0" err="1" smtClean="0"/>
              <a:t>Coverture</a:t>
            </a:r>
            <a:r>
              <a:rPr lang="en-US" b="1" dirty="0" smtClean="0"/>
              <a:t> </a:t>
            </a:r>
            <a:r>
              <a:rPr lang="en-US" dirty="0" smtClean="0"/>
              <a:t> </a:t>
            </a:r>
            <a:r>
              <a:rPr lang="en-US" dirty="0" smtClean="0"/>
              <a:t>(husband has authority of wife's legal/social </a:t>
            </a:r>
            <a:r>
              <a:rPr lang="en-US" dirty="0" smtClean="0"/>
              <a:t>life)</a:t>
            </a:r>
          </a:p>
          <a:p>
            <a:pPr marL="514350" indent="-514350">
              <a:buFont typeface="+mj-lt"/>
              <a:buAutoNum type="arabicPeriod"/>
            </a:pPr>
            <a:r>
              <a:rPr lang="en-US" b="1" dirty="0" smtClean="0"/>
              <a:t>Republican </a:t>
            </a:r>
            <a:r>
              <a:rPr lang="en-US" b="1" dirty="0" smtClean="0"/>
              <a:t>Motherhood </a:t>
            </a:r>
            <a:r>
              <a:rPr lang="en-US" dirty="0" smtClean="0"/>
              <a:t>(post American Revolution, women expected to prepare sons for Republican society; gave access to education, counted toward representation in </a:t>
            </a:r>
            <a:r>
              <a:rPr lang="en-US" dirty="0" smtClean="0"/>
              <a:t>House)</a:t>
            </a:r>
          </a:p>
          <a:p>
            <a:pPr marL="514350" indent="-514350">
              <a:buFont typeface="+mj-lt"/>
              <a:buAutoNum type="arabicPeriod"/>
            </a:pPr>
            <a:r>
              <a:rPr lang="en-US" b="1" dirty="0" smtClean="0"/>
              <a:t>Cult </a:t>
            </a:r>
            <a:r>
              <a:rPr lang="en-US" b="1" dirty="0" smtClean="0"/>
              <a:t>of Domesticity </a:t>
            </a:r>
            <a:r>
              <a:rPr lang="en-US" dirty="0" smtClean="0"/>
              <a:t>(response to the Market Revolution, women do less production in home, woman's place is in the home by providing food, love/friendship/mutual </a:t>
            </a:r>
            <a:r>
              <a:rPr lang="en-US" dirty="0" smtClean="0"/>
              <a:t>obligation) </a:t>
            </a:r>
          </a:p>
          <a:p>
            <a:pPr marL="514350" indent="-514350">
              <a:buFont typeface="+mj-lt"/>
              <a:buAutoNum type="arabicPeriod"/>
            </a:pPr>
            <a:r>
              <a:rPr lang="en-US" b="1" dirty="0" smtClean="0"/>
              <a:t>Jobs attained by Poor Women</a:t>
            </a:r>
            <a:r>
              <a:rPr lang="en-US" dirty="0" smtClean="0"/>
              <a:t>: factories</a:t>
            </a:r>
            <a:r>
              <a:rPr lang="en-US" dirty="0" smtClean="0"/>
              <a:t>, domestic servants, seamstress, teaching (wages controlled by </a:t>
            </a:r>
            <a:r>
              <a:rPr lang="en-US" dirty="0" smtClean="0"/>
              <a:t>husband)</a:t>
            </a:r>
          </a:p>
          <a:p>
            <a:pPr marL="514350" indent="-514350">
              <a:buFont typeface="+mj-lt"/>
              <a:buAutoNum type="arabicPeriod"/>
            </a:pPr>
            <a:r>
              <a:rPr lang="en-US" b="1" dirty="0" smtClean="0"/>
              <a:t>Temperance</a:t>
            </a:r>
            <a:r>
              <a:rPr lang="en-US" dirty="0" smtClean="0"/>
              <a:t>:  protect against domestic abuse</a:t>
            </a:r>
          </a:p>
          <a:p>
            <a:pPr marL="514350" indent="-514350">
              <a:buFont typeface="+mj-lt"/>
              <a:buAutoNum type="arabicPeriod"/>
            </a:pPr>
            <a:r>
              <a:rPr lang="en-US" b="1" dirty="0" smtClean="0"/>
              <a:t>Amelia </a:t>
            </a:r>
            <a:r>
              <a:rPr lang="en-US" b="1" dirty="0" smtClean="0"/>
              <a:t>Bloomer </a:t>
            </a:r>
            <a:r>
              <a:rPr lang="en-US" dirty="0" smtClean="0"/>
              <a:t>help women adapt to </a:t>
            </a:r>
            <a:r>
              <a:rPr lang="en-US" dirty="0" smtClean="0"/>
              <a:t>work</a:t>
            </a:r>
            <a:r>
              <a:rPr lang="en-US" dirty="0" smtClean="0"/>
              <a:t> </a:t>
            </a:r>
            <a:r>
              <a:rPr lang="en-US" dirty="0" smtClean="0"/>
              <a:t>with </a:t>
            </a:r>
            <a:r>
              <a:rPr lang="en-US" dirty="0" smtClean="0"/>
              <a:t>Bloomers</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6130" name="Picture 2" descr="Cartoon of a woman wearing the Blommer Costume"/>
          <p:cNvPicPr>
            <a:picLocks noChangeAspect="1" noChangeArrowheads="1"/>
          </p:cNvPicPr>
          <p:nvPr/>
        </p:nvPicPr>
        <p:blipFill>
          <a:blip r:embed="rId2"/>
          <a:srcRect/>
          <a:stretch>
            <a:fillRect/>
          </a:stretch>
        </p:blipFill>
        <p:spPr bwMode="auto">
          <a:xfrm>
            <a:off x="0" y="0"/>
            <a:ext cx="472559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eaLnBrk="1" hangingPunct="1"/>
            <a:endParaRPr lang="en-US" sz="3200" dirty="0" smtClean="0">
              <a:solidFill>
                <a:srgbClr val="FF0000"/>
              </a:solidFill>
              <a:latin typeface="StoneSerif SAIN SmBd v.1" pitchFamily="2" charset="0"/>
            </a:endParaRPr>
          </a:p>
        </p:txBody>
      </p:sp>
      <p:sp>
        <p:nvSpPr>
          <p:cNvPr id="20483" name="Rectangle 3"/>
          <p:cNvSpPr>
            <a:spLocks noGrp="1" noChangeArrowheads="1"/>
          </p:cNvSpPr>
          <p:nvPr>
            <p:ph idx="1"/>
          </p:nvPr>
        </p:nvSpPr>
        <p:spPr>
          <a:xfrm>
            <a:off x="0" y="457200"/>
            <a:ext cx="9144000" cy="6400800"/>
          </a:xfrm>
        </p:spPr>
        <p:txBody>
          <a:bodyPr>
            <a:normAutofit lnSpcReduction="10000"/>
          </a:bodyPr>
          <a:lstStyle/>
          <a:p>
            <a:pPr algn="ctr" eaLnBrk="1" hangingPunct="1">
              <a:buFontTx/>
              <a:buNone/>
            </a:pPr>
            <a:r>
              <a:rPr lang="en-US" sz="3200" b="1" u="sng" dirty="0" smtClean="0">
                <a:solidFill>
                  <a:schemeClr val="accent1">
                    <a:lumMod val="75000"/>
                  </a:schemeClr>
                </a:solidFill>
                <a:latin typeface="Book Antiqua" charset="0"/>
              </a:rPr>
              <a:t>Women and Work</a:t>
            </a:r>
          </a:p>
          <a:p>
            <a:pPr eaLnBrk="1" hangingPunct="1">
              <a:lnSpc>
                <a:spcPct val="90000"/>
              </a:lnSpc>
            </a:pPr>
            <a:endParaRPr lang="en-US" sz="3200" dirty="0" smtClean="0"/>
          </a:p>
          <a:p>
            <a:pPr eaLnBrk="1" hangingPunct="1">
              <a:lnSpc>
                <a:spcPct val="90000"/>
              </a:lnSpc>
            </a:pPr>
            <a:r>
              <a:rPr lang="en-US" sz="3200" dirty="0" smtClean="0"/>
              <a:t>Early feminists challenged the idea of a “women’s sphere” in a number of ways. </a:t>
            </a:r>
          </a:p>
          <a:p>
            <a:pPr eaLnBrk="1" hangingPunct="1">
              <a:lnSpc>
                <a:spcPct val="90000"/>
              </a:lnSpc>
            </a:pPr>
            <a:r>
              <a:rPr lang="en-US" sz="3200" dirty="0" smtClean="0"/>
              <a:t>Some wore a new style of dress made of loose-fitting tunics and trousers, called </a:t>
            </a:r>
            <a:r>
              <a:rPr lang="en-US" sz="3200" b="1" dirty="0" smtClean="0"/>
              <a:t>“bloomers,” </a:t>
            </a:r>
            <a:r>
              <a:rPr lang="en-US" sz="3200" dirty="0" smtClean="0"/>
              <a:t>intended to liberate women from the extremely restrictive dresses and corsets that so confined them as to make it impossible for them to engage in much physical activity. Traditional clothing was cumbersome and heavy (whale bone corsets).</a:t>
            </a:r>
          </a:p>
          <a:p>
            <a:pPr>
              <a:lnSpc>
                <a:spcPct val="90000"/>
              </a:lnSpc>
              <a:buNone/>
            </a:pPr>
            <a:r>
              <a:rPr lang="en-US" sz="2000" b="1" dirty="0" smtClean="0">
                <a:solidFill>
                  <a:srgbClr val="7030A0"/>
                </a:solidFill>
              </a:rPr>
              <a:t>Amelia Bloomer Background:  </a:t>
            </a:r>
            <a:r>
              <a:rPr lang="en-US" sz="2000" b="1" dirty="0" smtClean="0">
                <a:solidFill>
                  <a:srgbClr val="7030A0"/>
                </a:solidFill>
                <a:hlinkClick r:id="rId3"/>
              </a:rPr>
              <a:t>https://www.nps.gov/wori/learn/historyculture/amelia-bloomer.htm</a:t>
            </a:r>
            <a:endParaRPr lang="en-US" sz="2000" b="1" dirty="0" smtClean="0">
              <a:solidFill>
                <a:srgbClr val="7030A0"/>
              </a:solidFill>
            </a:endParaRPr>
          </a:p>
          <a:p>
            <a:pPr eaLnBrk="1" hangingPunct="1">
              <a:lnSpc>
                <a:spcPct val="90000"/>
              </a:lnSpc>
              <a:buNone/>
            </a:pPr>
            <a:r>
              <a:rPr lang="en-US" sz="2000" b="1" dirty="0" smtClean="0">
                <a:solidFill>
                  <a:srgbClr val="7030A0"/>
                </a:solidFill>
              </a:rPr>
              <a:t>Bloomers Image</a:t>
            </a:r>
            <a:r>
              <a:rPr lang="en-US" sz="2000" dirty="0" smtClean="0"/>
              <a:t>:  </a:t>
            </a:r>
            <a:r>
              <a:rPr lang="en-US" sz="2000" dirty="0" smtClean="0">
                <a:hlinkClick r:id="rId4"/>
              </a:rPr>
              <a:t>http://www.loc.gov/exhibits/treasures/images/vc006204.jpg</a:t>
            </a:r>
            <a:endParaRPr lang="en-US" sz="2000" dirty="0" smtClean="0"/>
          </a:p>
          <a:p>
            <a:pPr eaLnBrk="1" hangingPunct="1">
              <a:lnSpc>
                <a:spcPct val="90000"/>
              </a:lnSpc>
              <a:buNone/>
            </a:pPr>
            <a:endParaRPr lang="en-US" sz="2000" dirty="0" smtClean="0"/>
          </a:p>
          <a:p>
            <a:pPr eaLnBrk="1" hangingPunct="1">
              <a:lnSpc>
                <a:spcPct val="90000"/>
              </a:lnSpc>
            </a:pPr>
            <a:endParaRPr lang="en-US" sz="1400" dirty="0" smtClean="0"/>
          </a:p>
          <a:p>
            <a:pPr eaLnBrk="1" hangingPunct="1"/>
            <a:endParaRPr lang="en-US" dirty="0" smtClean="0">
              <a:latin typeface="Book Antiqua"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sz="3200" dirty="0"/>
          </a:p>
        </p:txBody>
      </p:sp>
      <p:sp>
        <p:nvSpPr>
          <p:cNvPr id="3" name="Content Placeholder 2"/>
          <p:cNvSpPr>
            <a:spLocks noGrp="1"/>
          </p:cNvSpPr>
          <p:nvPr>
            <p:ph idx="1"/>
          </p:nvPr>
        </p:nvSpPr>
        <p:spPr>
          <a:xfrm>
            <a:off x="0" y="533400"/>
            <a:ext cx="9144000" cy="6324600"/>
          </a:xfrm>
        </p:spPr>
        <p:txBody>
          <a:bodyPr>
            <a:normAutofit/>
          </a:bodyPr>
          <a:lstStyle/>
          <a:p>
            <a:pPr algn="ctr" eaLnBrk="1" hangingPunct="1">
              <a:buFontTx/>
              <a:buNone/>
            </a:pPr>
            <a:r>
              <a:rPr lang="en-US" b="1" dirty="0" smtClean="0">
                <a:latin typeface="Book Antiqua" charset="0"/>
              </a:rPr>
              <a:t>Feminism and Freedom</a:t>
            </a:r>
          </a:p>
          <a:p>
            <a:pPr eaLnBrk="1" hangingPunct="1"/>
            <a:r>
              <a:rPr lang="en-US" dirty="0" smtClean="0"/>
              <a:t>Many middle-class women criticized restrictions that made it impossible for them to gain an education, enter a profession, or otherwise develop and use their talents. </a:t>
            </a:r>
          </a:p>
          <a:p>
            <a:pPr eaLnBrk="1" hangingPunct="1"/>
            <a:r>
              <a:rPr lang="en-US" dirty="0" smtClean="0"/>
              <a:t>Early feminists argued that women deserved the range of choices that made up the essence of freedom. Women, they argued, should be allowed the same opportunities to fully develop themselves as men enjoyed.</a:t>
            </a:r>
          </a:p>
          <a:p>
            <a:pPr eaLnBrk="1" hangingPunct="1">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FF0000"/>
                </a:solidFill>
                <a:latin typeface="StoneSerif SAIN SmBd v.1" pitchFamily="2" charset="0"/>
              </a:rPr>
              <a:t>The Origins of Feminism</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z="2800" dirty="0" smtClean="0"/>
              <a:t>While feminism, by calling for rights equal to men, in one sense demanded an expansion of freedom rather than its redefinition, in another sense feminism challenged prevailing notions of women’s innate difference</a:t>
            </a:r>
            <a:r>
              <a:rPr lang="en-US" sz="2800" dirty="0" smtClean="0">
                <a:cs typeface="Arial" charset="0"/>
              </a:rPr>
              <a:t>—</a:t>
            </a:r>
            <a:r>
              <a:rPr lang="en-US" sz="2800" dirty="0" smtClean="0"/>
              <a:t>that women were naturally dependent and irrational, that the world was divided into public and private spheres, and that issues of justice and fairness did not apply to family relations.</a:t>
            </a:r>
          </a:p>
          <a:p>
            <a:pPr>
              <a:lnSpc>
                <a:spcPct val="90000"/>
              </a:lnSpc>
            </a:pPr>
            <a:r>
              <a:rPr lang="en-US" sz="2800" dirty="0" smtClean="0"/>
              <a:t>Women also insisted on the right to participate in the market revolution. </a:t>
            </a:r>
            <a:endParaRPr lang="en-US" sz="3200"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3200" dirty="0" smtClean="0">
                <a:solidFill>
                  <a:srgbClr val="FF0000"/>
                </a:solidFill>
                <a:latin typeface="StoneSerif SAIN SmBd v.1" pitchFamily="2" charset="0"/>
              </a:rPr>
              <a:t>The Origins of Feminism</a:t>
            </a:r>
            <a:endParaRPr lang="en-US" sz="3200" dirty="0"/>
          </a:p>
        </p:txBody>
      </p:sp>
      <p:sp>
        <p:nvSpPr>
          <p:cNvPr id="3" name="Content Placeholder 2"/>
          <p:cNvSpPr>
            <a:spLocks noGrp="1"/>
          </p:cNvSpPr>
          <p:nvPr>
            <p:ph idx="1"/>
          </p:nvPr>
        </p:nvSpPr>
        <p:spPr>
          <a:xfrm>
            <a:off x="0" y="457200"/>
            <a:ext cx="9144000" cy="6400800"/>
          </a:xfrm>
        </p:spPr>
        <p:txBody>
          <a:bodyPr/>
          <a:lstStyle/>
          <a:p>
            <a:pPr algn="ctr" eaLnBrk="1" hangingPunct="1">
              <a:lnSpc>
                <a:spcPct val="90000"/>
              </a:lnSpc>
              <a:buFontTx/>
              <a:buNone/>
            </a:pPr>
            <a:r>
              <a:rPr lang="en-US" sz="2800" dirty="0" smtClean="0">
                <a:latin typeface="Book Antiqua" charset="0"/>
              </a:rPr>
              <a:t>The Slavery of Sex</a:t>
            </a:r>
          </a:p>
          <a:p>
            <a:pPr eaLnBrk="1" hangingPunct="1">
              <a:lnSpc>
                <a:spcPct val="90000"/>
              </a:lnSpc>
            </a:pPr>
            <a:r>
              <a:rPr lang="en-US" sz="2800" dirty="0" smtClean="0"/>
              <a:t>Feminists used slavery to coin a concept, the “slavery of sex,” which critiqued all aspects of women’s subordination to male authority. </a:t>
            </a:r>
          </a:p>
          <a:p>
            <a:pPr eaLnBrk="1" hangingPunct="1">
              <a:lnSpc>
                <a:spcPct val="90000"/>
              </a:lnSpc>
            </a:pPr>
            <a:r>
              <a:rPr lang="en-US" sz="2800" dirty="0" smtClean="0"/>
              <a:t>While Mary Wollstonecraft had long ago made an analogy between marriage and slavery, this analogy was spread by abolitionism.</a:t>
            </a:r>
          </a:p>
          <a:p>
            <a:pPr eaLnBrk="1" hangingPunct="1">
              <a:lnSpc>
                <a:spcPct val="90000"/>
              </a:lnSpc>
            </a:pPr>
            <a:r>
              <a:rPr lang="en-US" sz="2800" dirty="0" smtClean="0"/>
              <a:t> Southern defenders of slavery often linked slavery and marriage as natural forms of inequality. </a:t>
            </a:r>
          </a:p>
          <a:p>
            <a:pPr eaLnBrk="1" hangingPunct="1">
              <a:lnSpc>
                <a:spcPct val="90000"/>
              </a:lnSpc>
            </a:pPr>
            <a:r>
              <a:rPr lang="en-US" sz="2800" dirty="0" smtClean="0"/>
              <a:t>While slavery and marriage were different, married women, until the passage of women’s property and wage laws around the time of the Civil War, could not own their own property or retain their own wages, which instead accrued to their husbands.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990600"/>
          </a:xfrm>
        </p:spPr>
        <p:txBody>
          <a:bodyPr/>
          <a:lstStyle/>
          <a:p>
            <a:pPr eaLnBrk="1" hangingPunct="1"/>
            <a:r>
              <a:rPr lang="en-US" sz="3200" smtClean="0">
                <a:solidFill>
                  <a:srgbClr val="FF0000"/>
                </a:solidFill>
                <a:latin typeface="StoneSerif SAIN SmBd v.1" pitchFamily="2" charset="0"/>
              </a:rPr>
              <a:t>The Origins of Feminism</a:t>
            </a:r>
          </a:p>
        </p:txBody>
      </p:sp>
      <p:sp>
        <p:nvSpPr>
          <p:cNvPr id="21507" name="Rectangle 3"/>
          <p:cNvSpPr>
            <a:spLocks noGrp="1" noChangeArrowheads="1"/>
          </p:cNvSpPr>
          <p:nvPr>
            <p:ph idx="1"/>
          </p:nvPr>
        </p:nvSpPr>
        <p:spPr>
          <a:xfrm>
            <a:off x="0" y="609600"/>
            <a:ext cx="9144000" cy="6248400"/>
          </a:xfrm>
        </p:spPr>
        <p:txBody>
          <a:bodyPr/>
          <a:lstStyle/>
          <a:p>
            <a:pPr algn="ctr" eaLnBrk="1" hangingPunct="1">
              <a:buFontTx/>
              <a:buNone/>
            </a:pPr>
            <a:r>
              <a:rPr lang="en-US" sz="2800" dirty="0" smtClean="0">
                <a:latin typeface="Book Antiqua" charset="0"/>
              </a:rPr>
              <a:t>“Social Freedom”</a:t>
            </a:r>
          </a:p>
          <a:p>
            <a:pPr eaLnBrk="1" hangingPunct="1"/>
            <a:r>
              <a:rPr lang="en-US" sz="1800" dirty="0" smtClean="0"/>
              <a:t>Inspired by abolitionism, women’s rights advocates turned the popular understanding of self-ownership, or control over one’s person, in a new direction. </a:t>
            </a:r>
          </a:p>
          <a:p>
            <a:pPr eaLnBrk="1" hangingPunct="1"/>
            <a:r>
              <a:rPr lang="en-US" sz="1800" dirty="0" smtClean="0"/>
              <a:t>The abolitionist’s emphasis on the slave master’s violation of the slave woman’s body lent a new reality to the ideal of self-ownership for women’s rights activists. </a:t>
            </a:r>
          </a:p>
          <a:p>
            <a:pPr eaLnBrk="1" hangingPunct="1"/>
            <a:r>
              <a:rPr lang="en-US" sz="1800" dirty="0" smtClean="0"/>
              <a:t>The law of domestic relations assumed a husband’s right of sexual access to his wife and his right to inflict corporal punishment on her. Courts generally did not interfere in cases of physical or sexual abuse unless it was extreme.</a:t>
            </a:r>
          </a:p>
          <a:p>
            <a:pPr eaLnBrk="1" hangingPunct="1"/>
            <a:endParaRPr lang="en-US" sz="1800" dirty="0" smtClean="0"/>
          </a:p>
          <a:p>
            <a:pPr eaLnBrk="1" hangingPunct="1"/>
            <a:r>
              <a:rPr lang="en-US" sz="1800" dirty="0" smtClean="0"/>
              <a:t>The issue of women’s private freedom showed underlying differences in the women’s rights movement. A belief in equality between the sexes and notions of natural differences between men and women co-existed in the movement. </a:t>
            </a:r>
          </a:p>
          <a:p>
            <a:pPr eaLnBrk="1" hangingPunct="1"/>
            <a:endParaRPr lang="en-US" sz="1800" dirty="0" smtClean="0"/>
          </a:p>
          <a:p>
            <a:pPr eaLnBrk="1" hangingPunct="1"/>
            <a:r>
              <a:rPr lang="en-US" sz="1800" dirty="0" smtClean="0"/>
              <a:t>Even as some feminists entered the public sphere and challenged aspects of the “cult of domesticity, they accepted other dimensions of women’s subordination. </a:t>
            </a:r>
          </a:p>
          <a:p>
            <a:pPr eaLnBrk="1" hangingPunct="1"/>
            <a:endParaRPr lang="en-US" sz="1800" dirty="0" smtClean="0"/>
          </a:p>
          <a:p>
            <a:pPr eaLnBrk="1" hangingPunct="1"/>
            <a:r>
              <a:rPr lang="en-US" sz="1800" dirty="0" smtClean="0"/>
              <a:t>Even staunch feminists like Susan B. Anthony avoided discussion of women’s sexual freedoms, in and out of marriage. Yet the gradual decline in birthrates over the course of the nineteenth century indicates that many women exercised more freedom in their intimate lives.</a:t>
            </a:r>
          </a:p>
          <a:p>
            <a:pPr eaLnBrk="1" hangingPunct="1"/>
            <a:endParaRPr lang="en-US" sz="1400" dirty="0" smtClean="0"/>
          </a:p>
          <a:p>
            <a:pPr eaLnBrk="1" hangingPunct="1"/>
            <a:endParaRPr lang="en-US" dirty="0" smtClean="0">
              <a:latin typeface="Book Antiqua"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1143000"/>
          </a:xfrm>
        </p:spPr>
        <p:txBody>
          <a:bodyPr/>
          <a:lstStyle/>
          <a:p>
            <a:pPr eaLnBrk="1" hangingPunct="1"/>
            <a:endParaRPr lang="en-US" sz="3200" dirty="0" smtClean="0">
              <a:solidFill>
                <a:srgbClr val="FF0000"/>
              </a:solidFill>
              <a:latin typeface="StoneSerif SAIN SmBd v.1" pitchFamily="2" charset="0"/>
            </a:endParaRPr>
          </a:p>
        </p:txBody>
      </p:sp>
      <p:sp>
        <p:nvSpPr>
          <p:cNvPr id="22531" name="Rectangle 3"/>
          <p:cNvSpPr>
            <a:spLocks noGrp="1" noChangeArrowheads="1"/>
          </p:cNvSpPr>
          <p:nvPr>
            <p:ph idx="1"/>
          </p:nvPr>
        </p:nvSpPr>
        <p:spPr>
          <a:xfrm>
            <a:off x="0" y="457200"/>
            <a:ext cx="9144000" cy="6400800"/>
          </a:xfrm>
        </p:spPr>
        <p:txBody>
          <a:bodyPr>
            <a:normAutofit fontScale="92500" lnSpcReduction="10000"/>
          </a:bodyPr>
          <a:lstStyle/>
          <a:p>
            <a:pPr algn="ctr" eaLnBrk="1" hangingPunct="1">
              <a:buFontTx/>
              <a:buNone/>
            </a:pPr>
            <a:r>
              <a:rPr lang="en-US" sz="3500" b="1" u="sng" dirty="0" smtClean="0">
                <a:solidFill>
                  <a:schemeClr val="accent1">
                    <a:lumMod val="75000"/>
                  </a:schemeClr>
                </a:solidFill>
                <a:latin typeface="Book Antiqua" charset="0"/>
              </a:rPr>
              <a:t>The Abolitionist Schism</a:t>
            </a:r>
          </a:p>
          <a:p>
            <a:pPr eaLnBrk="1" hangingPunct="1">
              <a:lnSpc>
                <a:spcPct val="90000"/>
              </a:lnSpc>
              <a:buNone/>
            </a:pPr>
            <a:r>
              <a:rPr lang="en-US" sz="2800" b="1" u="sng" dirty="0" smtClean="0"/>
              <a:t>Objection to Women’s Role in Reform:</a:t>
            </a:r>
          </a:p>
          <a:p>
            <a:pPr eaLnBrk="1" hangingPunct="1">
              <a:lnSpc>
                <a:spcPct val="90000"/>
              </a:lnSpc>
            </a:pPr>
            <a:r>
              <a:rPr lang="en-US" sz="2800" dirty="0" smtClean="0"/>
              <a:t>Even in reform circles, the issue of women’s rights was very controversial.  </a:t>
            </a:r>
          </a:p>
          <a:p>
            <a:pPr eaLnBrk="1" hangingPunct="1">
              <a:lnSpc>
                <a:spcPct val="90000"/>
              </a:lnSpc>
            </a:pPr>
            <a:r>
              <a:rPr lang="en-US" sz="2800" dirty="0" smtClean="0"/>
              <a:t>Abolitionist men who welcomed women’s participation typically did not welcome their advocacy of rights for themselves. </a:t>
            </a:r>
          </a:p>
          <a:p>
            <a:pPr eaLnBrk="1" hangingPunct="1">
              <a:lnSpc>
                <a:spcPct val="90000"/>
              </a:lnSpc>
            </a:pPr>
            <a:endParaRPr lang="en-US" sz="2800" dirty="0" smtClean="0"/>
          </a:p>
          <a:p>
            <a:pPr eaLnBrk="1" hangingPunct="1">
              <a:lnSpc>
                <a:spcPct val="90000"/>
              </a:lnSpc>
              <a:buNone/>
            </a:pPr>
            <a:r>
              <a:rPr lang="en-US" sz="2800" b="1" u="sng" dirty="0" smtClean="0"/>
              <a:t>American Anti-Slavery Society Divides:</a:t>
            </a:r>
          </a:p>
          <a:p>
            <a:pPr eaLnBrk="1" hangingPunct="1">
              <a:lnSpc>
                <a:spcPct val="90000"/>
              </a:lnSpc>
            </a:pPr>
            <a:r>
              <a:rPr lang="en-US" sz="2800" dirty="0" smtClean="0"/>
              <a:t>Disagreement over women’s proper role in abolitionist activity sparked a split in abolitionist ranks in 1840. </a:t>
            </a:r>
          </a:p>
          <a:p>
            <a:pPr eaLnBrk="1" hangingPunct="1">
              <a:lnSpc>
                <a:spcPct val="90000"/>
              </a:lnSpc>
            </a:pPr>
            <a:r>
              <a:rPr lang="en-US" sz="2800" dirty="0" smtClean="0"/>
              <a:t>The appointment of a female abolitionist (Abby Kelly) to the business committee of the American </a:t>
            </a:r>
            <a:r>
              <a:rPr lang="en-US" sz="2800" b="1" u="sng" dirty="0" smtClean="0"/>
              <a:t>Anti-Slavery Society </a:t>
            </a:r>
            <a:r>
              <a:rPr lang="en-US" sz="2800" dirty="0" smtClean="0"/>
              <a:t>caused male abolitionists who believed women should not occupy such a prominent position to form their own rival organization, the </a:t>
            </a:r>
            <a:r>
              <a:rPr lang="en-US" sz="2800" b="1" u="sng" dirty="0" smtClean="0"/>
              <a:t>American and Foreign Anti-Slavery Society</a:t>
            </a:r>
            <a:r>
              <a:rPr lang="en-US" sz="2800" b="1" dirty="0" smtClean="0"/>
              <a:t>. </a:t>
            </a:r>
          </a:p>
          <a:p>
            <a:pPr eaLnBrk="1" hangingPunct="1">
              <a:lnSpc>
                <a:spcPct val="90000"/>
              </a:lnSpc>
            </a:pPr>
            <a:endParaRPr lang="en-US" sz="1800" dirty="0" smtClean="0"/>
          </a:p>
          <a:p>
            <a:pPr eaLnBrk="1" hangingPunct="1"/>
            <a:endParaRPr lang="en-US" dirty="0" smtClean="0">
              <a:latin typeface="Book Antiqua"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6627" name="Rectangle 3"/>
          <p:cNvSpPr>
            <a:spLocks noChangeArrowheads="1"/>
          </p:cNvSpPr>
          <p:nvPr/>
        </p:nvSpPr>
        <p:spPr bwMode="auto">
          <a:xfrm>
            <a:off x="819150" y="5984875"/>
            <a:ext cx="3017838"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An engraving of  a Shaker dance</a:t>
            </a:r>
          </a:p>
        </p:txBody>
      </p:sp>
      <p:pic>
        <p:nvPicPr>
          <p:cNvPr id="26628" name="Picture 9" descr="ch12fig02"/>
          <p:cNvPicPr>
            <a:picLocks noChangeAspect="1" noChangeArrowheads="1"/>
          </p:cNvPicPr>
          <p:nvPr/>
        </p:nvPicPr>
        <p:blipFill>
          <a:blip r:embed="rId3"/>
          <a:srcRect/>
          <a:stretch>
            <a:fillRect/>
          </a:stretch>
        </p:blipFill>
        <p:spPr bwMode="auto">
          <a:xfrm>
            <a:off x="0" y="228600"/>
            <a:ext cx="9144000" cy="5894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200" b="1" u="sng" dirty="0" smtClean="0">
                <a:latin typeface="Book Antiqua" charset="0"/>
              </a:rPr>
              <a:t>The Abolitionist and Politics</a:t>
            </a:r>
            <a:endParaRPr lang="en-US" sz="3200" u="sng" dirty="0"/>
          </a:p>
        </p:txBody>
      </p:sp>
      <p:sp>
        <p:nvSpPr>
          <p:cNvPr id="3" name="Content Placeholder 2"/>
          <p:cNvSpPr>
            <a:spLocks noGrp="1"/>
          </p:cNvSpPr>
          <p:nvPr>
            <p:ph idx="1"/>
          </p:nvPr>
        </p:nvSpPr>
        <p:spPr>
          <a:xfrm>
            <a:off x="0" y="1295400"/>
            <a:ext cx="9144000" cy="5562600"/>
          </a:xfrm>
        </p:spPr>
        <p:txBody>
          <a:bodyPr>
            <a:normAutofit/>
          </a:bodyPr>
          <a:lstStyle/>
          <a:p>
            <a:pPr>
              <a:lnSpc>
                <a:spcPct val="90000"/>
              </a:lnSpc>
              <a:buNone/>
            </a:pPr>
            <a:r>
              <a:rPr lang="en-US" sz="2800" b="1" u="sng" dirty="0" smtClean="0"/>
              <a:t>Liberty Party</a:t>
            </a:r>
            <a:endParaRPr lang="en-US" sz="2800" b="1" dirty="0" smtClean="0"/>
          </a:p>
          <a:p>
            <a:pPr>
              <a:lnSpc>
                <a:spcPct val="90000"/>
              </a:lnSpc>
            </a:pPr>
            <a:r>
              <a:rPr lang="en-US" sz="2800" dirty="0" smtClean="0"/>
              <a:t>To make abolitionism a political movement, these men formed the </a:t>
            </a:r>
            <a:r>
              <a:rPr lang="en-US" sz="2800" u="sng" dirty="0" smtClean="0"/>
              <a:t>Liberty Party</a:t>
            </a:r>
            <a:r>
              <a:rPr lang="en-US" sz="2800" dirty="0" smtClean="0"/>
              <a:t>, whose candidate for president in 1840 received only one-third of 1 percent of the total vote.</a:t>
            </a:r>
          </a:p>
          <a:p>
            <a:pPr>
              <a:lnSpc>
                <a:spcPct val="90000"/>
              </a:lnSpc>
            </a:pPr>
            <a:r>
              <a:rPr lang="en-US" sz="2800" dirty="0" smtClean="0"/>
              <a:t>By 1840, the abolitionist movement had accomplished its most important work. It had spread the message of anti-slavery throughout the North and awakened a broad array of people and groups to the evils of slavery and the necessity of its abolition. The movement’s greatest achievement was ending the conspiracy of silence that attempted to maintain national unity by suppressing public debate on slavery.</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Additional Art for Chapter 12</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4579" name="Rectangle 6"/>
          <p:cNvSpPr>
            <a:spLocks noChangeArrowheads="1"/>
          </p:cNvSpPr>
          <p:nvPr/>
        </p:nvSpPr>
        <p:spPr bwMode="auto">
          <a:xfrm>
            <a:off x="819150" y="6048375"/>
            <a:ext cx="2190750" cy="509588"/>
          </a:xfrm>
          <a:prstGeom prst="rect">
            <a:avLst/>
          </a:prstGeom>
          <a:noFill/>
          <a:ln w="9525">
            <a:noFill/>
            <a:miter lim="800000"/>
            <a:headEnd/>
            <a:tailEnd/>
          </a:ln>
        </p:spPr>
        <p:txBody>
          <a:bodyPr wrap="none">
            <a:spAutoFit/>
          </a:bodyPr>
          <a:lstStyle/>
          <a:p>
            <a:pPr>
              <a:lnSpc>
                <a:spcPct val="75000"/>
              </a:lnSpc>
              <a:spcBef>
                <a:spcPct val="20000"/>
              </a:spcBef>
            </a:pPr>
            <a:endParaRPr lang="en-US" sz="1600" b="1">
              <a:latin typeface="Times New Roman" charset="0"/>
            </a:endParaRPr>
          </a:p>
          <a:p>
            <a:pPr>
              <a:lnSpc>
                <a:spcPct val="75000"/>
              </a:lnSpc>
              <a:spcBef>
                <a:spcPct val="20000"/>
              </a:spcBef>
            </a:pPr>
            <a:r>
              <a:rPr lang="en-US" sz="1600" b="1">
                <a:latin typeface="Times New Roman" charset="0"/>
              </a:rPr>
              <a:t>An abolitionist banner.</a:t>
            </a:r>
            <a:endParaRPr lang="en-US" i="1"/>
          </a:p>
        </p:txBody>
      </p:sp>
      <p:pic>
        <p:nvPicPr>
          <p:cNvPr id="24580" name="Picture 16" descr="ch12co01"/>
          <p:cNvPicPr>
            <a:picLocks noChangeAspect="1" noChangeArrowheads="1"/>
          </p:cNvPicPr>
          <p:nvPr/>
        </p:nvPicPr>
        <p:blipFill>
          <a:blip r:embed="rId3"/>
          <a:srcRect l="3809" t="4688" r="3809" b="4688"/>
          <a:stretch>
            <a:fillRect/>
          </a:stretch>
        </p:blipFill>
        <p:spPr bwMode="auto">
          <a:xfrm>
            <a:off x="2427288" y="838200"/>
            <a:ext cx="428942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5603" name="Rectangle 4"/>
          <p:cNvSpPr>
            <a:spLocks noChangeArrowheads="1"/>
          </p:cNvSpPr>
          <p:nvPr/>
        </p:nvSpPr>
        <p:spPr bwMode="auto">
          <a:xfrm>
            <a:off x="819150" y="5984875"/>
            <a:ext cx="4294188" cy="581025"/>
          </a:xfrm>
          <a:prstGeom prst="rect">
            <a:avLst/>
          </a:prstGeom>
          <a:noFill/>
          <a:ln w="9525">
            <a:noFill/>
            <a:miter lim="800000"/>
            <a:headEnd/>
            <a:tailEnd/>
          </a:ln>
        </p:spPr>
        <p:txBody>
          <a:bodyPr wrap="none">
            <a:spAutoFit/>
          </a:bodyPr>
          <a:lstStyle/>
          <a:p>
            <a:r>
              <a:rPr lang="en-US" sz="1600" b="1">
                <a:latin typeface="Times New Roman" charset="0"/>
              </a:rPr>
              <a:t>A rare photograph of an abolitionist meeting in</a:t>
            </a:r>
          </a:p>
          <a:p>
            <a:r>
              <a:rPr lang="en-US" sz="1600" b="1">
                <a:latin typeface="Times New Roman" charset="0"/>
              </a:rPr>
              <a:t>New York State around 1850.</a:t>
            </a:r>
          </a:p>
        </p:txBody>
      </p:sp>
      <p:pic>
        <p:nvPicPr>
          <p:cNvPr id="25604" name="Picture 17" descr="ch12fig01"/>
          <p:cNvPicPr>
            <a:picLocks noChangeAspect="1" noChangeArrowheads="1"/>
          </p:cNvPicPr>
          <p:nvPr/>
        </p:nvPicPr>
        <p:blipFill>
          <a:blip r:embed="rId3"/>
          <a:srcRect/>
          <a:stretch>
            <a:fillRect/>
          </a:stretch>
        </p:blipFill>
        <p:spPr bwMode="auto">
          <a:xfrm>
            <a:off x="2286000" y="1612900"/>
            <a:ext cx="4572000" cy="363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6627" name="Rectangle 3"/>
          <p:cNvSpPr>
            <a:spLocks noChangeArrowheads="1"/>
          </p:cNvSpPr>
          <p:nvPr/>
        </p:nvSpPr>
        <p:spPr bwMode="auto">
          <a:xfrm>
            <a:off x="819150" y="5984875"/>
            <a:ext cx="3017838"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An engraving of  a Shaker dance</a:t>
            </a:r>
          </a:p>
        </p:txBody>
      </p:sp>
      <p:pic>
        <p:nvPicPr>
          <p:cNvPr id="26628" name="Picture 9" descr="ch12fig02"/>
          <p:cNvPicPr>
            <a:picLocks noChangeAspect="1" noChangeArrowheads="1"/>
          </p:cNvPicPr>
          <p:nvPr/>
        </p:nvPicPr>
        <p:blipFill>
          <a:blip r:embed="rId3"/>
          <a:srcRect/>
          <a:stretch>
            <a:fillRect/>
          </a:stretch>
        </p:blipFill>
        <p:spPr bwMode="auto">
          <a:xfrm>
            <a:off x="1828800" y="1660525"/>
            <a:ext cx="5486400"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7651" name="Rectangle 3"/>
          <p:cNvSpPr>
            <a:spLocks noChangeArrowheads="1"/>
          </p:cNvSpPr>
          <p:nvPr/>
        </p:nvSpPr>
        <p:spPr bwMode="auto">
          <a:xfrm>
            <a:off x="819150" y="5984875"/>
            <a:ext cx="4305300" cy="581025"/>
          </a:xfrm>
          <a:prstGeom prst="rect">
            <a:avLst/>
          </a:prstGeom>
          <a:noFill/>
          <a:ln w="9525">
            <a:noFill/>
            <a:miter lim="800000"/>
            <a:headEnd/>
            <a:tailEnd/>
          </a:ln>
        </p:spPr>
        <p:txBody>
          <a:bodyPr wrap="none">
            <a:spAutoFit/>
          </a:bodyPr>
          <a:lstStyle/>
          <a:p>
            <a:r>
              <a:rPr lang="en-US" sz="1600" b="1">
                <a:latin typeface="Times New Roman" charset="0"/>
              </a:rPr>
              <a:t>The Crisis, a publication by the communitarian</a:t>
            </a:r>
          </a:p>
          <a:p>
            <a:r>
              <a:rPr lang="en-US" sz="1600" b="1">
                <a:latin typeface="Times New Roman" charset="0"/>
              </a:rPr>
              <a:t>Robert Owen</a:t>
            </a:r>
          </a:p>
        </p:txBody>
      </p:sp>
      <p:pic>
        <p:nvPicPr>
          <p:cNvPr id="27652" name="Picture 10" descr="ch12fig03"/>
          <p:cNvPicPr>
            <a:picLocks noChangeAspect="1" noChangeArrowheads="1"/>
          </p:cNvPicPr>
          <p:nvPr/>
        </p:nvPicPr>
        <p:blipFill>
          <a:blip r:embed="rId3"/>
          <a:srcRect/>
          <a:stretch>
            <a:fillRect/>
          </a:stretch>
        </p:blipFill>
        <p:spPr bwMode="auto">
          <a:xfrm>
            <a:off x="3341688" y="1600200"/>
            <a:ext cx="24606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8675" name="Rectangle 3"/>
          <p:cNvSpPr>
            <a:spLocks noChangeArrowheads="1"/>
          </p:cNvSpPr>
          <p:nvPr/>
        </p:nvSpPr>
        <p:spPr bwMode="auto">
          <a:xfrm>
            <a:off x="819150" y="5984875"/>
            <a:ext cx="3181350"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The Drunkard’s Progress</a:t>
            </a:r>
            <a:r>
              <a:rPr lang="en-US" sz="1600" b="1" i="1">
                <a:latin typeface="Times New Roman" charset="0"/>
              </a:rPr>
              <a:t>, </a:t>
            </a:r>
            <a:r>
              <a:rPr lang="en-US" sz="1600" b="1">
                <a:latin typeface="Times New Roman" charset="0"/>
              </a:rPr>
              <a:t>an 1826</a:t>
            </a:r>
          </a:p>
        </p:txBody>
      </p:sp>
      <p:pic>
        <p:nvPicPr>
          <p:cNvPr id="28676" name="Picture 8" descr="ch12fig04"/>
          <p:cNvPicPr>
            <a:picLocks noChangeAspect="1" noChangeArrowheads="1"/>
          </p:cNvPicPr>
          <p:nvPr/>
        </p:nvPicPr>
        <p:blipFill>
          <a:blip r:embed="rId3"/>
          <a:srcRect/>
          <a:stretch>
            <a:fillRect/>
          </a:stretch>
        </p:blipFill>
        <p:spPr bwMode="auto">
          <a:xfrm>
            <a:off x="990600" y="1350963"/>
            <a:ext cx="7162800" cy="415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9699" name="Rectangle 3"/>
          <p:cNvSpPr>
            <a:spLocks noChangeArrowheads="1"/>
          </p:cNvSpPr>
          <p:nvPr/>
        </p:nvSpPr>
        <p:spPr bwMode="auto">
          <a:xfrm>
            <a:off x="819150" y="5984875"/>
            <a:ext cx="3690938"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 temperance banner from around 1850</a:t>
            </a:r>
          </a:p>
        </p:txBody>
      </p:sp>
      <p:pic>
        <p:nvPicPr>
          <p:cNvPr id="29700" name="Picture 9" descr="ch12fig05"/>
          <p:cNvPicPr>
            <a:picLocks noChangeAspect="1" noChangeArrowheads="1"/>
          </p:cNvPicPr>
          <p:nvPr/>
        </p:nvPicPr>
        <p:blipFill>
          <a:blip r:embed="rId3"/>
          <a:srcRect l="3334" t="2475" r="3334"/>
          <a:stretch>
            <a:fillRect/>
          </a:stretch>
        </p:blipFill>
        <p:spPr bwMode="auto">
          <a:xfrm>
            <a:off x="3351213" y="1679575"/>
            <a:ext cx="2441575" cy="357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0723" name="Rectangle 3"/>
          <p:cNvSpPr>
            <a:spLocks noChangeArrowheads="1"/>
          </p:cNvSpPr>
          <p:nvPr/>
        </p:nvSpPr>
        <p:spPr bwMode="auto">
          <a:xfrm>
            <a:off x="819150" y="5984875"/>
            <a:ext cx="3249613"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 German Beer Garden on Sunday</a:t>
            </a:r>
          </a:p>
        </p:txBody>
      </p:sp>
      <p:pic>
        <p:nvPicPr>
          <p:cNvPr id="30724" name="Picture 8" descr="ch12fig06"/>
          <p:cNvPicPr>
            <a:picLocks noChangeAspect="1" noChangeArrowheads="1"/>
          </p:cNvPicPr>
          <p:nvPr/>
        </p:nvPicPr>
        <p:blipFill>
          <a:blip r:embed="rId3"/>
          <a:srcRect/>
          <a:stretch>
            <a:fillRect/>
          </a:stretch>
        </p:blipFill>
        <p:spPr bwMode="auto">
          <a:xfrm>
            <a:off x="1828800" y="1363663"/>
            <a:ext cx="5486400" cy="413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1747" name="Rectangle 3"/>
          <p:cNvSpPr>
            <a:spLocks noChangeArrowheads="1"/>
          </p:cNvSpPr>
          <p:nvPr/>
        </p:nvSpPr>
        <p:spPr bwMode="auto">
          <a:xfrm>
            <a:off x="819150" y="5984875"/>
            <a:ext cx="2932113"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The New York House of Refuge</a:t>
            </a:r>
          </a:p>
        </p:txBody>
      </p:sp>
      <p:pic>
        <p:nvPicPr>
          <p:cNvPr id="31748" name="Picture 8" descr="ch12fig07"/>
          <p:cNvPicPr>
            <a:picLocks noChangeAspect="1" noChangeArrowheads="1"/>
          </p:cNvPicPr>
          <p:nvPr/>
        </p:nvPicPr>
        <p:blipFill>
          <a:blip r:embed="rId3"/>
          <a:srcRect/>
          <a:stretch>
            <a:fillRect/>
          </a:stretch>
        </p:blipFill>
        <p:spPr bwMode="auto">
          <a:xfrm>
            <a:off x="1828800" y="1722438"/>
            <a:ext cx="5486400" cy="341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2000" t="-3000" r="-2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pPr algn="ctr"/>
            <a:r>
              <a:rPr lang="en-US" sz="3200" b="1" u="sng" dirty="0" smtClean="0">
                <a:solidFill>
                  <a:schemeClr val="accent1">
                    <a:lumMod val="75000"/>
                  </a:schemeClr>
                </a:solidFill>
                <a:latin typeface="Book Antiqua" charset="0"/>
              </a:rPr>
              <a:t>The Shakers</a:t>
            </a:r>
          </a:p>
        </p:txBody>
      </p:sp>
      <p:sp>
        <p:nvSpPr>
          <p:cNvPr id="3" name="Content Placeholder 2"/>
          <p:cNvSpPr>
            <a:spLocks noGrp="1"/>
          </p:cNvSpPr>
          <p:nvPr>
            <p:ph idx="1"/>
          </p:nvPr>
        </p:nvSpPr>
        <p:spPr>
          <a:xfrm>
            <a:off x="0" y="533400"/>
            <a:ext cx="9144000" cy="6324600"/>
          </a:xfrm>
        </p:spPr>
        <p:txBody>
          <a:bodyPr>
            <a:normAutofit/>
          </a:bodyPr>
          <a:lstStyle/>
          <a:p>
            <a:pPr algn="ctr" eaLnBrk="1" hangingPunct="1">
              <a:buFontTx/>
              <a:buNone/>
            </a:pPr>
            <a:r>
              <a:rPr lang="en-US" sz="1000" dirty="0" smtClean="0">
                <a:solidFill>
                  <a:srgbClr val="0070C0"/>
                </a:solidFill>
                <a:latin typeface="Book Antiqua" charset="0"/>
                <a:hlinkClick r:id="rId3"/>
              </a:rPr>
              <a:t>Moderate background:  http://www.pbs.org/wnet/ihas/icon/shakers.html</a:t>
            </a:r>
            <a:endParaRPr lang="en-US" sz="1000" dirty="0" smtClean="0">
              <a:solidFill>
                <a:srgbClr val="0070C0"/>
              </a:solidFill>
              <a:latin typeface="Book Antiqua" charset="0"/>
            </a:endParaRPr>
          </a:p>
          <a:p>
            <a:pPr algn="ctr" eaLnBrk="1" hangingPunct="1">
              <a:buFontTx/>
              <a:buNone/>
            </a:pPr>
            <a:r>
              <a:rPr lang="en-US" sz="1000" dirty="0" smtClean="0">
                <a:solidFill>
                  <a:srgbClr val="0070C0"/>
                </a:solidFill>
                <a:latin typeface="Book Antiqua" charset="0"/>
              </a:rPr>
              <a:t>In depth background: </a:t>
            </a:r>
            <a:r>
              <a:rPr lang="en-US" sz="1000" dirty="0" smtClean="0">
                <a:solidFill>
                  <a:srgbClr val="0070C0"/>
                </a:solidFill>
                <a:latin typeface="Book Antiqua" charset="0"/>
                <a:hlinkClick r:id="rId4"/>
              </a:rPr>
              <a:t>http://xroads.virginia.edu/~HYPER/HNS/Cities/shakers.html</a:t>
            </a:r>
            <a:r>
              <a:rPr lang="en-US" sz="1000" dirty="0" smtClean="0">
                <a:solidFill>
                  <a:srgbClr val="0070C0"/>
                </a:solidFill>
                <a:latin typeface="Book Antiqua" charset="0"/>
              </a:rPr>
              <a:t/>
            </a:r>
            <a:br>
              <a:rPr lang="en-US" sz="1000" dirty="0" smtClean="0">
                <a:solidFill>
                  <a:srgbClr val="0070C0"/>
                </a:solidFill>
                <a:latin typeface="Book Antiqua" charset="0"/>
              </a:rPr>
            </a:br>
            <a:r>
              <a:rPr lang="en-US" sz="1000" dirty="0" smtClean="0">
                <a:solidFill>
                  <a:srgbClr val="0070C0"/>
                </a:solidFill>
                <a:latin typeface="Book Antiqua" charset="0"/>
              </a:rPr>
              <a:t>In depth background:  </a:t>
            </a:r>
            <a:r>
              <a:rPr lang="en-US" sz="1000" dirty="0" smtClean="0">
                <a:solidFill>
                  <a:srgbClr val="0070C0"/>
                </a:solidFill>
                <a:latin typeface="Book Antiqua" charset="0"/>
                <a:hlinkClick r:id="rId5"/>
              </a:rPr>
              <a:t>http://www.nps.gov/nr/travel/shaker/shakers.htm</a:t>
            </a:r>
            <a:endParaRPr lang="en-US" sz="1000" dirty="0" smtClean="0">
              <a:solidFill>
                <a:srgbClr val="0070C0"/>
              </a:solidFill>
              <a:latin typeface="Book Antiqua" charset="0"/>
            </a:endParaRPr>
          </a:p>
          <a:p>
            <a:pPr eaLnBrk="1" hangingPunct="1"/>
            <a:r>
              <a:rPr lang="en-US" sz="2000" dirty="0" smtClean="0">
                <a:solidFill>
                  <a:srgbClr val="0070C0"/>
                </a:solidFill>
              </a:rPr>
              <a:t>Most successful of the religious utopians</a:t>
            </a:r>
          </a:p>
          <a:p>
            <a:pPr eaLnBrk="1" hangingPunct="1"/>
            <a:r>
              <a:rPr lang="en-US" sz="2000" dirty="0" smtClean="0">
                <a:solidFill>
                  <a:srgbClr val="0070C0"/>
                </a:solidFill>
              </a:rPr>
              <a:t>“Shakers” (Shaking Quakers) who would dance under the influence of God</a:t>
            </a:r>
          </a:p>
          <a:p>
            <a:pPr eaLnBrk="1" hangingPunct="1"/>
            <a:r>
              <a:rPr lang="en-US" sz="2000" u="sng" dirty="0" smtClean="0">
                <a:solidFill>
                  <a:srgbClr val="0070C0"/>
                </a:solidFill>
              </a:rPr>
              <a:t>Founded :</a:t>
            </a:r>
            <a:r>
              <a:rPr lang="en-US" sz="2000" dirty="0" smtClean="0">
                <a:solidFill>
                  <a:srgbClr val="0070C0"/>
                </a:solidFill>
              </a:rPr>
              <a:t>  Mother Ann Lee, (daughter of an English blacksmith), </a:t>
            </a:r>
            <a:br>
              <a:rPr lang="en-US" sz="2000" dirty="0" smtClean="0">
                <a:solidFill>
                  <a:srgbClr val="0070C0"/>
                </a:solidFill>
              </a:rPr>
            </a:br>
            <a:r>
              <a:rPr lang="en-US" sz="2000" dirty="0" smtClean="0">
                <a:solidFill>
                  <a:srgbClr val="0070C0"/>
                </a:solidFill>
              </a:rPr>
              <a:t>Christ compelled her to emigrate to America, </a:t>
            </a:r>
          </a:p>
          <a:p>
            <a:pPr eaLnBrk="1" hangingPunct="1"/>
            <a:r>
              <a:rPr lang="en-US" sz="2000" u="sng" dirty="0" smtClean="0">
                <a:solidFill>
                  <a:srgbClr val="0070C0"/>
                </a:solidFill>
              </a:rPr>
              <a:t>Settlements:</a:t>
            </a:r>
            <a:r>
              <a:rPr lang="en-US" sz="2000" dirty="0" smtClean="0">
                <a:solidFill>
                  <a:srgbClr val="0070C0"/>
                </a:solidFill>
              </a:rPr>
              <a:t>  peek in 1840s, totaling 5,000 members, from Maine – Kentucky</a:t>
            </a:r>
          </a:p>
          <a:p>
            <a:pPr eaLnBrk="1" hangingPunct="1"/>
            <a:r>
              <a:rPr lang="en-US" sz="2000" b="1" dirty="0" smtClean="0"/>
              <a:t>Beliefs:  </a:t>
            </a:r>
          </a:p>
          <a:p>
            <a:pPr lvl="1" eaLnBrk="1" hangingPunct="1"/>
            <a:r>
              <a:rPr lang="en-US" sz="1600" dirty="0" smtClean="0"/>
              <a:t>Men and women were spiritual equals </a:t>
            </a:r>
          </a:p>
          <a:p>
            <a:pPr lvl="1" eaLnBrk="1" hangingPunct="1"/>
            <a:r>
              <a:rPr lang="en-US" sz="1600" dirty="0" smtClean="0"/>
              <a:t>Non-Traditional families – Celibacy</a:t>
            </a:r>
            <a:br>
              <a:rPr lang="en-US" sz="1600" dirty="0" smtClean="0"/>
            </a:br>
            <a:r>
              <a:rPr lang="en-US" sz="1600" dirty="0" smtClean="0"/>
              <a:t>(populations decrease over time due to lack of natural reproduction)</a:t>
            </a:r>
          </a:p>
          <a:p>
            <a:pPr lvl="1" eaLnBrk="1" hangingPunct="1"/>
            <a:r>
              <a:rPr lang="en-US" sz="1600" dirty="0" smtClean="0"/>
              <a:t>Men and Women live separately</a:t>
            </a:r>
          </a:p>
          <a:p>
            <a:pPr eaLnBrk="1" hangingPunct="1"/>
            <a:r>
              <a:rPr lang="en-US" sz="2000" b="1" dirty="0" smtClean="0"/>
              <a:t>Structure:</a:t>
            </a:r>
          </a:p>
          <a:p>
            <a:pPr lvl="1" eaLnBrk="1" hangingPunct="1"/>
            <a:r>
              <a:rPr lang="en-US" sz="1600" dirty="0" smtClean="0"/>
              <a:t>Rejected private property</a:t>
            </a:r>
          </a:p>
          <a:p>
            <a:pPr eaLnBrk="1" hangingPunct="1"/>
            <a:r>
              <a:rPr lang="en-US" sz="2000" b="1" dirty="0" smtClean="0"/>
              <a:t>Economic success:</a:t>
            </a:r>
          </a:p>
          <a:p>
            <a:pPr lvl="1" eaLnBrk="1" hangingPunct="1"/>
            <a:r>
              <a:rPr lang="en-US" sz="1600" dirty="0" smtClean="0"/>
              <a:t>marketed vegetable and flower seeds</a:t>
            </a:r>
          </a:p>
          <a:p>
            <a:pPr lvl="1" eaLnBrk="1" hangingPunct="1"/>
            <a:r>
              <a:rPr lang="en-US" sz="1600" dirty="0" smtClean="0"/>
              <a:t>Cattle</a:t>
            </a:r>
          </a:p>
          <a:p>
            <a:pPr lvl="1" eaLnBrk="1" hangingPunct="1"/>
            <a:r>
              <a:rPr lang="en-US" sz="1600" dirty="0" smtClean="0"/>
              <a:t>Furniture</a:t>
            </a:r>
            <a:r>
              <a:rPr lang="en-US" sz="1600" dirty="0" smtClean="0">
                <a:solidFill>
                  <a:srgbClr val="0070C0"/>
                </a:solidFill>
              </a:rPr>
              <a:t>	</a:t>
            </a:r>
            <a:r>
              <a:rPr lang="en-US" sz="1600" dirty="0" smtClean="0">
                <a:solidFill>
                  <a:srgbClr val="0070C0"/>
                </a:solidFill>
                <a:hlinkClick r:id="rId6"/>
              </a:rPr>
              <a:t>http://www.metmuseum.org/toah/hd/shak/hd_shak.htm</a:t>
            </a:r>
            <a:endParaRPr lang="en-US" sz="1600" dirty="0" smtClean="0">
              <a:solidFill>
                <a:srgbClr val="0070C0"/>
              </a:solidFill>
            </a:endParaRPr>
          </a:p>
          <a:p>
            <a:pPr lvl="1" eaLnBrk="1" hangingPunct="1"/>
            <a:endParaRPr lang="en-US" sz="1600" dirty="0" smtClean="0">
              <a:solidFill>
                <a:srgbClr val="0070C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2771" name="Rectangle 3"/>
          <p:cNvSpPr>
            <a:spLocks noChangeArrowheads="1"/>
          </p:cNvSpPr>
          <p:nvPr/>
        </p:nvSpPr>
        <p:spPr bwMode="auto">
          <a:xfrm>
            <a:off x="819150" y="5981700"/>
            <a:ext cx="3505200"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This daguerreotype from around 1850</a:t>
            </a:r>
          </a:p>
        </p:txBody>
      </p:sp>
      <p:pic>
        <p:nvPicPr>
          <p:cNvPr id="32772" name="Picture 6" descr="ch12fig08"/>
          <p:cNvPicPr>
            <a:picLocks noChangeAspect="1" noChangeArrowheads="1"/>
          </p:cNvPicPr>
          <p:nvPr/>
        </p:nvPicPr>
        <p:blipFill>
          <a:blip r:embed="rId3">
            <a:lum bright="12000"/>
          </a:blip>
          <a:srcRect l="803" t="11984" r="1663" b="15289"/>
          <a:stretch>
            <a:fillRect/>
          </a:stretch>
        </p:blipFill>
        <p:spPr bwMode="auto">
          <a:xfrm>
            <a:off x="2314575" y="1196975"/>
            <a:ext cx="4467225" cy="431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7891" name="Rectangle 3"/>
          <p:cNvSpPr>
            <a:spLocks noChangeArrowheads="1"/>
          </p:cNvSpPr>
          <p:nvPr/>
        </p:nvSpPr>
        <p:spPr bwMode="auto">
          <a:xfrm>
            <a:off x="819150" y="5984875"/>
            <a:ext cx="2371725"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Slave Market of America</a:t>
            </a:r>
            <a:endParaRPr lang="en-US" sz="1600" b="1" i="1">
              <a:latin typeface="Times New Roman" charset="0"/>
            </a:endParaRPr>
          </a:p>
        </p:txBody>
      </p:sp>
      <p:pic>
        <p:nvPicPr>
          <p:cNvPr id="37892" name="Picture 8" descr="ch12fig13"/>
          <p:cNvPicPr>
            <a:picLocks noChangeAspect="1" noChangeArrowheads="1"/>
          </p:cNvPicPr>
          <p:nvPr/>
        </p:nvPicPr>
        <p:blipFill>
          <a:blip r:embed="rId3"/>
          <a:srcRect l="2174" t="4047" r="2174"/>
          <a:stretch>
            <a:fillRect/>
          </a:stretch>
        </p:blipFill>
        <p:spPr bwMode="auto">
          <a:xfrm>
            <a:off x="1219200" y="1752600"/>
            <a:ext cx="6705600"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8915" name="Rectangle 3"/>
          <p:cNvSpPr>
            <a:spLocks noChangeArrowheads="1"/>
          </p:cNvSpPr>
          <p:nvPr/>
        </p:nvSpPr>
        <p:spPr bwMode="auto">
          <a:xfrm>
            <a:off x="819150" y="5984875"/>
            <a:ext cx="4697413"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One of many popular lithographs illustrating scenes</a:t>
            </a:r>
          </a:p>
        </p:txBody>
      </p:sp>
      <p:pic>
        <p:nvPicPr>
          <p:cNvPr id="38916" name="Picture 8" descr="ch12fig14"/>
          <p:cNvPicPr>
            <a:picLocks noChangeAspect="1" noChangeArrowheads="1"/>
          </p:cNvPicPr>
          <p:nvPr/>
        </p:nvPicPr>
        <p:blipFill>
          <a:blip r:embed="rId3"/>
          <a:srcRect b="4546"/>
          <a:stretch>
            <a:fillRect/>
          </a:stretch>
        </p:blipFill>
        <p:spPr bwMode="auto">
          <a:xfrm>
            <a:off x="2752725" y="914400"/>
            <a:ext cx="363855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9939" name="Rectangle 3"/>
          <p:cNvSpPr>
            <a:spLocks noChangeArrowheads="1"/>
          </p:cNvSpPr>
          <p:nvPr/>
        </p:nvSpPr>
        <p:spPr bwMode="auto">
          <a:xfrm>
            <a:off x="819150" y="5984875"/>
            <a:ext cx="2162175"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Harriet Beecher Stowe</a:t>
            </a:r>
          </a:p>
        </p:txBody>
      </p:sp>
      <p:pic>
        <p:nvPicPr>
          <p:cNvPr id="39940" name="Picture 7" descr="ch12fig15"/>
          <p:cNvPicPr>
            <a:picLocks noChangeAspect="1" noChangeArrowheads="1"/>
          </p:cNvPicPr>
          <p:nvPr/>
        </p:nvPicPr>
        <p:blipFill>
          <a:blip r:embed="rId3"/>
          <a:srcRect/>
          <a:stretch>
            <a:fillRect/>
          </a:stretch>
        </p:blipFill>
        <p:spPr bwMode="auto">
          <a:xfrm>
            <a:off x="2743200" y="923925"/>
            <a:ext cx="3657600"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3011" name="Rectangle 3"/>
          <p:cNvSpPr>
            <a:spLocks noChangeArrowheads="1"/>
          </p:cNvSpPr>
          <p:nvPr/>
        </p:nvSpPr>
        <p:spPr bwMode="auto">
          <a:xfrm>
            <a:off x="819150" y="5984875"/>
            <a:ext cx="2978150"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Am I Not a Man and a Brother?</a:t>
            </a:r>
          </a:p>
        </p:txBody>
      </p:sp>
      <p:pic>
        <p:nvPicPr>
          <p:cNvPr id="43012" name="Picture 8" descr="ch12fig18"/>
          <p:cNvPicPr>
            <a:picLocks noChangeAspect="1" noChangeArrowheads="1"/>
          </p:cNvPicPr>
          <p:nvPr/>
        </p:nvPicPr>
        <p:blipFill>
          <a:blip r:embed="rId3"/>
          <a:srcRect t="3999" b="8000"/>
          <a:stretch>
            <a:fillRect/>
          </a:stretch>
        </p:blipFill>
        <p:spPr bwMode="auto">
          <a:xfrm>
            <a:off x="2438400" y="1404938"/>
            <a:ext cx="4267200"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4035" name="Rectangle 3"/>
          <p:cNvSpPr>
            <a:spLocks noChangeArrowheads="1"/>
          </p:cNvSpPr>
          <p:nvPr/>
        </p:nvSpPr>
        <p:spPr bwMode="auto">
          <a:xfrm>
            <a:off x="819150" y="5984875"/>
            <a:ext cx="3381375"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 New Method of Assorting the Mail</a:t>
            </a:r>
          </a:p>
        </p:txBody>
      </p:sp>
      <p:pic>
        <p:nvPicPr>
          <p:cNvPr id="44036" name="Picture 8" descr="ch12fig19"/>
          <p:cNvPicPr>
            <a:picLocks noChangeAspect="1" noChangeArrowheads="1"/>
          </p:cNvPicPr>
          <p:nvPr/>
        </p:nvPicPr>
        <p:blipFill>
          <a:blip r:embed="rId3"/>
          <a:srcRect/>
          <a:stretch>
            <a:fillRect/>
          </a:stretch>
        </p:blipFill>
        <p:spPr bwMode="auto">
          <a:xfrm>
            <a:off x="1828800" y="1531938"/>
            <a:ext cx="5486400" cy="379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5059" name="Rectangle 3"/>
          <p:cNvSpPr>
            <a:spLocks noChangeArrowheads="1"/>
          </p:cNvSpPr>
          <p:nvPr/>
        </p:nvSpPr>
        <p:spPr bwMode="auto">
          <a:xfrm>
            <a:off x="819150" y="5984875"/>
            <a:ext cx="3303588"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Destruction by Fire of Pennsylvania</a:t>
            </a:r>
          </a:p>
        </p:txBody>
      </p:sp>
      <p:pic>
        <p:nvPicPr>
          <p:cNvPr id="45060" name="Picture 7" descr="ch12fig20"/>
          <p:cNvPicPr>
            <a:picLocks noChangeAspect="1" noChangeArrowheads="1"/>
          </p:cNvPicPr>
          <p:nvPr/>
        </p:nvPicPr>
        <p:blipFill>
          <a:blip r:embed="rId3"/>
          <a:srcRect/>
          <a:stretch>
            <a:fillRect/>
          </a:stretch>
        </p:blipFill>
        <p:spPr bwMode="auto">
          <a:xfrm>
            <a:off x="1828800" y="1649413"/>
            <a:ext cx="5486400" cy="355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6083" name="Rectangle 3"/>
          <p:cNvSpPr>
            <a:spLocks noChangeArrowheads="1"/>
          </p:cNvSpPr>
          <p:nvPr/>
        </p:nvSpPr>
        <p:spPr bwMode="auto">
          <a:xfrm>
            <a:off x="819150" y="5984875"/>
            <a:ext cx="2378075"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A Women’s Rights Quilt.</a:t>
            </a:r>
          </a:p>
        </p:txBody>
      </p:sp>
      <p:pic>
        <p:nvPicPr>
          <p:cNvPr id="46084" name="Picture 8" descr="ch12fig22"/>
          <p:cNvPicPr>
            <a:picLocks noChangeAspect="1" noChangeArrowheads="1"/>
          </p:cNvPicPr>
          <p:nvPr/>
        </p:nvPicPr>
        <p:blipFill>
          <a:blip r:embed="rId3"/>
          <a:srcRect l="11111" t="26761" r="11111" b="26761"/>
          <a:stretch>
            <a:fillRect/>
          </a:stretch>
        </p:blipFill>
        <p:spPr bwMode="auto">
          <a:xfrm>
            <a:off x="2438400" y="2171700"/>
            <a:ext cx="4267200" cy="2514600"/>
          </a:xfrm>
          <a:prstGeom prst="rect">
            <a:avLst/>
          </a:prstGeom>
          <a:noFill/>
          <a:ln w="9525">
            <a:noFill/>
            <a:miter lim="800000"/>
            <a:headEnd/>
            <a:tailEnd/>
          </a:ln>
        </p:spPr>
      </p:pic>
      <p:pic>
        <p:nvPicPr>
          <p:cNvPr id="46085" name="Picture 9" descr="ch12fig22"/>
          <p:cNvPicPr>
            <a:picLocks noChangeAspect="1" noChangeArrowheads="1"/>
          </p:cNvPicPr>
          <p:nvPr/>
        </p:nvPicPr>
        <p:blipFill>
          <a:blip r:embed="rId3"/>
          <a:srcRect l="11111" t="26761" r="11111" b="26761"/>
          <a:stretch>
            <a:fillRect/>
          </a:stretch>
        </p:blipFill>
        <p:spPr bwMode="auto">
          <a:xfrm>
            <a:off x="1828800" y="1851025"/>
            <a:ext cx="5486400"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7107" name="Rectangle 3"/>
          <p:cNvSpPr>
            <a:spLocks noChangeArrowheads="1"/>
          </p:cNvSpPr>
          <p:nvPr/>
        </p:nvSpPr>
        <p:spPr bwMode="auto">
          <a:xfrm>
            <a:off x="814388" y="6034088"/>
            <a:ext cx="3605212" cy="519112"/>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200" b="1">
                <a:latin typeface="Times New Roman" charset="0"/>
              </a:rPr>
              <a:t>The May Session of the Woman’s Rights Convention</a:t>
            </a:r>
            <a:endParaRPr lang="en-US" sz="1200" b="1" i="1">
              <a:latin typeface="Times New Roman" charset="0"/>
            </a:endParaRPr>
          </a:p>
        </p:txBody>
      </p:sp>
      <p:pic>
        <p:nvPicPr>
          <p:cNvPr id="47108" name="Picture 9" descr="ch12fig21"/>
          <p:cNvPicPr>
            <a:picLocks noChangeAspect="1" noChangeArrowheads="1"/>
          </p:cNvPicPr>
          <p:nvPr/>
        </p:nvPicPr>
        <p:blipFill>
          <a:blip r:embed="rId3"/>
          <a:srcRect/>
          <a:stretch>
            <a:fillRect/>
          </a:stretch>
        </p:blipFill>
        <p:spPr bwMode="auto">
          <a:xfrm>
            <a:off x="1143000" y="1182688"/>
            <a:ext cx="6858000" cy="449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8131" name="Rectangle 3"/>
          <p:cNvSpPr>
            <a:spLocks noChangeArrowheads="1"/>
          </p:cNvSpPr>
          <p:nvPr/>
        </p:nvSpPr>
        <p:spPr bwMode="auto">
          <a:xfrm>
            <a:off x="819150" y="5984875"/>
            <a:ext cx="4432300"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Portrait of feminist Margaret Fuller (1810–1850)</a:t>
            </a:r>
          </a:p>
        </p:txBody>
      </p:sp>
      <p:pic>
        <p:nvPicPr>
          <p:cNvPr id="48132" name="Picture 8" descr="ch12fig23"/>
          <p:cNvPicPr>
            <a:picLocks noChangeAspect="1" noChangeArrowheads="1"/>
          </p:cNvPicPr>
          <p:nvPr/>
        </p:nvPicPr>
        <p:blipFill>
          <a:blip r:embed="rId3"/>
          <a:srcRect/>
          <a:stretch>
            <a:fillRect/>
          </a:stretch>
        </p:blipFill>
        <p:spPr bwMode="auto">
          <a:xfrm>
            <a:off x="2852738" y="1600200"/>
            <a:ext cx="34385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5123" name="Rectangle 3"/>
          <p:cNvSpPr>
            <a:spLocks noChangeArrowheads="1"/>
          </p:cNvSpPr>
          <p:nvPr/>
        </p:nvSpPr>
        <p:spPr bwMode="auto">
          <a:xfrm>
            <a:off x="819150" y="5984875"/>
            <a:ext cx="5184775"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a:latin typeface="Times New Roman" charset="0"/>
              </a:rPr>
              <a:t>Map 12.1 </a:t>
            </a:r>
            <a:r>
              <a:rPr lang="en-US" sz="1600" b="1">
                <a:latin typeface="Times New Roman" charset="0"/>
              </a:rPr>
              <a:t>Utopian Communities, Mid-Nineteenth Century</a:t>
            </a:r>
          </a:p>
        </p:txBody>
      </p:sp>
      <p:pic>
        <p:nvPicPr>
          <p:cNvPr id="5124" name="Picture 7" descr="ch12m01"/>
          <p:cNvPicPr>
            <a:picLocks noChangeAspect="1" noChangeArrowheads="1"/>
          </p:cNvPicPr>
          <p:nvPr/>
        </p:nvPicPr>
        <p:blipFill>
          <a:blip r:embed="rId3"/>
          <a:srcRect/>
          <a:stretch>
            <a:fillRect/>
          </a:stretch>
        </p:blipFill>
        <p:spPr bwMode="auto">
          <a:xfrm>
            <a:off x="-76200" y="0"/>
            <a:ext cx="9188416"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9155" name="Rectangle 3"/>
          <p:cNvSpPr>
            <a:spLocks noChangeArrowheads="1"/>
          </p:cNvSpPr>
          <p:nvPr/>
        </p:nvSpPr>
        <p:spPr bwMode="auto">
          <a:xfrm>
            <a:off x="819150" y="5984875"/>
            <a:ext cx="2292350" cy="581025"/>
          </a:xfrm>
          <a:prstGeom prst="rect">
            <a:avLst/>
          </a:prstGeom>
          <a:noFill/>
          <a:ln w="9525">
            <a:noFill/>
            <a:miter lim="800000"/>
            <a:headEnd/>
            <a:tailEnd/>
          </a:ln>
        </p:spPr>
        <p:txBody>
          <a:bodyPr wrap="none">
            <a:spAutoFit/>
          </a:bodyPr>
          <a:lstStyle/>
          <a:p>
            <a:endParaRPr lang="en-US" sz="1600" b="1">
              <a:latin typeface="Times New Roman" charset="0"/>
            </a:endParaRPr>
          </a:p>
          <a:p>
            <a:r>
              <a:rPr lang="en-US" sz="1600" b="1">
                <a:latin typeface="Times New Roman" charset="0"/>
              </a:rPr>
              <a:t>Woman’s Emancipation</a:t>
            </a:r>
            <a:endParaRPr lang="en-US" sz="1600" b="1" i="1">
              <a:latin typeface="Times New Roman" charset="0"/>
            </a:endParaRPr>
          </a:p>
        </p:txBody>
      </p:sp>
      <p:pic>
        <p:nvPicPr>
          <p:cNvPr id="49156" name="Picture 10" descr="ch12fig24"/>
          <p:cNvPicPr>
            <a:picLocks noChangeAspect="1" noChangeArrowheads="1"/>
          </p:cNvPicPr>
          <p:nvPr/>
        </p:nvPicPr>
        <p:blipFill>
          <a:blip r:embed="rId3"/>
          <a:srcRect/>
          <a:stretch>
            <a:fillRect/>
          </a:stretch>
        </p:blipFill>
        <p:spPr bwMode="auto">
          <a:xfrm>
            <a:off x="1600200" y="1612900"/>
            <a:ext cx="5943600" cy="363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50179" name="Rectangle 3"/>
          <p:cNvSpPr>
            <a:spLocks noChangeArrowheads="1"/>
          </p:cNvSpPr>
          <p:nvPr/>
        </p:nvSpPr>
        <p:spPr bwMode="auto">
          <a:xfrm>
            <a:off x="819150" y="5743575"/>
            <a:ext cx="3070225" cy="1069975"/>
          </a:xfrm>
          <a:prstGeom prst="rect">
            <a:avLst/>
          </a:prstGeom>
          <a:noFill/>
          <a:ln w="9525">
            <a:noFill/>
            <a:miter lim="800000"/>
            <a:headEnd/>
            <a:tailEnd/>
          </a:ln>
        </p:spPr>
        <p:txBody>
          <a:bodyPr wrap="none">
            <a:spAutoFit/>
          </a:bodyPr>
          <a:lstStyle/>
          <a:p>
            <a:endParaRPr lang="en-US" sz="1600" b="1">
              <a:latin typeface="Times New Roman" charset="0"/>
            </a:endParaRPr>
          </a:p>
          <a:p>
            <a:endParaRPr lang="en-US" sz="1600" b="1">
              <a:latin typeface="Times New Roman" charset="0"/>
            </a:endParaRPr>
          </a:p>
          <a:p>
            <a:r>
              <a:rPr lang="en-US" sz="1600" b="1">
                <a:latin typeface="Times New Roman" charset="0"/>
              </a:rPr>
              <a:t>Am I Not a Woman and a Sister?</a:t>
            </a:r>
          </a:p>
          <a:p>
            <a:endParaRPr lang="en-US" sz="1600" b="1">
              <a:latin typeface="Times New Roman" charset="0"/>
            </a:endParaRPr>
          </a:p>
        </p:txBody>
      </p:sp>
      <p:pic>
        <p:nvPicPr>
          <p:cNvPr id="50180" name="Picture 6" descr="ch12fig25"/>
          <p:cNvPicPr>
            <a:picLocks noChangeAspect="1" noChangeArrowheads="1"/>
          </p:cNvPicPr>
          <p:nvPr/>
        </p:nvPicPr>
        <p:blipFill>
          <a:blip r:embed="rId3"/>
          <a:srcRect/>
          <a:stretch>
            <a:fillRect/>
          </a:stretch>
        </p:blipFill>
        <p:spPr bwMode="auto">
          <a:xfrm>
            <a:off x="2743200" y="1639888"/>
            <a:ext cx="3657600" cy="357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51203" name="Rectangle 3"/>
          <p:cNvSpPr>
            <a:spLocks noChangeArrowheads="1"/>
          </p:cNvSpPr>
          <p:nvPr/>
        </p:nvSpPr>
        <p:spPr bwMode="auto">
          <a:xfrm>
            <a:off x="819150" y="5788025"/>
            <a:ext cx="3759200" cy="765175"/>
          </a:xfrm>
          <a:prstGeom prst="rect">
            <a:avLst/>
          </a:prstGeom>
          <a:noFill/>
          <a:ln w="9525">
            <a:noFill/>
            <a:miter lim="800000"/>
            <a:headEnd/>
            <a:tailEnd/>
          </a:ln>
        </p:spPr>
        <p:txBody>
          <a:bodyPr wrap="none">
            <a:spAutoFit/>
          </a:bodyPr>
          <a:lstStyle/>
          <a:p>
            <a:pPr>
              <a:lnSpc>
                <a:spcPct val="75000"/>
              </a:lnSpc>
            </a:pPr>
            <a:endParaRPr lang="en-US" sz="1600" b="1">
              <a:latin typeface="Times New Roman" charset="0"/>
            </a:endParaRPr>
          </a:p>
          <a:p>
            <a:r>
              <a:rPr lang="en-US" sz="1600" b="1">
                <a:latin typeface="Times New Roman" charset="0"/>
              </a:rPr>
              <a:t>This image appeared on the cover of</a:t>
            </a:r>
          </a:p>
          <a:p>
            <a:r>
              <a:rPr lang="en-US" sz="1600" b="1">
                <a:latin typeface="Times New Roman" charset="0"/>
              </a:rPr>
              <a:t>the sheet music for “Get Off the Track!”</a:t>
            </a:r>
            <a:r>
              <a:rPr lang="en-US" sz="1600" i="1">
                <a:latin typeface="Times New Roman" charset="0"/>
              </a:rPr>
              <a:t>.</a:t>
            </a:r>
          </a:p>
        </p:txBody>
      </p:sp>
      <p:pic>
        <p:nvPicPr>
          <p:cNvPr id="51204" name="Picture 6" descr="ch12fig26"/>
          <p:cNvPicPr>
            <a:picLocks noChangeAspect="1" noChangeArrowheads="1"/>
          </p:cNvPicPr>
          <p:nvPr/>
        </p:nvPicPr>
        <p:blipFill>
          <a:blip r:embed="rId3"/>
          <a:srcRect l="4839" t="16016" r="6451" b="19252"/>
          <a:stretch>
            <a:fillRect/>
          </a:stretch>
        </p:blipFill>
        <p:spPr bwMode="auto">
          <a:xfrm>
            <a:off x="1752600" y="1330325"/>
            <a:ext cx="5562600" cy="404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ln>
            <a:miter lim="800000"/>
            <a:headEnd/>
            <a:tailEnd/>
          </a:ln>
        </p:spPr>
        <p:txBody>
          <a:bodyPr wrap="square" lIns="91440" tIns="45720" rIns="91440" bIns="45720" numCol="1" anchor="ctr" anchorCtr="0" compatLnSpc="1">
            <a:prstTxWarp prst="textNoShape">
              <a:avLst/>
            </a:prstTxWarp>
          </a:bodyPr>
          <a:lstStyle/>
          <a:p>
            <a:pPr eaLnBrk="1" hangingPunct="1"/>
            <a:r>
              <a:rPr lang="en-US" sz="2400" smtClean="0">
                <a:latin typeface="Times New Roman" charset="0"/>
              </a:rPr>
              <a:t>Norton Lecture Slides</a:t>
            </a:r>
            <a:br>
              <a:rPr lang="en-US" sz="2400" smtClean="0">
                <a:latin typeface="Times New Roman" charset="0"/>
              </a:rPr>
            </a:br>
            <a:r>
              <a:rPr lang="en-US" sz="1900" smtClean="0">
                <a:latin typeface="Times New Roman" charset="0"/>
              </a:rPr>
              <a:t>Independent and Employee-Owned</a:t>
            </a:r>
          </a:p>
        </p:txBody>
      </p:sp>
      <p:sp>
        <p:nvSpPr>
          <p:cNvPr id="52227" name="Rectangle 3"/>
          <p:cNvSpPr>
            <a:spLocks noGrp="1" noChangeArrowheads="1"/>
          </p:cNvSpPr>
          <p:nvPr>
            <p:ph type="body" idx="1"/>
          </p:nvPr>
        </p:nvSpPr>
        <p:spPr bwMode="auto">
          <a:xfrm>
            <a:off x="457200" y="2362200"/>
            <a:ext cx="8229600" cy="21336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4800" smtClean="0"/>
              <a:t>Give Me Liberty!</a:t>
            </a:r>
          </a:p>
          <a:p>
            <a:pPr algn="ctr" eaLnBrk="1" hangingPunct="1"/>
            <a:endParaRPr lang="en-US" sz="4800" b="0" smtClean="0"/>
          </a:p>
        </p:txBody>
      </p:sp>
      <p:sp>
        <p:nvSpPr>
          <p:cNvPr id="52228" name="Rectangle 4"/>
          <p:cNvSpPr>
            <a:spLocks noChangeArrowheads="1"/>
          </p:cNvSpPr>
          <p:nvPr/>
        </p:nvSpPr>
        <p:spPr bwMode="auto">
          <a:xfrm>
            <a:off x="2324100" y="3429000"/>
            <a:ext cx="4502150" cy="822325"/>
          </a:xfrm>
          <a:prstGeom prst="rect">
            <a:avLst/>
          </a:prstGeom>
          <a:noFill/>
          <a:ln w="9525">
            <a:noFill/>
            <a:miter lim="800000"/>
            <a:headEnd/>
            <a:tailEnd/>
          </a:ln>
        </p:spPr>
        <p:txBody>
          <a:bodyPr>
            <a:spAutoFit/>
          </a:bodyPr>
          <a:lstStyle/>
          <a:p>
            <a:pPr algn="ctr">
              <a:spcBef>
                <a:spcPct val="20000"/>
              </a:spcBef>
            </a:pPr>
            <a:r>
              <a:rPr lang="en-US"/>
              <a:t>AN AMERICAN HISTORY</a:t>
            </a:r>
            <a:endParaRPr lang="en-US" sz="3000">
              <a:latin typeface="Times New Roman" charset="0"/>
            </a:endParaRPr>
          </a:p>
          <a:p>
            <a:pPr algn="ctr">
              <a:spcBef>
                <a:spcPct val="20000"/>
              </a:spcBef>
            </a:pPr>
            <a:r>
              <a:rPr lang="en-US" sz="2000">
                <a:latin typeface="Times New Roman" charset="0"/>
              </a:rPr>
              <a:t>THIRD EDITION</a:t>
            </a:r>
          </a:p>
        </p:txBody>
      </p:sp>
      <p:sp>
        <p:nvSpPr>
          <p:cNvPr id="52229" name="Rectangle 6"/>
          <p:cNvSpPr>
            <a:spLocks noChangeArrowheads="1"/>
          </p:cNvSpPr>
          <p:nvPr/>
        </p:nvSpPr>
        <p:spPr bwMode="auto">
          <a:xfrm>
            <a:off x="457200" y="1295400"/>
            <a:ext cx="8229600" cy="2133600"/>
          </a:xfrm>
          <a:prstGeom prst="rect">
            <a:avLst/>
          </a:prstGeom>
          <a:noFill/>
          <a:ln w="9525">
            <a:noFill/>
            <a:miter lim="800000"/>
            <a:headEnd/>
            <a:tailEnd/>
          </a:ln>
        </p:spPr>
        <p:txBody>
          <a:bodyPr/>
          <a:lstStyle/>
          <a:p>
            <a:pPr marL="342900" indent="-342900" algn="ctr">
              <a:spcBef>
                <a:spcPct val="20000"/>
              </a:spcBef>
            </a:pPr>
            <a:r>
              <a:rPr lang="en-US" sz="3000">
                <a:latin typeface="Times New Roman" charset="0"/>
              </a:rPr>
              <a:t>This concludes the </a:t>
            </a:r>
            <a:r>
              <a:rPr lang="en-US" sz="3200">
                <a:latin typeface="Times New Roman" charset="0"/>
              </a:rPr>
              <a:t>Norton Lecture Slides</a:t>
            </a:r>
            <a:endParaRPr lang="en-US" sz="3000">
              <a:latin typeface="Times New Roman" charset="0"/>
            </a:endParaRPr>
          </a:p>
          <a:p>
            <a:pPr marL="342900" indent="-342900" algn="ctr">
              <a:spcBef>
                <a:spcPct val="20000"/>
              </a:spcBef>
            </a:pPr>
            <a:r>
              <a:rPr lang="en-US" sz="3000">
                <a:latin typeface="Times New Roman" charset="0"/>
              </a:rPr>
              <a:t>Slide Set for Chapter 12</a:t>
            </a:r>
          </a:p>
        </p:txBody>
      </p:sp>
      <p:sp>
        <p:nvSpPr>
          <p:cNvPr id="52230" name="Rectangle 8"/>
          <p:cNvSpPr>
            <a:spLocks noChangeArrowheads="1"/>
          </p:cNvSpPr>
          <p:nvPr/>
        </p:nvSpPr>
        <p:spPr bwMode="auto">
          <a:xfrm>
            <a:off x="3295650" y="4659313"/>
            <a:ext cx="2525713" cy="1027112"/>
          </a:xfrm>
          <a:prstGeom prst="rect">
            <a:avLst/>
          </a:prstGeom>
          <a:noFill/>
          <a:ln w="9525">
            <a:noFill/>
            <a:miter lim="800000"/>
            <a:headEnd/>
            <a:tailEnd/>
          </a:ln>
        </p:spPr>
        <p:txBody>
          <a:bodyPr>
            <a:spAutoFit/>
          </a:bodyPr>
          <a:lstStyle/>
          <a:p>
            <a:pPr algn="ctr">
              <a:spcBef>
                <a:spcPct val="20000"/>
              </a:spcBef>
            </a:pPr>
            <a:r>
              <a:rPr lang="en-US">
                <a:latin typeface="Times New Roman" charset="0"/>
              </a:rPr>
              <a:t>by</a:t>
            </a:r>
          </a:p>
          <a:p>
            <a:pPr algn="ctr">
              <a:spcBef>
                <a:spcPct val="20000"/>
              </a:spcBef>
            </a:pPr>
            <a:r>
              <a:rPr lang="en-US">
                <a:latin typeface="Times New Roman" charset="0"/>
              </a:rPr>
              <a:t>Eric Foner</a:t>
            </a:r>
          </a:p>
          <a:p>
            <a:pPr algn="ctr">
              <a:spcBef>
                <a:spcPct val="20000"/>
              </a:spcBef>
            </a:pPr>
            <a:endParaRPr lang="en-US">
              <a:latin typeface="Times New Roman"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7455</TotalTime>
  <Words>10956</Words>
  <Application>Microsoft Office PowerPoint</Application>
  <PresentationFormat>On-screen Show (4:3)</PresentationFormat>
  <Paragraphs>714</Paragraphs>
  <Slides>93</Slides>
  <Notes>55</Notes>
  <HiddenSlides>0</HiddenSlides>
  <MMClips>0</MMClips>
  <ScaleCrop>false</ScaleCrop>
  <HeadingPairs>
    <vt:vector size="4" baseType="variant">
      <vt:variant>
        <vt:lpstr>Theme</vt:lpstr>
      </vt:variant>
      <vt:variant>
        <vt:i4>2</vt:i4>
      </vt:variant>
      <vt:variant>
        <vt:lpstr>Slide Titles</vt:lpstr>
      </vt:variant>
      <vt:variant>
        <vt:i4>93</vt:i4>
      </vt:variant>
    </vt:vector>
  </HeadingPairs>
  <TitlesOfParts>
    <vt:vector size="95" baseType="lpstr">
      <vt:lpstr>Blank Presentation</vt:lpstr>
      <vt:lpstr>Flow</vt:lpstr>
      <vt:lpstr>Chapter 12  An Age of Reform, 1820–1840</vt:lpstr>
      <vt:lpstr>THEMES: </vt:lpstr>
      <vt:lpstr>REFORM: What were the major movements &amp; goals of antebellum reform?</vt:lpstr>
      <vt:lpstr>SAQ – Utopian Communities</vt:lpstr>
      <vt:lpstr>Utopian Communities</vt:lpstr>
      <vt:lpstr>Utopian Communities</vt:lpstr>
      <vt:lpstr>Slide 7</vt:lpstr>
      <vt:lpstr>The Shakers</vt:lpstr>
      <vt:lpstr>Slide 9</vt:lpstr>
      <vt:lpstr>Mormons</vt:lpstr>
      <vt:lpstr>The Mormons’ Trek</vt:lpstr>
      <vt:lpstr>Slide 12</vt:lpstr>
      <vt:lpstr>Oneida </vt:lpstr>
      <vt:lpstr>Brook Farm </vt:lpstr>
      <vt:lpstr>The Owenites</vt:lpstr>
      <vt:lpstr>Slide 16</vt:lpstr>
      <vt:lpstr>Religion and Reform</vt:lpstr>
      <vt:lpstr>The Temperance Movement</vt:lpstr>
      <vt:lpstr>Slide 19</vt:lpstr>
      <vt:lpstr>Slide 20</vt:lpstr>
      <vt:lpstr>Slide 21</vt:lpstr>
      <vt:lpstr>The Reform Impulse</vt:lpstr>
      <vt:lpstr>The Reform Impulse</vt:lpstr>
      <vt:lpstr>The Invention of the Asylum</vt:lpstr>
      <vt:lpstr>Prisons &amp; Asylums</vt:lpstr>
      <vt:lpstr>The Common School</vt:lpstr>
      <vt:lpstr>The Common School</vt:lpstr>
      <vt:lpstr>Slide 28</vt:lpstr>
      <vt:lpstr>The Crusade against Slavery</vt:lpstr>
      <vt:lpstr>Slide 30</vt:lpstr>
      <vt:lpstr>The Crusade against Slavery</vt:lpstr>
      <vt:lpstr>The Crusade against Slavery</vt:lpstr>
      <vt:lpstr>A Crusade Against Slavery  Militant Abolitionism</vt:lpstr>
      <vt:lpstr>Slide 34</vt:lpstr>
      <vt:lpstr>The Crusade against Slavery</vt:lpstr>
      <vt:lpstr>Slide 36</vt:lpstr>
      <vt:lpstr>Slide 37</vt:lpstr>
      <vt:lpstr>The Crusade against Slavery</vt:lpstr>
      <vt:lpstr>Slide 39</vt:lpstr>
      <vt:lpstr>The Crusade against Slavery</vt:lpstr>
      <vt:lpstr>The Crusade against Slavery</vt:lpstr>
      <vt:lpstr>The Crusade against Slavery</vt:lpstr>
      <vt:lpstr>Black and White Abolitionism</vt:lpstr>
      <vt:lpstr>Black and White Abolitionism</vt:lpstr>
      <vt:lpstr>Slide 45</vt:lpstr>
      <vt:lpstr>Black and White Abolitionism</vt:lpstr>
      <vt:lpstr>Black and White Abolitionism</vt:lpstr>
      <vt:lpstr>Black and White Abolitionism</vt:lpstr>
      <vt:lpstr>The Origins of Feminism</vt:lpstr>
      <vt:lpstr>The Origins of Feminism The Rise of the Public Women</vt:lpstr>
      <vt:lpstr>The Origins of Feminism</vt:lpstr>
      <vt:lpstr>Historical Context Seneca Falls Convention 1848</vt:lpstr>
      <vt:lpstr>Slide 53</vt:lpstr>
      <vt:lpstr>Elizabeth Cady Stanton </vt:lpstr>
      <vt:lpstr>  Audience</vt:lpstr>
      <vt:lpstr>Purpose</vt:lpstr>
      <vt:lpstr>Point of View</vt:lpstr>
      <vt:lpstr>Y (Significance)  Seneca Falls Convention &amp; Declaration of Rights and Sentiments</vt:lpstr>
      <vt:lpstr>The Seneca Falls “Declaration of Sentiments” </vt:lpstr>
      <vt:lpstr>The Seneca Falls “Declaration of Sentiments” </vt:lpstr>
      <vt:lpstr>Women in the 19th Century: Crash Course US History #16 </vt:lpstr>
      <vt:lpstr>Women in the 19th Century: Crash Course US History #16 </vt:lpstr>
      <vt:lpstr>Slide 63</vt:lpstr>
      <vt:lpstr>Slide 64</vt:lpstr>
      <vt:lpstr>Slide 65</vt:lpstr>
      <vt:lpstr>The Origins of Feminism</vt:lpstr>
      <vt:lpstr>The Origins of Feminism</vt:lpstr>
      <vt:lpstr>The Origins of Feminism</vt:lpstr>
      <vt:lpstr>Slide 69</vt:lpstr>
      <vt:lpstr>The Abolitionist and Politics</vt:lpstr>
      <vt:lpstr>Additional Art for Chapter 12</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Norton Lecture Slides Independent and Employee-Owned</vt:lpstr>
    </vt:vector>
  </TitlesOfParts>
  <Company>Columbia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Age of Reform, 1820-1840</dc:title>
  <dc:creator>Justin Jackson</dc:creator>
  <cp:lastModifiedBy>Andrea</cp:lastModifiedBy>
  <cp:revision>101</cp:revision>
  <dcterms:created xsi:type="dcterms:W3CDTF">2010-07-27T01:25:56Z</dcterms:created>
  <dcterms:modified xsi:type="dcterms:W3CDTF">2017-11-29T00:23:07Z</dcterms:modified>
</cp:coreProperties>
</file>