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25" r:id="rId2"/>
    <p:sldId id="259" r:id="rId3"/>
    <p:sldId id="329" r:id="rId4"/>
    <p:sldId id="260" r:id="rId5"/>
    <p:sldId id="261" r:id="rId6"/>
    <p:sldId id="262" r:id="rId7"/>
    <p:sldId id="263" r:id="rId8"/>
    <p:sldId id="327" r:id="rId9"/>
    <p:sldId id="264" r:id="rId10"/>
    <p:sldId id="340" r:id="rId11"/>
    <p:sldId id="342" r:id="rId12"/>
    <p:sldId id="343" r:id="rId13"/>
    <p:sldId id="266" r:id="rId14"/>
    <p:sldId id="265" r:id="rId15"/>
    <p:sldId id="267" r:id="rId16"/>
    <p:sldId id="328" r:id="rId17"/>
    <p:sldId id="330" r:id="rId18"/>
    <p:sldId id="331" r:id="rId19"/>
    <p:sldId id="332" r:id="rId20"/>
    <p:sldId id="344" r:id="rId21"/>
    <p:sldId id="333" r:id="rId22"/>
    <p:sldId id="334" r:id="rId23"/>
    <p:sldId id="335" r:id="rId24"/>
    <p:sldId id="336" r:id="rId25"/>
    <p:sldId id="337" r:id="rId26"/>
    <p:sldId id="345" r:id="rId27"/>
    <p:sldId id="346" r:id="rId28"/>
    <p:sldId id="347" r:id="rId29"/>
    <p:sldId id="338" r:id="rId30"/>
    <p:sldId id="339" r:id="rId31"/>
  </p:sldIdLst>
  <p:sldSz cx="9144000" cy="6858000" type="screen4x3"/>
  <p:notesSz cx="6858000" cy="9144000"/>
  <p:defaultTextStyle>
    <a:defPPr>
      <a:defRPr lang="en-US"/>
    </a:defPPr>
    <a:lvl1pPr algn="l" rtl="0" fontAlgn="base">
      <a:spcBef>
        <a:spcPct val="0"/>
      </a:spcBef>
      <a:spcAft>
        <a:spcPct val="0"/>
      </a:spcAft>
      <a:defRPr sz="4400" kern="1200">
        <a:solidFill>
          <a:schemeClr val="tx2"/>
        </a:solidFill>
        <a:latin typeface="Times New Roman" pitchFamily="18" charset="0"/>
        <a:ea typeface="+mn-ea"/>
        <a:cs typeface="+mn-cs"/>
      </a:defRPr>
    </a:lvl1pPr>
    <a:lvl2pPr marL="457200" algn="l" rtl="0" fontAlgn="base">
      <a:spcBef>
        <a:spcPct val="0"/>
      </a:spcBef>
      <a:spcAft>
        <a:spcPct val="0"/>
      </a:spcAft>
      <a:defRPr sz="4400" kern="1200">
        <a:solidFill>
          <a:schemeClr val="tx2"/>
        </a:solidFill>
        <a:latin typeface="Times New Roman" pitchFamily="18" charset="0"/>
        <a:ea typeface="+mn-ea"/>
        <a:cs typeface="+mn-cs"/>
      </a:defRPr>
    </a:lvl2pPr>
    <a:lvl3pPr marL="914400" algn="l" rtl="0" fontAlgn="base">
      <a:spcBef>
        <a:spcPct val="0"/>
      </a:spcBef>
      <a:spcAft>
        <a:spcPct val="0"/>
      </a:spcAft>
      <a:defRPr sz="4400" kern="1200">
        <a:solidFill>
          <a:schemeClr val="tx2"/>
        </a:solidFill>
        <a:latin typeface="Times New Roman" pitchFamily="18" charset="0"/>
        <a:ea typeface="+mn-ea"/>
        <a:cs typeface="+mn-cs"/>
      </a:defRPr>
    </a:lvl3pPr>
    <a:lvl4pPr marL="1371600" algn="l" rtl="0" fontAlgn="base">
      <a:spcBef>
        <a:spcPct val="0"/>
      </a:spcBef>
      <a:spcAft>
        <a:spcPct val="0"/>
      </a:spcAft>
      <a:defRPr sz="4400" kern="1200">
        <a:solidFill>
          <a:schemeClr val="tx2"/>
        </a:solidFill>
        <a:latin typeface="Times New Roman" pitchFamily="18" charset="0"/>
        <a:ea typeface="+mn-ea"/>
        <a:cs typeface="+mn-cs"/>
      </a:defRPr>
    </a:lvl4pPr>
    <a:lvl5pPr marL="1828800" algn="l" rtl="0" fontAlgn="base">
      <a:spcBef>
        <a:spcPct val="0"/>
      </a:spcBef>
      <a:spcAft>
        <a:spcPct val="0"/>
      </a:spcAft>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Timmo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82504" autoAdjust="0"/>
  </p:normalViewPr>
  <p:slideViewPr>
    <p:cSldViewPr>
      <p:cViewPr varScale="1">
        <p:scale>
          <a:sx n="71" d="100"/>
          <a:sy n="71" d="100"/>
        </p:scale>
        <p:origin x="-186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010"/>
    </p:cViewPr>
  </p:sorterViewPr>
  <p:notesViewPr>
    <p:cSldViewPr>
      <p:cViewPr>
        <p:scale>
          <a:sx n="66" d="100"/>
          <a:sy n="66" d="100"/>
        </p:scale>
        <p:origin x="-828" y="5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66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66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6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r>
              <a:rPr lang="en-US"/>
              <a:t>H</a:t>
            </a:r>
            <a:fld id="{C253C54E-8A44-4EB8-87BC-C129B0AE4CD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r>
              <a:rPr lang="en-US"/>
              <a:t>S</a:t>
            </a:r>
            <a:fld id="{DC0ED6F7-FBB9-447A-AE6A-F5EB4A5506F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B66F9071-85A7-4CF2-AFA0-8BB175DAC04F}" type="slidenum">
              <a:rPr lang="en-US"/>
              <a:pPr/>
              <a:t>1</a:t>
            </a:fld>
            <a:endParaRPr lang="en-US"/>
          </a:p>
        </p:txBody>
      </p:sp>
      <p:sp>
        <p:nvSpPr>
          <p:cNvPr id="165890" name="Rectangle 2050"/>
          <p:cNvSpPr>
            <a:spLocks noGrp="1" noRot="1" noChangeAspect="1" noChangeArrowheads="1" noTextEdit="1"/>
          </p:cNvSpPr>
          <p:nvPr>
            <p:ph type="sldImg"/>
          </p:nvPr>
        </p:nvSpPr>
        <p:spPr>
          <a:ln/>
        </p:spPr>
      </p:sp>
      <p:sp>
        <p:nvSpPr>
          <p:cNvPr id="165891" name="Rectangle 2051"/>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AD43FA3D-4585-4598-AACA-2B0422B7BB30}" type="slidenum">
              <a:rPr lang="en-US"/>
              <a:pPr/>
              <a:t>15</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atin typeface="Times New Roman" pitchFamily="18" charset="0"/>
              </a:rPr>
              <a:t>After the war, the United States lost its “favored nation” status with the British Empire and was treated like any other non-allied nation competing in the mercantile system. In retaliation for its rebellion, all U.S. goods exported to any port in the British Empire had to be carried on British ships. This dealt a blow to the fledgling American shipping industry, since Britain was still America’s main trading partner. In addition, some U.S. goods that competed with British-made goods were barred altogether. To help shore up its economy and keep production going, British merchants began flooding American markets with inexpensive goods that often competed with similar goods made in the United States. This drastically hurt local industries that couldn’t compete with the more cheaply manufactured British goods.</a:t>
            </a:r>
          </a:p>
          <a:p>
            <a:endParaRPr lang="en-US">
              <a:latin typeface="Times New Roman" pitchFamily="18" charset="0"/>
            </a:endParaRPr>
          </a:p>
          <a:p>
            <a:r>
              <a:rPr lang="en-US">
                <a:latin typeface="Times New Roman" pitchFamily="18" charset="0"/>
              </a:rPr>
              <a:t>Potential Remedy: Establish a tariff on British goods.</a:t>
            </a:r>
          </a:p>
          <a:p>
            <a:endParaRPr lang="en-US">
              <a:latin typeface="Times New Roman" pitchFamily="18" charset="0"/>
            </a:endParaRPr>
          </a:p>
          <a:p>
            <a:r>
              <a:rPr lang="en-US">
                <a:latin typeface="Times New Roman" pitchFamily="18" charset="0"/>
              </a:rPr>
              <a:t>Weakness in the Articles: The Articles prevented Congress from imposing any taxes, including tariffs on imports. Individual states could levy tariffs, but these were not binding on other states, and foreign shippers would respond by sending their goods to states that didn’t have a tariff in place.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E342D06B-ACC6-4967-A4FB-D77513AAD982}" type="slidenum">
              <a:rPr lang="en-US"/>
              <a:pPr/>
              <a:t>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atin typeface="Times New Roman" pitchFamily="18" charset="0"/>
              </a:rPr>
              <a:t>The Articles of Confederation were crafted from a combination of urgent necessity and past experience. After the colonies declared their independence in 1776, the leaders needed a government to oversee the operation of the war and, if victorious, help the country settle the peace. Fundamental issues needed to be addressed: How much political power should be given to the central government when cooperation among the states was so important? Would France gamble on aiding the fledgling nation if the United States appeared weak? How would the central government speak for all the states while each state maintained its sovereignty?</a:t>
            </a:r>
          </a:p>
          <a:p>
            <a:endParaRPr lang="en-US">
              <a:latin typeface="Times New Roman" pitchFamily="18" charset="0"/>
            </a:endParaRPr>
          </a:p>
          <a:p>
            <a:r>
              <a:rPr lang="en-US">
                <a:latin typeface="Times New Roman" pitchFamily="18" charset="0"/>
              </a:rPr>
              <a:t>In 1777, the “Articles of Confederation and Perpetual Union” were drafted and submitted to the states for ratification, but the states didn’t approve the document until March of 1781. The Articles were modeled after the colonial charters, with the legislative branch having supremacy over the other branches. The Articles’ creators made sure that each state would remain sovereign and would retain all power not expressly given to the national Congress. This would insure that all decisions made by the government were subject to discussion and debate and that the states would never face a distant dominant power as when they were colonies under Britain.</a:t>
            </a:r>
          </a:p>
          <a:p>
            <a:endParaRPr lang="en-US">
              <a:latin typeface="Times New Roman" pitchFamily="18" charset="0"/>
            </a:endParaRPr>
          </a:p>
          <a:p>
            <a:endParaRPr lang="en-US"/>
          </a:p>
          <a:p>
            <a:endParaRPr lang="en-US"/>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4C8EF155-7D42-4045-80E7-48F709C628C7}" type="slidenum">
              <a:rPr lang="en-US"/>
              <a:pPr/>
              <a:t>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atin typeface="Times New Roman" pitchFamily="18" charset="0"/>
              </a:rPr>
              <a:t>The Articles established a government which it characterized as a “league of friendship” for common defense, communication with other nations, and to administer and operate the government. It was assumed that most legislation and enforcement of laws would occur within the states and that laws passed by the national Congress would only be to administer the powers it was given. Even so, any law passed would have to be carried by a “supermajority” of over 67 percent, with nine of thirteen states voting in the affirmative. To further insure that the central government would not be granted any increase in power, any amendment to the Articles needed the unanimous consent of all the states.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F5D97638-8CB3-450E-A26B-816D2214DAFE}" type="slidenum">
              <a:rPr lang="en-US"/>
              <a:pPr/>
              <a:t>5</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atin typeface="Times New Roman" pitchFamily="18" charset="0"/>
              </a:rPr>
              <a:t>The creators of the Articles believed that government was an agreement with the people and that power originated from the people. They further believed the best form of government was a republic, in which the people’s wishes were addressed by chosen representatives. The legislative body would be elected by and directly responsible to the people.</a:t>
            </a:r>
          </a:p>
          <a:p>
            <a:endParaRPr lang="en-US">
              <a:latin typeface="Times New Roman" pitchFamily="18" charset="0"/>
            </a:endParaRPr>
          </a:p>
          <a:p>
            <a:r>
              <a:rPr lang="en-US">
                <a:latin typeface="Times New Roman" pitchFamily="18" charset="0"/>
              </a:rPr>
              <a:t>Soon after independence had been declared, many smaller states expressed concern regarding the overlapping claims to western lands made by many of the states with larger populations. The small states feared their voices would be drowned out if representation was based solely on population. Thus, to equalize representation in Congress, each state had one vote</a:t>
            </a:r>
            <a:r>
              <a:rPr lang="en-US">
                <a:latin typeface="Times New Roman" pitchFamily="18" charset="0"/>
                <a:cs typeface="Times New Roman" pitchFamily="18" charset="0"/>
              </a:rPr>
              <a:t>—</a:t>
            </a:r>
            <a:r>
              <a:rPr lang="en-US">
                <a:latin typeface="Times New Roman" pitchFamily="18" charset="0"/>
              </a:rPr>
              <a:t>regardless of the size of its population.</a:t>
            </a:r>
          </a:p>
          <a:p>
            <a:endParaRPr lang="en-US">
              <a:latin typeface="Times New Roman" pitchFamily="18" charset="0"/>
            </a:endParaRPr>
          </a:p>
          <a:p>
            <a:r>
              <a:rPr lang="en-US">
                <a:latin typeface="Times New Roman" pitchFamily="18" charset="0"/>
              </a:rPr>
              <a:t>Congress was given the responsibility for governing the country; however, it wasn’t given much power to do so. An executive committee was meant to oversee the operations of the government, but it ended up serving more like a cabinet of advisors than as actual leadership. Congress had the authority to establish temporary courts to hear disputes among the states, but these courts could act only as mediators because they and the executive committee had no power to enforce the laws.</a:t>
            </a:r>
          </a:p>
          <a:p>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5017ABA3-B5E5-4253-976A-C0327D555E56}" type="slidenum">
              <a:rPr lang="en-US"/>
              <a:pPr/>
              <a:t>6</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atin typeface="Times New Roman" pitchFamily="18" charset="0"/>
              </a:rPr>
              <a:t>The Articles of Confederation granted Congress important powers to operate the government. When the document was drafted in 1777, the immediate concern was conducting the war and hopefully crafting a favorable peace treaty. To carry out the war, Congress needed the power to make treaties with foreign nations and to establish an army and navy and appoint military officers. Such powers gave Congress authority over affairs with foreign nations.</a:t>
            </a:r>
          </a:p>
          <a:p>
            <a:endParaRPr lang="en-US">
              <a:latin typeface="Times New Roman" pitchFamily="18" charset="0"/>
            </a:endParaRPr>
          </a:p>
          <a:p>
            <a:r>
              <a:rPr lang="en-US">
                <a:latin typeface="Times New Roman" pitchFamily="18" charset="0"/>
              </a:rPr>
              <a:t>To help pay for the war and for the operation of the government after independence had been won, Congress would need to requisition funds and to print and borrow money. This requisitioning power allowed Congress to ask the states for funds, which the states would provide if they were able or inclined to do so.</a:t>
            </a:r>
          </a:p>
          <a:p>
            <a:endParaRPr lang="en-US">
              <a:latin typeface="Times New Roman" pitchFamily="18" charset="0"/>
            </a:endParaRPr>
          </a:p>
          <a:p>
            <a:r>
              <a:rPr lang="en-US">
                <a:latin typeface="Times New Roman" pitchFamily="18" charset="0"/>
              </a:rPr>
              <a:t>Under the Articles, Congress also had the power to hear disputes among the states related to trade and boundaries. During and after the war, individual states sometimes established tariffs in order to raise revenue and discourage the sale of imports from foreign countries or neighboring states that competed with homegrown products. Other states targeted by these tariffs usually retaliated in kind.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C2DCB756-0C7F-4A1E-A4AF-406AE1F9DAAB}"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a:spcBef>
                <a:spcPct val="0"/>
              </a:spcBef>
              <a:spcAft>
                <a:spcPct val="30000"/>
              </a:spcAft>
            </a:pPr>
            <a:r>
              <a:rPr lang="en-US">
                <a:latin typeface="Times New Roman" pitchFamily="18" charset="0"/>
              </a:rPr>
              <a:t>The Articles didn’t provide the government with enough authority to fully carry out the tasks it was given. Though Congress could declare war and raise military forces, it couldn’t pay for them because it lacked the power to tax. Congress could requisition funds from the states, but had no power to make them part with their money. Congress could borrow money, but had no way to raise funds to pay off the debt except to ask the states for funds. If a state disagreed with the way Congress spent the funds, it would refuse or delay payment.</a:t>
            </a:r>
          </a:p>
          <a:p>
            <a:pPr>
              <a:spcBef>
                <a:spcPct val="0"/>
              </a:spcBef>
              <a:spcAft>
                <a:spcPct val="30000"/>
              </a:spcAft>
            </a:pPr>
            <a:endParaRPr lang="en-US">
              <a:latin typeface="Times New Roman" pitchFamily="18" charset="0"/>
            </a:endParaRPr>
          </a:p>
          <a:p>
            <a:pPr>
              <a:spcBef>
                <a:spcPct val="0"/>
              </a:spcBef>
              <a:spcAft>
                <a:spcPct val="30000"/>
              </a:spcAft>
            </a:pPr>
            <a:r>
              <a:rPr lang="en-US">
                <a:latin typeface="Times New Roman" pitchFamily="18" charset="0"/>
              </a:rPr>
              <a:t>Congress could appoint a court to hear the disputes between states, but it couldn’t enforce decisions the courts made. Thus, if a court ruled in favor of one state over another, the losing state wouldn’t have to comply with the decision.</a:t>
            </a:r>
          </a:p>
          <a:p>
            <a:pPr>
              <a:spcBef>
                <a:spcPct val="0"/>
              </a:spcBef>
              <a:spcAft>
                <a:spcPct val="30000"/>
              </a:spcAft>
            </a:pPr>
            <a:endParaRPr lang="en-US">
              <a:latin typeface="Times New Roman" pitchFamily="18" charset="0"/>
            </a:endParaRPr>
          </a:p>
          <a:p>
            <a:pPr>
              <a:spcBef>
                <a:spcPct val="0"/>
              </a:spcBef>
              <a:spcAft>
                <a:spcPct val="30000"/>
              </a:spcAft>
            </a:pPr>
            <a:r>
              <a:rPr lang="en-US">
                <a:latin typeface="Times New Roman" pitchFamily="18" charset="0"/>
              </a:rPr>
              <a:t>After the war, the Treaty of Paris stipulated that British citizens still living in the former colonies would receive compensation for land or property seized. However, individual states did not force their citizens to make such restitution and Congress had no authority to compel the states to obey the treaty’s provisions. </a:t>
            </a:r>
          </a:p>
          <a:p>
            <a:pPr>
              <a:spcBef>
                <a:spcPct val="0"/>
              </a:spcBef>
              <a:spcAft>
                <a:spcPct val="30000"/>
              </a:spcAft>
            </a:pPr>
            <a:endParaRPr lang="en-US">
              <a:latin typeface="Times New Roman" pitchFamily="18" charset="0"/>
            </a:endParaRPr>
          </a:p>
          <a:p>
            <a:pPr>
              <a:spcBef>
                <a:spcPct val="0"/>
              </a:spcBef>
              <a:spcAft>
                <a:spcPct val="30000"/>
              </a:spcAft>
            </a:pPr>
            <a:r>
              <a:rPr lang="en-US">
                <a:latin typeface="Times New Roman" pitchFamily="18" charset="0"/>
              </a:rPr>
              <a:t>To pay off the debt from the war, Congress was authorized to print money; however, each of the states had the power to print money as well. The resulting increase in currency, combined with a slowdown in the postwar economy, sent the young country into a deep economic depression. Inflation rose so high that the Continental Dollar became virtually worthless.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47074B40-E5B2-4C16-8F43-62BC3E6E9418}" type="slidenum">
              <a:rPr lang="en-US"/>
              <a:pPr/>
              <a:t>9</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a:spcBef>
                <a:spcPct val="0"/>
              </a:spcBef>
              <a:spcAft>
                <a:spcPct val="30000"/>
              </a:spcAft>
            </a:pPr>
            <a:r>
              <a:rPr lang="en-US">
                <a:latin typeface="Times New Roman" pitchFamily="18" charset="0"/>
              </a:rPr>
              <a:t>Though they had many shortcomings, the Articles of Confederation cannot be considered a total failure. Under them, the government operated for nearly 12 years and managed to conduct a successful war of rebellion against what was then the most powerful country in the world.  </a:t>
            </a:r>
          </a:p>
          <a:p>
            <a:pPr>
              <a:spcBef>
                <a:spcPct val="0"/>
              </a:spcBef>
              <a:spcAft>
                <a:spcPct val="30000"/>
              </a:spcAft>
            </a:pPr>
            <a:endParaRPr lang="en-US">
              <a:latin typeface="Times New Roman" pitchFamily="18" charset="0"/>
            </a:endParaRPr>
          </a:p>
          <a:p>
            <a:pPr>
              <a:spcBef>
                <a:spcPct val="0"/>
              </a:spcBef>
              <a:spcAft>
                <a:spcPct val="30000"/>
              </a:spcAft>
            </a:pPr>
            <a:r>
              <a:rPr lang="en-US">
                <a:latin typeface="Times New Roman" pitchFamily="18" charset="0"/>
              </a:rPr>
              <a:t>Under the Articles, the United States also negotiated a very favorable peace treaty in which Britain formally recognized the United States and agreed to remove all British troops from U.S. territory. From the land granted to the United States as a result of the treaty, the country doubled in size, gaining land that today holds the states of Ohio, Indiana, Michigan, Illinois, Wisconsin, and part of Minnesota. </a:t>
            </a:r>
          </a:p>
          <a:p>
            <a:pPr>
              <a:spcBef>
                <a:spcPct val="0"/>
              </a:spcBef>
              <a:spcAft>
                <a:spcPct val="30000"/>
              </a:spcAft>
            </a:pPr>
            <a:endParaRPr lang="en-US">
              <a:latin typeface="Times New Roman" pitchFamily="18" charset="0"/>
            </a:endParaRPr>
          </a:p>
          <a:p>
            <a:pPr>
              <a:spcBef>
                <a:spcPct val="0"/>
              </a:spcBef>
              <a:spcAft>
                <a:spcPct val="30000"/>
              </a:spcAft>
            </a:pPr>
            <a:r>
              <a:rPr lang="en-US">
                <a:latin typeface="Times New Roman" pitchFamily="18" charset="0"/>
              </a:rPr>
              <a:t>Many historians view the Northwest Ordinance as the most important piece of legislation to come out of this period. The Ordinance provided a method for admitting new states into the Union and for placing them on an equal footing with existing states. Thus, citizens from these new states would enjoy all the rights for which Americans had fought in the Revolution. The Ordinance even provided a bill of rights, something both the Articles and the original Constitution lacked.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5B79168A-FF16-4132-A609-E75540916809}" type="slidenum">
              <a:rPr lang="en-US"/>
              <a:pPr/>
              <a:t>13</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spcBef>
                <a:spcPct val="0"/>
              </a:spcBef>
            </a:pPr>
            <a:r>
              <a:rPr lang="en-US">
                <a:latin typeface="Times New Roman" pitchFamily="18" charset="0"/>
              </a:rPr>
              <a:t>Note to teacher: Have your students address the questions in the next series of four slides describing the problems the United States faced under the Articles of Confederation. Students should review the details of the problem as stated on the slide, then examine the potential remedy or remedies to address the problem. Finally, have students discuss the reasons the Articles could not adequately address each problem.</a:t>
            </a:r>
          </a:p>
          <a:p>
            <a:endParaRPr lang="en-US">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D1A6CC6C-31DD-40C4-8C71-ECEEF198F939}" type="slidenum">
              <a:rPr lang="en-US"/>
              <a:pPr/>
              <a:t>14</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spcBef>
                <a:spcPct val="0"/>
              </a:spcBef>
              <a:spcAft>
                <a:spcPct val="30000"/>
              </a:spcAft>
            </a:pPr>
            <a:r>
              <a:rPr lang="en-US">
                <a:latin typeface="Times New Roman" pitchFamily="18" charset="0"/>
              </a:rPr>
              <a:t>In the years after the Treaty of Paris, the United States experienced a number of near-crippling problems that made the task of governing more difficult. The leaders of the United States had virtually no international experience beyond the confines of the British Empire. They would have to establish diplomatic and economic relations with countries that had been in existence for hundreds of years. </a:t>
            </a:r>
          </a:p>
          <a:p>
            <a:pPr>
              <a:spcBef>
                <a:spcPct val="0"/>
              </a:spcBef>
              <a:spcAft>
                <a:spcPct val="30000"/>
              </a:spcAft>
            </a:pPr>
            <a:endParaRPr lang="en-US">
              <a:latin typeface="Times New Roman" pitchFamily="18" charset="0"/>
            </a:endParaRPr>
          </a:p>
          <a:p>
            <a:pPr>
              <a:spcBef>
                <a:spcPct val="0"/>
              </a:spcBef>
              <a:spcAft>
                <a:spcPct val="30000"/>
              </a:spcAft>
            </a:pPr>
            <a:r>
              <a:rPr lang="en-US">
                <a:latin typeface="Times New Roman" pitchFamily="18" charset="0"/>
              </a:rPr>
              <a:t>The new nation first had to reestablish trade relations with foreign nations under its own flag rather than that of the powerful British Empire. In addition, Britain would no longer treat the United States as its “favorite child,” and this demotion in status would make establishing trade relations with other countries even more difficult. The U.S. also had to deal with financial troubles. During the war, America had racked up an impressive debt and owed money both to foreign nations and to U.S. citizens.</a:t>
            </a:r>
          </a:p>
          <a:p>
            <a:pPr>
              <a:spcBef>
                <a:spcPct val="0"/>
              </a:spcBef>
              <a:spcAft>
                <a:spcPct val="30000"/>
              </a:spcAft>
            </a:pPr>
            <a:r>
              <a:rPr lang="en-US">
                <a:latin typeface="Times New Roman" pitchFamily="18" charset="0"/>
              </a:rPr>
              <a:t> </a:t>
            </a:r>
          </a:p>
          <a:p>
            <a:pPr>
              <a:spcBef>
                <a:spcPct val="0"/>
              </a:spcBef>
              <a:spcAft>
                <a:spcPct val="30000"/>
              </a:spcAft>
            </a:pPr>
            <a:r>
              <a:rPr lang="en-US">
                <a:latin typeface="Times New Roman" pitchFamily="18" charset="0"/>
              </a:rPr>
              <a:t>The states of the new nation would soon prove to be “United” in name only. The colonies had always possessed a sense of separation from one another in times of peace, and had competed often with one another for British favor and economic advantage. The only time the states had truly come together was during the Revolutionary War, and that had only occurred because it suited their needs. With most of the nation’s power residing in state legislatures, the nation under the Articles of Confederation had only a fragile unity at best.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0D5EEB-C8B6-4BD6-8B82-EC319FBEAF2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D1327A-ABCB-4FBD-8C15-F11E1690F97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865631-235D-477E-8825-BA7004D6223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7A6C523-1396-4C6F-B7DD-964108FDD79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859EA5-B9DE-4393-9199-E6402CAF37E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F5F1D0-9FB5-40B9-9860-812DD78ADD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FE6521-B806-41F1-96DB-4AE93E1A32A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5532EA0-9758-4EBF-942B-25B52CC283C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BA7616-7E01-47E5-9179-3509D901A1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A9C3BDB-0780-4370-8B60-B3195F8792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9C9CCBA-9C20-445E-9F3E-615ACD60767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638739-281E-47F3-B902-EE7FBB6E202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818B4B6C-A5FE-4EC6-A7F3-B646B9EECF1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story.state.gov/milestones/1776-1783/articl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ML8qtTpVuD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loTYJYXpZh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hjzOPV3NTZ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rvanduyne.com/CriticalPeriod/ArticlesWup2/ArticlesWup2.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4" name="Rectangle 10"/>
          <p:cNvSpPr>
            <a:spLocks noGrp="1" noChangeArrowheads="1"/>
          </p:cNvSpPr>
          <p:nvPr>
            <p:ph type="ctrTitle"/>
          </p:nvPr>
        </p:nvSpPr>
        <p:spPr>
          <a:xfrm>
            <a:off x="609600" y="76200"/>
            <a:ext cx="7772400" cy="1470025"/>
          </a:xfrm>
        </p:spPr>
        <p:txBody>
          <a:bodyPr/>
          <a:lstStyle/>
          <a:p>
            <a:r>
              <a:rPr lang="en-US" sz="5400" b="1" dirty="0" smtClean="0">
                <a:solidFill>
                  <a:srgbClr val="002060"/>
                </a:solidFill>
                <a:latin typeface="AR HERMANN" pitchFamily="2" charset="0"/>
              </a:rPr>
              <a:t>ARTICLES OF CONFEDERATION</a:t>
            </a:r>
            <a:endParaRPr lang="en-US" sz="5400" b="1" dirty="0">
              <a:solidFill>
                <a:srgbClr val="002060"/>
              </a:solidFill>
              <a:latin typeface="AR HERMANN" pitchFamily="2" charset="0"/>
            </a:endParaRPr>
          </a:p>
        </p:txBody>
      </p:sp>
      <p:sp>
        <p:nvSpPr>
          <p:cNvPr id="4" name="Rectangle 3"/>
          <p:cNvSpPr/>
          <p:nvPr/>
        </p:nvSpPr>
        <p:spPr>
          <a:xfrm>
            <a:off x="3124200" y="1676400"/>
            <a:ext cx="5638800" cy="5478423"/>
          </a:xfrm>
          <a:prstGeom prst="rect">
            <a:avLst/>
          </a:prstGeom>
        </p:spPr>
        <p:txBody>
          <a:bodyPr wrap="square">
            <a:spAutoFit/>
          </a:bodyPr>
          <a:lstStyle/>
          <a:p>
            <a:pPr>
              <a:spcBef>
                <a:spcPct val="50000"/>
              </a:spcBef>
              <a:defRPr/>
            </a:pPr>
            <a:r>
              <a:rPr lang="en-US" sz="2400" dirty="0" smtClean="0">
                <a:solidFill>
                  <a:srgbClr val="FF0000"/>
                </a:solidFill>
              </a:rPr>
              <a:t>DRAFTED: </a:t>
            </a:r>
            <a:r>
              <a:rPr lang="en-US" sz="2400" dirty="0" smtClean="0"/>
              <a:t>1777</a:t>
            </a:r>
          </a:p>
          <a:p>
            <a:pPr>
              <a:spcBef>
                <a:spcPct val="50000"/>
              </a:spcBef>
              <a:defRPr/>
            </a:pPr>
            <a:r>
              <a:rPr lang="en-US" sz="2400" dirty="0" smtClean="0">
                <a:solidFill>
                  <a:srgbClr val="FF0000"/>
                </a:solidFill>
              </a:rPr>
              <a:t>RATIFIED</a:t>
            </a:r>
            <a:r>
              <a:rPr lang="en-US" sz="2400" dirty="0" smtClean="0"/>
              <a:t>:  1781 – 1787</a:t>
            </a:r>
          </a:p>
          <a:p>
            <a:pPr>
              <a:spcBef>
                <a:spcPct val="50000"/>
              </a:spcBef>
              <a:defRPr/>
            </a:pPr>
            <a:r>
              <a:rPr lang="en-US" sz="2400" dirty="0" smtClean="0">
                <a:solidFill>
                  <a:srgbClr val="FF0000"/>
                </a:solidFill>
              </a:rPr>
              <a:t>PURPOSE</a:t>
            </a:r>
            <a:r>
              <a:rPr lang="en-US" sz="2400" dirty="0" smtClean="0"/>
              <a:t>:</a:t>
            </a:r>
          </a:p>
          <a:p>
            <a:pPr>
              <a:spcBef>
                <a:spcPct val="50000"/>
              </a:spcBef>
              <a:defRPr/>
            </a:pPr>
            <a:r>
              <a:rPr lang="en-US" sz="2400" dirty="0" smtClean="0"/>
              <a:t>This document was </a:t>
            </a:r>
            <a:r>
              <a:rPr lang="en-US" sz="2400" dirty="0" smtClean="0">
                <a:solidFill>
                  <a:schemeClr val="bg2">
                    <a:lumMod val="50000"/>
                  </a:schemeClr>
                </a:solidFill>
              </a:rPr>
              <a:t>a constitution written during the American Revolution to establish the powers of the new national government.</a:t>
            </a:r>
          </a:p>
          <a:p>
            <a:pPr>
              <a:spcBef>
                <a:spcPct val="50000"/>
              </a:spcBef>
              <a:defRPr/>
            </a:pPr>
            <a:r>
              <a:rPr lang="en-US" sz="2400" b="1" dirty="0" smtClean="0"/>
              <a:t>PROBLEM:  </a:t>
            </a:r>
            <a:r>
              <a:rPr lang="en-US" sz="2400" dirty="0" smtClean="0"/>
              <a:t>They were too weak to support the government of the newly established United States of America.</a:t>
            </a:r>
          </a:p>
          <a:p>
            <a:pPr>
              <a:spcBef>
                <a:spcPct val="50000"/>
              </a:spcBef>
              <a:defRPr/>
            </a:pPr>
            <a:r>
              <a:rPr lang="en-US" sz="2400" dirty="0" smtClean="0"/>
              <a:t>Office of the Historian:  </a:t>
            </a:r>
            <a:r>
              <a:rPr lang="en-US" sz="1400" dirty="0" smtClean="0">
                <a:hlinkClick r:id="rId3"/>
              </a:rPr>
              <a:t>https://history.state.gov/milestones/1776-1783/articles</a:t>
            </a:r>
            <a:endParaRPr lang="en-US" sz="1400" dirty="0" smtClean="0"/>
          </a:p>
          <a:p>
            <a:pPr>
              <a:spcBef>
                <a:spcPct val="50000"/>
              </a:spcBef>
              <a:defRPr/>
            </a:pPr>
            <a:endParaRPr lang="en-US" sz="2400" dirty="0"/>
          </a:p>
        </p:txBody>
      </p:sp>
      <p:pic>
        <p:nvPicPr>
          <p:cNvPr id="5" name="Picture 5" descr="articles of confederation"/>
          <p:cNvPicPr>
            <a:picLocks noChangeAspect="1" noChangeArrowheads="1"/>
          </p:cNvPicPr>
          <p:nvPr/>
        </p:nvPicPr>
        <p:blipFill>
          <a:blip r:embed="rId4" cstate="print"/>
          <a:srcRect/>
          <a:stretch>
            <a:fillRect/>
          </a:stretch>
        </p:blipFill>
        <p:spPr bwMode="auto">
          <a:xfrm rot="1920697">
            <a:off x="720868" y="2389105"/>
            <a:ext cx="1720850"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C3BDB-0780-4370-8B60-B3195F879273}" type="slidenum">
              <a:rPr lang="en-US" smtClean="0"/>
              <a:pPr/>
              <a:t>10</a:t>
            </a:fld>
            <a:endParaRPr lang="en-US"/>
          </a:p>
        </p:txBody>
      </p:sp>
      <p:sp>
        <p:nvSpPr>
          <p:cNvPr id="3" name="TextBox 2"/>
          <p:cNvSpPr txBox="1"/>
          <p:nvPr/>
        </p:nvSpPr>
        <p:spPr>
          <a:xfrm>
            <a:off x="304800" y="304801"/>
            <a:ext cx="8382000" cy="1200329"/>
          </a:xfrm>
          <a:prstGeom prst="rect">
            <a:avLst/>
          </a:prstGeom>
          <a:noFill/>
        </p:spPr>
        <p:txBody>
          <a:bodyPr wrap="square" rtlCol="0">
            <a:spAutoFit/>
          </a:bodyPr>
          <a:lstStyle/>
          <a:p>
            <a:pPr algn="ctr"/>
            <a:r>
              <a:rPr lang="en-US" sz="3600" b="1" dirty="0" smtClean="0">
                <a:solidFill>
                  <a:srgbClr val="FF0000"/>
                </a:solidFill>
              </a:rPr>
              <a:t>Accomplishments</a:t>
            </a:r>
            <a:r>
              <a:rPr lang="en-US" sz="3600" b="1" dirty="0" smtClean="0"/>
              <a:t> of the </a:t>
            </a:r>
            <a:endParaRPr lang="en-US" sz="3600" b="1" dirty="0" smtClean="0"/>
          </a:p>
          <a:p>
            <a:pPr algn="ctr"/>
            <a:r>
              <a:rPr lang="en-US" sz="3600" b="1" dirty="0" smtClean="0"/>
              <a:t>Articles </a:t>
            </a:r>
            <a:r>
              <a:rPr lang="en-US" sz="3600" b="1" dirty="0" smtClean="0"/>
              <a:t>of Confederation</a:t>
            </a:r>
            <a:endParaRPr lang="en-US" sz="3600" dirty="0"/>
          </a:p>
        </p:txBody>
      </p:sp>
      <p:sp>
        <p:nvSpPr>
          <p:cNvPr id="4" name="TextBox 3"/>
          <p:cNvSpPr txBox="1"/>
          <p:nvPr/>
        </p:nvSpPr>
        <p:spPr>
          <a:xfrm>
            <a:off x="0" y="1828800"/>
            <a:ext cx="9144000" cy="4832092"/>
          </a:xfrm>
          <a:prstGeom prst="rect">
            <a:avLst/>
          </a:prstGeom>
          <a:noFill/>
        </p:spPr>
        <p:txBody>
          <a:bodyPr wrap="square" rtlCol="0">
            <a:spAutoFit/>
          </a:bodyPr>
          <a:lstStyle/>
          <a:p>
            <a:r>
              <a:rPr lang="en-US" sz="2800" b="1" u="sng" dirty="0" smtClean="0">
                <a:solidFill>
                  <a:srgbClr val="FF0000"/>
                </a:solidFill>
              </a:rPr>
              <a:t>NORTHWEST ORDINANCE OF 1787</a:t>
            </a:r>
          </a:p>
          <a:p>
            <a:r>
              <a:rPr lang="en-US" sz="2800" b="1" dirty="0" smtClean="0"/>
              <a:t>Adopted</a:t>
            </a:r>
            <a:r>
              <a:rPr lang="en-US" sz="2800" dirty="0" smtClean="0"/>
              <a:t> </a:t>
            </a:r>
            <a:r>
              <a:rPr lang="en-US" sz="2800" dirty="0" smtClean="0"/>
              <a:t>by the Confederation Congress on July 13, </a:t>
            </a:r>
            <a:r>
              <a:rPr lang="en-US" sz="2800" dirty="0" smtClean="0"/>
              <a:t>1787</a:t>
            </a:r>
          </a:p>
          <a:p>
            <a:pPr marL="0" lvl="1"/>
            <a:r>
              <a:rPr lang="en-US" sz="2800" b="1" dirty="0" smtClean="0"/>
              <a:t>Who: </a:t>
            </a:r>
            <a:r>
              <a:rPr lang="en-US" sz="2800" dirty="0" smtClean="0"/>
              <a:t>Thomas Jefferson, Nathan Dane, Manasseh Cutler, Rufus </a:t>
            </a:r>
            <a:r>
              <a:rPr lang="en-US" sz="2800" dirty="0" smtClean="0"/>
              <a:t>King</a:t>
            </a:r>
            <a:endParaRPr lang="en-US" sz="2800" dirty="0" smtClean="0"/>
          </a:p>
          <a:p>
            <a:r>
              <a:rPr lang="en-US" sz="2800" b="1" dirty="0" smtClean="0">
                <a:solidFill>
                  <a:srgbClr val="FF0000"/>
                </a:solidFill>
              </a:rPr>
              <a:t>WHAT:</a:t>
            </a:r>
            <a:r>
              <a:rPr lang="en-US" sz="2800" b="1" dirty="0" smtClean="0"/>
              <a:t>  </a:t>
            </a:r>
          </a:p>
          <a:p>
            <a:pPr>
              <a:buFont typeface="Arial" pitchFamily="34" charset="0"/>
              <a:buChar char="•"/>
            </a:pPr>
            <a:r>
              <a:rPr lang="en-US" sz="2800" dirty="0" smtClean="0"/>
              <a:t> </a:t>
            </a:r>
            <a:r>
              <a:rPr lang="en-US" sz="2800" dirty="0" smtClean="0"/>
              <a:t>established </a:t>
            </a:r>
            <a:r>
              <a:rPr lang="en-US" sz="2800" dirty="0" smtClean="0"/>
              <a:t>a government for the Northwest </a:t>
            </a:r>
            <a:r>
              <a:rPr lang="en-US" sz="2800" dirty="0" smtClean="0"/>
              <a:t>Territory</a:t>
            </a:r>
          </a:p>
          <a:p>
            <a:pPr>
              <a:buFont typeface="Arial" pitchFamily="34" charset="0"/>
              <a:buChar char="•"/>
            </a:pPr>
            <a:r>
              <a:rPr lang="en-US" sz="2800" dirty="0" smtClean="0"/>
              <a:t> </a:t>
            </a:r>
            <a:r>
              <a:rPr lang="en-US" sz="2800" dirty="0" smtClean="0"/>
              <a:t>outlined </a:t>
            </a:r>
            <a:r>
              <a:rPr lang="en-US" sz="2800" dirty="0" smtClean="0"/>
              <a:t>the process for admitting a new state to the </a:t>
            </a:r>
            <a:r>
              <a:rPr lang="en-US" sz="2800" dirty="0" smtClean="0"/>
              <a:t>Union</a:t>
            </a:r>
          </a:p>
          <a:p>
            <a:pPr>
              <a:buFont typeface="Arial" pitchFamily="34" charset="0"/>
              <a:buChar char="•"/>
            </a:pPr>
            <a:r>
              <a:rPr lang="en-US" sz="2800" dirty="0" smtClean="0"/>
              <a:t>  guaranteed equality </a:t>
            </a:r>
            <a:r>
              <a:rPr lang="en-US" sz="2800" dirty="0" smtClean="0"/>
              <a:t>to the original thirteen </a:t>
            </a:r>
            <a:r>
              <a:rPr lang="en-US" sz="2800" dirty="0" smtClean="0"/>
              <a:t>states </a:t>
            </a:r>
          </a:p>
          <a:p>
            <a:pPr>
              <a:buFont typeface="Arial" pitchFamily="34" charset="0"/>
              <a:buChar char="•"/>
            </a:pPr>
            <a:r>
              <a:rPr lang="en-US" sz="2800" dirty="0" smtClean="0"/>
              <a:t>  protected </a:t>
            </a:r>
            <a:r>
              <a:rPr lang="en-US" sz="2800" dirty="0" smtClean="0"/>
              <a:t>civil </a:t>
            </a:r>
            <a:r>
              <a:rPr lang="en-US" sz="2800" dirty="0" smtClean="0"/>
              <a:t>liberties (trial by jury, religious freedom)</a:t>
            </a:r>
          </a:p>
          <a:p>
            <a:pPr>
              <a:buFont typeface="Arial" pitchFamily="34" charset="0"/>
              <a:buChar char="•"/>
            </a:pPr>
            <a:r>
              <a:rPr lang="en-US" sz="2800" dirty="0" smtClean="0"/>
              <a:t> </a:t>
            </a:r>
            <a:r>
              <a:rPr lang="en-US" sz="2800" dirty="0" smtClean="0"/>
              <a:t> outlawed </a:t>
            </a:r>
            <a:r>
              <a:rPr lang="en-US" sz="2800" dirty="0" smtClean="0"/>
              <a:t>slavery in the new </a:t>
            </a:r>
            <a:r>
              <a:rPr lang="en-US" sz="2800" dirty="0" smtClean="0"/>
              <a:t>territories</a:t>
            </a:r>
          </a:p>
          <a:p>
            <a:pPr>
              <a:buFont typeface="Arial" pitchFamily="34" charset="0"/>
              <a:buChar char="•"/>
            </a:pPr>
            <a:r>
              <a:rPr lang="en-US" sz="2800" dirty="0" smtClean="0"/>
              <a:t>  create schools</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C3BDB-0780-4370-8B60-B3195F879273}" type="slidenum">
              <a:rPr lang="en-US" smtClean="0"/>
              <a:pPr/>
              <a:t>11</a:t>
            </a:fld>
            <a:endParaRPr lang="en-US"/>
          </a:p>
        </p:txBody>
      </p:sp>
      <p:sp>
        <p:nvSpPr>
          <p:cNvPr id="3" name="TextBox 2"/>
          <p:cNvSpPr txBox="1"/>
          <p:nvPr/>
        </p:nvSpPr>
        <p:spPr>
          <a:xfrm>
            <a:off x="304800" y="304801"/>
            <a:ext cx="8382000" cy="1200329"/>
          </a:xfrm>
          <a:prstGeom prst="rect">
            <a:avLst/>
          </a:prstGeom>
          <a:noFill/>
        </p:spPr>
        <p:txBody>
          <a:bodyPr wrap="square" rtlCol="0">
            <a:spAutoFit/>
          </a:bodyPr>
          <a:lstStyle/>
          <a:p>
            <a:pPr algn="ctr"/>
            <a:r>
              <a:rPr lang="en-US" sz="3600" b="1" dirty="0" smtClean="0">
                <a:solidFill>
                  <a:srgbClr val="FF0000"/>
                </a:solidFill>
              </a:rPr>
              <a:t>Accomplishments</a:t>
            </a:r>
            <a:r>
              <a:rPr lang="en-US" sz="3600" b="1" dirty="0" smtClean="0"/>
              <a:t> of the </a:t>
            </a:r>
            <a:endParaRPr lang="en-US" sz="3600" b="1" dirty="0" smtClean="0"/>
          </a:p>
          <a:p>
            <a:pPr algn="ctr"/>
            <a:r>
              <a:rPr lang="en-US" sz="3600" b="1" dirty="0" smtClean="0"/>
              <a:t>Articles </a:t>
            </a:r>
            <a:r>
              <a:rPr lang="en-US" sz="3600" b="1" dirty="0" smtClean="0"/>
              <a:t>of Confederation</a:t>
            </a:r>
            <a:endParaRPr lang="en-US" sz="3600" dirty="0"/>
          </a:p>
        </p:txBody>
      </p:sp>
      <p:sp>
        <p:nvSpPr>
          <p:cNvPr id="4" name="TextBox 3"/>
          <p:cNvSpPr txBox="1"/>
          <p:nvPr/>
        </p:nvSpPr>
        <p:spPr>
          <a:xfrm>
            <a:off x="0" y="1600200"/>
            <a:ext cx="9144000" cy="5047536"/>
          </a:xfrm>
          <a:prstGeom prst="rect">
            <a:avLst/>
          </a:prstGeom>
          <a:noFill/>
        </p:spPr>
        <p:txBody>
          <a:bodyPr wrap="square" rtlCol="0">
            <a:spAutoFit/>
          </a:bodyPr>
          <a:lstStyle/>
          <a:p>
            <a:r>
              <a:rPr lang="en-US" sz="2400" b="1" u="sng" dirty="0" smtClean="0">
                <a:solidFill>
                  <a:srgbClr val="FF0000"/>
                </a:solidFill>
              </a:rPr>
              <a:t>NORTHWEST ORDINANCE OF 1787 </a:t>
            </a:r>
            <a:r>
              <a:rPr lang="en-US" sz="2400" b="1" dirty="0" smtClean="0">
                <a:solidFill>
                  <a:srgbClr val="FF0000"/>
                </a:solidFill>
              </a:rPr>
              <a:t>– HOW?</a:t>
            </a:r>
          </a:p>
          <a:p>
            <a:endParaRPr lang="en-US" sz="2400" b="1" dirty="0" smtClean="0"/>
          </a:p>
          <a:p>
            <a:pPr>
              <a:buFont typeface="Arial" pitchFamily="34" charset="0"/>
              <a:buChar char="•"/>
            </a:pPr>
            <a:r>
              <a:rPr lang="en-US" sz="2400" dirty="0" smtClean="0"/>
              <a:t> </a:t>
            </a:r>
            <a:r>
              <a:rPr lang="en-US" sz="2800" dirty="0" smtClean="0"/>
              <a:t>D</a:t>
            </a:r>
            <a:r>
              <a:rPr lang="en-US" sz="2800" dirty="0" smtClean="0"/>
              <a:t>ivided </a:t>
            </a:r>
            <a:r>
              <a:rPr lang="en-US" sz="2800" dirty="0" smtClean="0"/>
              <a:t>the territory into </a:t>
            </a:r>
            <a:r>
              <a:rPr lang="en-US" sz="2800" dirty="0" smtClean="0"/>
              <a:t>5 states:  </a:t>
            </a:r>
            <a:br>
              <a:rPr lang="en-US" sz="2800" dirty="0" smtClean="0"/>
            </a:br>
            <a:r>
              <a:rPr lang="en-US" sz="2800" dirty="0" smtClean="0"/>
              <a:t>   Ohio</a:t>
            </a:r>
            <a:r>
              <a:rPr lang="en-US" sz="2800" dirty="0" smtClean="0"/>
              <a:t>, Indiana, Illinois, Michigan, </a:t>
            </a:r>
            <a:r>
              <a:rPr lang="en-US" sz="2800" dirty="0" smtClean="0"/>
              <a:t>Wisconsin</a:t>
            </a:r>
          </a:p>
          <a:p>
            <a:pPr>
              <a:buFont typeface="Arial" pitchFamily="34" charset="0"/>
              <a:buChar char="•"/>
            </a:pPr>
            <a:r>
              <a:rPr lang="en-US" sz="2800" dirty="0" smtClean="0"/>
              <a:t> Townships = 36 </a:t>
            </a:r>
            <a:r>
              <a:rPr lang="en-US" sz="2800" dirty="0" smtClean="0"/>
              <a:t>square miles, one reserved for a </a:t>
            </a:r>
            <a:r>
              <a:rPr lang="en-US" sz="2800" dirty="0" smtClean="0"/>
              <a:t>school</a:t>
            </a:r>
          </a:p>
          <a:p>
            <a:pPr>
              <a:buFont typeface="Arial" pitchFamily="34" charset="0"/>
              <a:buChar char="•"/>
            </a:pPr>
            <a:r>
              <a:rPr lang="en-US" sz="2800" dirty="0" smtClean="0"/>
              <a:t> </a:t>
            </a:r>
            <a:r>
              <a:rPr lang="en-US" sz="2800" dirty="0" smtClean="0"/>
              <a:t>Outlined </a:t>
            </a:r>
            <a:r>
              <a:rPr lang="en-US" sz="2800" dirty="0" smtClean="0"/>
              <a:t>the process for admitting a new state to the </a:t>
            </a:r>
            <a:r>
              <a:rPr lang="en-US" sz="2800" dirty="0" smtClean="0"/>
              <a:t>Union</a:t>
            </a:r>
          </a:p>
          <a:p>
            <a:r>
              <a:rPr lang="en-US" sz="2000" dirty="0" smtClean="0"/>
              <a:t>1-  </a:t>
            </a:r>
            <a:r>
              <a:rPr lang="en-US" sz="2000" u="sng" dirty="0" smtClean="0"/>
              <a:t>Executive &amp; Judicial</a:t>
            </a:r>
            <a:r>
              <a:rPr lang="en-US" sz="2000" dirty="0" smtClean="0"/>
              <a:t>:  </a:t>
            </a:r>
            <a:r>
              <a:rPr lang="en-US" sz="2000" dirty="0" smtClean="0"/>
              <a:t/>
            </a:r>
            <a:br>
              <a:rPr lang="en-US" sz="2000" dirty="0" smtClean="0"/>
            </a:br>
            <a:r>
              <a:rPr lang="en-US" sz="2000" dirty="0" smtClean="0"/>
              <a:t>	Congress </a:t>
            </a:r>
            <a:r>
              <a:rPr lang="en-US" sz="2000" dirty="0" smtClean="0"/>
              <a:t>chooses Territorial Leaders (Governor, Secretary, 3 judges </a:t>
            </a:r>
            <a:r>
              <a:rPr lang="en-US" sz="2000" dirty="0" smtClean="0"/>
              <a:t>)</a:t>
            </a:r>
            <a:r>
              <a:rPr lang="en-US" sz="2000" dirty="0" smtClean="0"/>
              <a:t/>
            </a:r>
            <a:br>
              <a:rPr lang="en-US" sz="2000" dirty="0" smtClean="0"/>
            </a:br>
            <a:r>
              <a:rPr lang="en-US" sz="2000" b="1" dirty="0" smtClean="0"/>
              <a:t>2</a:t>
            </a:r>
            <a:r>
              <a:rPr lang="en-US" sz="2000" dirty="0" smtClean="0"/>
              <a:t>-  </a:t>
            </a:r>
            <a:r>
              <a:rPr lang="en-US" sz="2000" u="sng" dirty="0" smtClean="0"/>
              <a:t>Legislature</a:t>
            </a:r>
            <a:r>
              <a:rPr lang="en-US" sz="2000" dirty="0" smtClean="0"/>
              <a:t>:  Population of 5,000 Free men live in territory, </a:t>
            </a:r>
            <a:r>
              <a:rPr lang="en-US" sz="2000" dirty="0" smtClean="0"/>
              <a:t>then residents </a:t>
            </a:r>
            <a:r>
              <a:rPr lang="en-US" sz="2000" dirty="0" smtClean="0"/>
              <a:t>then elect a bicameral legislature </a:t>
            </a:r>
            <a:r>
              <a:rPr lang="en-US" sz="2000" dirty="0" smtClean="0"/>
              <a:t>	Voters</a:t>
            </a:r>
            <a:r>
              <a:rPr lang="en-US" sz="2000" dirty="0" smtClean="0"/>
              <a:t>:  = adult males, 50 acres</a:t>
            </a:r>
          </a:p>
          <a:p>
            <a:r>
              <a:rPr lang="en-US" sz="2000" b="1" dirty="0" smtClean="0"/>
              <a:t>3</a:t>
            </a:r>
            <a:r>
              <a:rPr lang="en-US" sz="2000" dirty="0" smtClean="0"/>
              <a:t>- </a:t>
            </a:r>
            <a:r>
              <a:rPr lang="en-US" sz="2000" u="sng" dirty="0" smtClean="0"/>
              <a:t>Statehood</a:t>
            </a:r>
            <a:r>
              <a:rPr lang="en-US" sz="2000" dirty="0" smtClean="0"/>
              <a:t>:  Population = 60,000  </a:t>
            </a:r>
            <a:r>
              <a:rPr lang="en-US" sz="2000" dirty="0" smtClean="0"/>
              <a:t>(apply </a:t>
            </a:r>
            <a:r>
              <a:rPr lang="en-US" sz="2000" dirty="0" smtClean="0"/>
              <a:t>for </a:t>
            </a:r>
            <a:r>
              <a:rPr lang="en-US" sz="2000" dirty="0" smtClean="0"/>
              <a:t>statehood)</a:t>
            </a:r>
            <a:r>
              <a:rPr lang="en-US" sz="2000" dirty="0" smtClean="0"/>
              <a:t/>
            </a:r>
            <a:br>
              <a:rPr lang="en-US" sz="2000" dirty="0" smtClean="0"/>
            </a:br>
            <a:r>
              <a:rPr lang="en-US" sz="2000" dirty="0" smtClean="0"/>
              <a:t>Constitutional Convention form to write state constitution, approved by Congress</a:t>
            </a:r>
            <a:r>
              <a:rPr lang="en-US" sz="1800" dirty="0" smtClean="0"/>
              <a:t/>
            </a:r>
            <a:br>
              <a:rPr lang="en-US" sz="1800" dirty="0" smtClean="0"/>
            </a:br>
            <a:endParaRPr lang="en-US" sz="1800" dirty="0" smtClean="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9C3BDB-0780-4370-8B60-B3195F879273}" type="slidenum">
              <a:rPr lang="en-US" smtClean="0"/>
              <a:pPr/>
              <a:t>12</a:t>
            </a:fld>
            <a:endParaRPr lang="en-US"/>
          </a:p>
        </p:txBody>
      </p:sp>
      <p:pic>
        <p:nvPicPr>
          <p:cNvPr id="1026" name="Picture 2" descr="Image result for Northwest ordinance, states"/>
          <p:cNvPicPr>
            <a:picLocks noChangeAspect="1" noChangeArrowheads="1"/>
          </p:cNvPicPr>
          <p:nvPr/>
        </p:nvPicPr>
        <p:blipFill>
          <a:blip r:embed="rId2" cstate="print"/>
          <a:srcRect/>
          <a:stretch>
            <a:fillRect/>
          </a:stretch>
        </p:blipFill>
        <p:spPr bwMode="auto">
          <a:xfrm>
            <a:off x="-1" y="533400"/>
            <a:ext cx="9388517" cy="632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A08A3C-4477-4881-BC29-F09309BECF66}" type="slidenum">
              <a:rPr lang="en-US"/>
              <a:pPr/>
              <a:t>13</a:t>
            </a:fld>
            <a:endParaRPr lang="en-US"/>
          </a:p>
        </p:txBody>
      </p:sp>
      <p:sp>
        <p:nvSpPr>
          <p:cNvPr id="22530" name="Rectangle 2"/>
          <p:cNvSpPr>
            <a:spLocks noGrp="1" noChangeArrowheads="1"/>
          </p:cNvSpPr>
          <p:nvPr>
            <p:ph type="title"/>
          </p:nvPr>
        </p:nvSpPr>
        <p:spPr>
          <a:xfrm>
            <a:off x="457200" y="685800"/>
            <a:ext cx="8229600" cy="1143000"/>
          </a:xfrm>
        </p:spPr>
        <p:txBody>
          <a:bodyPr/>
          <a:lstStyle/>
          <a:p>
            <a:r>
              <a:rPr lang="en-US" b="1" dirty="0">
                <a:solidFill>
                  <a:srgbClr val="FF0000"/>
                </a:solidFill>
              </a:rPr>
              <a:t>Problems</a:t>
            </a:r>
            <a:r>
              <a:rPr lang="en-US" b="1" dirty="0"/>
              <a:t> Facing the New Nation: You Decide</a:t>
            </a:r>
          </a:p>
        </p:txBody>
      </p:sp>
      <p:sp>
        <p:nvSpPr>
          <p:cNvPr id="22531" name="Rectangle 3"/>
          <p:cNvSpPr>
            <a:spLocks noGrp="1" noChangeArrowheads="1"/>
          </p:cNvSpPr>
          <p:nvPr>
            <p:ph type="body" idx="1"/>
          </p:nvPr>
        </p:nvSpPr>
        <p:spPr>
          <a:xfrm>
            <a:off x="685800" y="2255838"/>
            <a:ext cx="6248400" cy="3916362"/>
          </a:xfrm>
        </p:spPr>
        <p:txBody>
          <a:bodyPr/>
          <a:lstStyle/>
          <a:p>
            <a:r>
              <a:rPr lang="en-US" sz="4000" dirty="0">
                <a:solidFill>
                  <a:srgbClr val="FF0000"/>
                </a:solidFill>
              </a:rPr>
              <a:t>Trade with foreign nations</a:t>
            </a:r>
          </a:p>
          <a:p>
            <a:r>
              <a:rPr lang="en-US" sz="4000" dirty="0">
                <a:solidFill>
                  <a:srgbClr val="FF0000"/>
                </a:solidFill>
              </a:rPr>
              <a:t>Financing the nation</a:t>
            </a:r>
          </a:p>
          <a:p>
            <a:r>
              <a:rPr lang="en-US" sz="4000" dirty="0">
                <a:solidFill>
                  <a:srgbClr val="FF0000"/>
                </a:solidFill>
              </a:rPr>
              <a:t>Foreign relations</a:t>
            </a:r>
          </a:p>
          <a:p>
            <a:r>
              <a:rPr lang="en-US" sz="4000" dirty="0">
                <a:solidFill>
                  <a:srgbClr val="FF0000"/>
                </a:solidFill>
              </a:rPr>
              <a:t>Interstate relations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5EE9B80C-9261-4AA4-84FF-3BA4C6B60C53}" type="slidenum">
              <a:rPr lang="en-US"/>
              <a:pPr/>
              <a:t>14</a:t>
            </a:fld>
            <a:endParaRPr lang="en-US"/>
          </a:p>
        </p:txBody>
      </p:sp>
      <p:sp>
        <p:nvSpPr>
          <p:cNvPr id="20482" name="Rectangle 2"/>
          <p:cNvSpPr>
            <a:spLocks noGrp="1" noChangeArrowheads="1"/>
          </p:cNvSpPr>
          <p:nvPr>
            <p:ph type="title" idx="4294967295"/>
          </p:nvPr>
        </p:nvSpPr>
        <p:spPr>
          <a:xfrm>
            <a:off x="457200" y="228600"/>
            <a:ext cx="8229600" cy="1143000"/>
          </a:xfrm>
        </p:spPr>
        <p:txBody>
          <a:bodyPr/>
          <a:lstStyle/>
          <a:p>
            <a:r>
              <a:rPr lang="en-US" b="1"/>
              <a:t>Problems Facing the New Nation</a:t>
            </a:r>
          </a:p>
        </p:txBody>
      </p:sp>
      <p:sp>
        <p:nvSpPr>
          <p:cNvPr id="20483" name="Rectangle 3"/>
          <p:cNvSpPr>
            <a:spLocks noGrp="1" noChangeArrowheads="1"/>
          </p:cNvSpPr>
          <p:nvPr>
            <p:ph type="body" idx="4294967295"/>
          </p:nvPr>
        </p:nvSpPr>
        <p:spPr>
          <a:xfrm>
            <a:off x="0" y="1524000"/>
            <a:ext cx="2667000" cy="4724400"/>
          </a:xfrm>
        </p:spPr>
        <p:txBody>
          <a:bodyPr/>
          <a:lstStyle/>
          <a:p>
            <a:r>
              <a:rPr lang="en-US" sz="2400" dirty="0"/>
              <a:t>Trade with foreign nations</a:t>
            </a:r>
          </a:p>
          <a:p>
            <a:r>
              <a:rPr lang="en-US" sz="2400" dirty="0"/>
              <a:t>Financing the nation</a:t>
            </a:r>
          </a:p>
          <a:p>
            <a:r>
              <a:rPr lang="en-US" sz="2400" dirty="0"/>
              <a:t>Foreign relations</a:t>
            </a:r>
          </a:p>
          <a:p>
            <a:r>
              <a:rPr lang="en-US" sz="2400" dirty="0"/>
              <a:t>Interstate relations</a:t>
            </a:r>
          </a:p>
        </p:txBody>
      </p:sp>
      <p:pic>
        <p:nvPicPr>
          <p:cNvPr id="7" name="Picture 9" descr="http://iblog.dearbornschools.org/msreda/wp-content/uploads/sites/41/2013/09/cartoon-1.jpg"/>
          <p:cNvPicPr>
            <a:picLocks noChangeAspect="1" noChangeArrowheads="1"/>
          </p:cNvPicPr>
          <p:nvPr/>
        </p:nvPicPr>
        <p:blipFill>
          <a:blip r:embed="rId3" cstate="print"/>
          <a:srcRect/>
          <a:stretch>
            <a:fillRect/>
          </a:stretch>
        </p:blipFill>
        <p:spPr bwMode="auto">
          <a:xfrm>
            <a:off x="2438400" y="1218759"/>
            <a:ext cx="7391400" cy="112784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A051344-5EF8-40E6-98BB-B7E898B505FB}" type="slidenum">
              <a:rPr lang="en-US"/>
              <a:pPr/>
              <a:t>15</a:t>
            </a:fld>
            <a:endParaRPr lang="en-US"/>
          </a:p>
        </p:txBody>
      </p:sp>
      <p:sp>
        <p:nvSpPr>
          <p:cNvPr id="24578" name="Rectangle 2"/>
          <p:cNvSpPr>
            <a:spLocks noGrp="1" noChangeArrowheads="1"/>
          </p:cNvSpPr>
          <p:nvPr>
            <p:ph type="title"/>
          </p:nvPr>
        </p:nvSpPr>
        <p:spPr/>
        <p:txBody>
          <a:bodyPr/>
          <a:lstStyle/>
          <a:p>
            <a:r>
              <a:rPr lang="en-US" b="1"/>
              <a:t>Problems with Trade</a:t>
            </a:r>
          </a:p>
        </p:txBody>
      </p:sp>
      <p:sp>
        <p:nvSpPr>
          <p:cNvPr id="24579" name="Rectangle 3"/>
          <p:cNvSpPr>
            <a:spLocks noGrp="1" noChangeArrowheads="1"/>
          </p:cNvSpPr>
          <p:nvPr>
            <p:ph type="body" idx="1"/>
          </p:nvPr>
        </p:nvSpPr>
        <p:spPr>
          <a:xfrm>
            <a:off x="457200" y="1524000"/>
            <a:ext cx="8229600" cy="3810000"/>
          </a:xfrm>
        </p:spPr>
        <p:txBody>
          <a:bodyPr/>
          <a:lstStyle/>
          <a:p>
            <a:r>
              <a:rPr lang="en-US" sz="2400" dirty="0"/>
              <a:t>U.S. no longer the favorite trading partner of Great Britain</a:t>
            </a:r>
          </a:p>
          <a:p>
            <a:pPr lvl="1"/>
            <a:r>
              <a:rPr lang="en-US" sz="2400" dirty="0"/>
              <a:t>U.S. exports to British ports had to be on British ships</a:t>
            </a:r>
          </a:p>
          <a:p>
            <a:pPr lvl="1"/>
            <a:r>
              <a:rPr lang="en-US" sz="2400" dirty="0"/>
              <a:t>Many U.S.-produced goods were barred from British ports</a:t>
            </a:r>
          </a:p>
          <a:p>
            <a:pPr lvl="1"/>
            <a:r>
              <a:rPr lang="en-US" sz="2400" dirty="0"/>
              <a:t>Britain sent vast amounts of cheap goods to U.S</a:t>
            </a:r>
            <a:r>
              <a:rPr lang="en-US" sz="2400" dirty="0" smtClean="0"/>
              <a:t>.</a:t>
            </a:r>
          </a:p>
          <a:p>
            <a:pPr lvl="1"/>
            <a:r>
              <a:rPr lang="en-US" sz="2400" dirty="0" smtClean="0"/>
              <a:t>US denied access to British West Indies markets</a:t>
            </a:r>
            <a:endParaRPr lang="en-US" sz="2400" dirty="0"/>
          </a:p>
          <a:p>
            <a:r>
              <a:rPr lang="en-US" sz="2400" dirty="0"/>
              <a:t>Potential Remedy</a:t>
            </a:r>
          </a:p>
          <a:p>
            <a:pPr lvl="1"/>
            <a:r>
              <a:rPr lang="en-US" sz="2400" dirty="0"/>
              <a:t>Establish a tariff on British goods</a:t>
            </a:r>
          </a:p>
          <a:p>
            <a:r>
              <a:rPr lang="en-US" sz="2400" dirty="0"/>
              <a:t>Weakness in Articles of Confederation preventing this solution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5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Review:</a:t>
            </a:r>
            <a:br>
              <a:rPr lang="en-US" sz="3600" dirty="0" smtClean="0"/>
            </a:br>
            <a:r>
              <a:rPr lang="en-US" sz="3600" dirty="0" smtClean="0">
                <a:solidFill>
                  <a:srgbClr val="FF0000"/>
                </a:solidFill>
              </a:rPr>
              <a:t>What were the Weaknesses of the </a:t>
            </a:r>
            <a:br>
              <a:rPr lang="en-US" sz="3600" dirty="0" smtClean="0">
                <a:solidFill>
                  <a:srgbClr val="FF0000"/>
                </a:solidFill>
              </a:rPr>
            </a:br>
            <a:r>
              <a:rPr lang="en-US" sz="3600" dirty="0" smtClean="0">
                <a:solidFill>
                  <a:srgbClr val="FF0000"/>
                </a:solidFill>
              </a:rPr>
              <a:t>Articles of Confederation ?</a:t>
            </a:r>
            <a:endParaRPr lang="en-US" sz="3600" dirty="0">
              <a:solidFill>
                <a:srgbClr val="FF0000"/>
              </a:solidFill>
            </a:endParaRPr>
          </a:p>
        </p:txBody>
      </p:sp>
      <p:sp>
        <p:nvSpPr>
          <p:cNvPr id="3" name="Content Placeholder 2"/>
          <p:cNvSpPr>
            <a:spLocks noGrp="1"/>
          </p:cNvSpPr>
          <p:nvPr>
            <p:ph idx="1"/>
          </p:nvPr>
        </p:nvSpPr>
        <p:spPr>
          <a:xfrm>
            <a:off x="0" y="2057400"/>
            <a:ext cx="9144000" cy="4800600"/>
          </a:xfrm>
        </p:spPr>
        <p:txBody>
          <a:bodyPr/>
          <a:lstStyle/>
          <a:p>
            <a:pPr marL="457200" indent="-457200" eaLnBrk="1" fontAlgn="auto" hangingPunct="1">
              <a:spcAft>
                <a:spcPts val="0"/>
              </a:spcAft>
              <a:buFont typeface="+mj-lt"/>
              <a:buAutoNum type="arabicPeriod"/>
              <a:defRPr/>
            </a:pPr>
            <a:r>
              <a:rPr lang="en-US" sz="2400" dirty="0" smtClean="0"/>
              <a:t> </a:t>
            </a:r>
            <a:r>
              <a:rPr lang="en-US" sz="2400" dirty="0" smtClean="0">
                <a:solidFill>
                  <a:schemeClr val="tx2">
                    <a:lumMod val="50000"/>
                  </a:schemeClr>
                </a:solidFill>
              </a:rPr>
              <a:t>9 out of 13 states needed to pass a law</a:t>
            </a:r>
          </a:p>
          <a:p>
            <a:pPr marL="640080" lvl="1" indent="-237744" eaLnBrk="1" fontAlgn="auto" hangingPunct="1">
              <a:spcAft>
                <a:spcPts val="0"/>
              </a:spcAft>
              <a:buFont typeface="Verdana"/>
              <a:buChar char="◦"/>
              <a:defRPr/>
            </a:pPr>
            <a:r>
              <a:rPr lang="en-US" sz="2000" dirty="0" smtClean="0"/>
              <a:t>Few laws would ever get passed</a:t>
            </a:r>
          </a:p>
          <a:p>
            <a:pPr marL="457200" indent="-457200" eaLnBrk="1" fontAlgn="auto" hangingPunct="1">
              <a:spcAft>
                <a:spcPts val="0"/>
              </a:spcAft>
              <a:buFont typeface="+mj-lt"/>
              <a:buAutoNum type="arabicPeriod"/>
              <a:defRPr/>
            </a:pPr>
            <a:r>
              <a:rPr lang="en-US" sz="2400" dirty="0" smtClean="0">
                <a:solidFill>
                  <a:schemeClr val="tx2">
                    <a:lumMod val="50000"/>
                  </a:schemeClr>
                </a:solidFill>
              </a:rPr>
              <a:t>All 13 states needed to agree for an amendment</a:t>
            </a:r>
          </a:p>
          <a:p>
            <a:pPr marL="857250" lvl="1" indent="-457200" eaLnBrk="1" fontAlgn="auto" hangingPunct="1">
              <a:spcAft>
                <a:spcPts val="0"/>
              </a:spcAft>
              <a:buFont typeface="Verdana"/>
              <a:buChar char="◦"/>
              <a:defRPr/>
            </a:pPr>
            <a:r>
              <a:rPr lang="en-US" sz="2000" dirty="0" smtClean="0"/>
              <a:t>Nearly impossible for all to agree</a:t>
            </a:r>
          </a:p>
          <a:p>
            <a:pPr marL="457200" indent="-457200" eaLnBrk="1" fontAlgn="auto" hangingPunct="1">
              <a:spcAft>
                <a:spcPts val="0"/>
              </a:spcAft>
              <a:buFont typeface="+mj-lt"/>
              <a:buAutoNum type="arabicPeriod"/>
              <a:defRPr/>
            </a:pPr>
            <a:r>
              <a:rPr lang="en-US" sz="2400" dirty="0" smtClean="0">
                <a:solidFill>
                  <a:schemeClr val="tx2">
                    <a:lumMod val="50000"/>
                  </a:schemeClr>
                </a:solidFill>
              </a:rPr>
              <a:t>Could not regulate trade between states</a:t>
            </a:r>
          </a:p>
          <a:p>
            <a:pPr marL="857250" lvl="1" indent="-457200" eaLnBrk="1" fontAlgn="auto" hangingPunct="1">
              <a:spcAft>
                <a:spcPts val="0"/>
              </a:spcAft>
              <a:buFont typeface="Verdana"/>
              <a:buChar char="◦"/>
              <a:defRPr/>
            </a:pPr>
            <a:r>
              <a:rPr lang="en-US" sz="2000" dirty="0" smtClean="0"/>
              <a:t>States would fight between themselves over rivers, taxes</a:t>
            </a:r>
          </a:p>
          <a:p>
            <a:pPr marL="457200" indent="-457200" eaLnBrk="1" fontAlgn="auto" hangingPunct="1">
              <a:spcAft>
                <a:spcPts val="0"/>
              </a:spcAft>
              <a:buFont typeface="+mj-lt"/>
              <a:buAutoNum type="arabicPeriod"/>
              <a:defRPr/>
            </a:pPr>
            <a:r>
              <a:rPr lang="en-US" sz="2400" dirty="0" smtClean="0">
                <a:solidFill>
                  <a:schemeClr val="tx2">
                    <a:lumMod val="50000"/>
                  </a:schemeClr>
                </a:solidFill>
              </a:rPr>
              <a:t>Government could not tax</a:t>
            </a:r>
          </a:p>
          <a:p>
            <a:pPr marL="857250" lvl="1" indent="-457200" eaLnBrk="1" fontAlgn="auto" hangingPunct="1">
              <a:spcAft>
                <a:spcPts val="0"/>
              </a:spcAft>
              <a:buFont typeface="Verdana"/>
              <a:buChar char="◦"/>
              <a:defRPr/>
            </a:pPr>
            <a:r>
              <a:rPr lang="en-US" sz="2000" dirty="0" smtClean="0"/>
              <a:t>Couldn’t operate effectively</a:t>
            </a:r>
          </a:p>
          <a:p>
            <a:pPr marL="457200" indent="-457200" eaLnBrk="1" fontAlgn="auto" hangingPunct="1">
              <a:spcAft>
                <a:spcPts val="0"/>
              </a:spcAft>
              <a:buFont typeface="+mj-lt"/>
              <a:buAutoNum type="arabicPeriod"/>
              <a:defRPr/>
            </a:pPr>
            <a:r>
              <a:rPr lang="en-US" sz="2400" dirty="0" smtClean="0">
                <a:solidFill>
                  <a:schemeClr val="tx2">
                    <a:lumMod val="50000"/>
                  </a:schemeClr>
                </a:solidFill>
              </a:rPr>
              <a:t>No president to carry out laws</a:t>
            </a:r>
          </a:p>
          <a:p>
            <a:pPr marL="857250" lvl="1" indent="-457200" eaLnBrk="1" fontAlgn="auto" hangingPunct="1">
              <a:spcAft>
                <a:spcPts val="0"/>
              </a:spcAft>
              <a:buFont typeface="Verdana"/>
              <a:buChar char="◦"/>
              <a:defRPr/>
            </a:pPr>
            <a:r>
              <a:rPr lang="en-US" sz="2000" dirty="0" smtClean="0"/>
              <a:t>No leadership, nothing gets done</a:t>
            </a:r>
          </a:p>
          <a:p>
            <a:pPr>
              <a:buNone/>
            </a:pPr>
            <a:r>
              <a:rPr lang="en-US" sz="1600" b="1" dirty="0" smtClean="0"/>
              <a:t>Video:  </a:t>
            </a:r>
            <a:r>
              <a:rPr lang="en-US" sz="1600" b="1" dirty="0" smtClean="0"/>
              <a:t>The Articles of Confederation and the Northwest Ordinance (2:33) </a:t>
            </a:r>
            <a:r>
              <a:rPr lang="en-US" sz="1600" b="1" dirty="0" smtClean="0">
                <a:hlinkClick r:id="rId2"/>
              </a:rPr>
              <a:t>https://</a:t>
            </a:r>
            <a:r>
              <a:rPr lang="en-US" sz="1600" b="1" dirty="0" smtClean="0">
                <a:hlinkClick r:id="rId2"/>
              </a:rPr>
              <a:t>www.youtube.com/watch?v=ML8qtTpVuDs</a:t>
            </a:r>
            <a:endParaRPr lang="en-US" sz="1600" b="1" dirty="0" smtClean="0"/>
          </a:p>
          <a:p>
            <a:pPr>
              <a:buNone/>
            </a:pPr>
            <a:endParaRPr lang="en-US" sz="1600" b="1" dirty="0" smtClean="0"/>
          </a:p>
          <a:p>
            <a:pPr>
              <a:buNone/>
            </a:pPr>
            <a:endParaRPr lang="en-US" dirty="0"/>
          </a:p>
        </p:txBody>
      </p:sp>
      <p:sp>
        <p:nvSpPr>
          <p:cNvPr id="4" name="Slide Number Placeholder 3"/>
          <p:cNvSpPr>
            <a:spLocks noGrp="1"/>
          </p:cNvSpPr>
          <p:nvPr>
            <p:ph type="sldNum" sz="quarter" idx="12"/>
          </p:nvPr>
        </p:nvSpPr>
        <p:spPr/>
        <p:txBody>
          <a:bodyPr/>
          <a:lstStyle/>
          <a:p>
            <a:fld id="{C7859EA5-B9DE-4393-9199-E6402CAF37E5}"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17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6724" y="0"/>
            <a:ext cx="9157448"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18</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19</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71475" y="-412197"/>
            <a:ext cx="10048875" cy="7765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DBBAD6FD-8570-4B9E-ADB5-7DB893282945}" type="slidenum">
              <a:rPr lang="en-US"/>
              <a:pPr/>
              <a:t>2</a:t>
            </a:fld>
            <a:endParaRPr lang="en-US"/>
          </a:p>
        </p:txBody>
      </p:sp>
      <p:sp>
        <p:nvSpPr>
          <p:cNvPr id="8194" name="Rectangle 2"/>
          <p:cNvSpPr>
            <a:spLocks noGrp="1" noChangeArrowheads="1"/>
          </p:cNvSpPr>
          <p:nvPr>
            <p:ph type="title"/>
          </p:nvPr>
        </p:nvSpPr>
        <p:spPr/>
        <p:txBody>
          <a:bodyPr/>
          <a:lstStyle/>
          <a:p>
            <a:r>
              <a:rPr lang="en-US" b="1" dirty="0">
                <a:solidFill>
                  <a:srgbClr val="FF0000"/>
                </a:solidFill>
              </a:rPr>
              <a:t>The Articles of </a:t>
            </a:r>
            <a:r>
              <a:rPr lang="en-US" b="1" dirty="0" smtClean="0">
                <a:solidFill>
                  <a:srgbClr val="FF0000"/>
                </a:solidFill>
              </a:rPr>
              <a:t>Confederation</a:t>
            </a:r>
            <a:br>
              <a:rPr lang="en-US" b="1" dirty="0" smtClean="0">
                <a:solidFill>
                  <a:srgbClr val="FF0000"/>
                </a:solidFill>
              </a:rPr>
            </a:br>
            <a:r>
              <a:rPr lang="en-US" b="1" dirty="0" smtClean="0">
                <a:solidFill>
                  <a:srgbClr val="FF0000"/>
                </a:solidFill>
              </a:rPr>
              <a:t>1781-1788</a:t>
            </a:r>
            <a:endParaRPr lang="en-US" b="1" dirty="0">
              <a:solidFill>
                <a:srgbClr val="FF0000"/>
              </a:solidFill>
            </a:endParaRPr>
          </a:p>
        </p:txBody>
      </p:sp>
      <p:sp>
        <p:nvSpPr>
          <p:cNvPr id="8195" name="Rectangle 3"/>
          <p:cNvSpPr>
            <a:spLocks noGrp="1" noChangeArrowheads="1"/>
          </p:cNvSpPr>
          <p:nvPr>
            <p:ph type="body" sz="half" idx="1"/>
          </p:nvPr>
        </p:nvSpPr>
        <p:spPr>
          <a:xfrm>
            <a:off x="0" y="1600200"/>
            <a:ext cx="4495800" cy="5257800"/>
          </a:xfrm>
        </p:spPr>
        <p:txBody>
          <a:bodyPr/>
          <a:lstStyle/>
          <a:p>
            <a:pPr>
              <a:buNone/>
            </a:pPr>
            <a:r>
              <a:rPr lang="en-US" sz="2400" dirty="0" smtClean="0">
                <a:solidFill>
                  <a:srgbClr val="FF0000"/>
                </a:solidFill>
              </a:rPr>
              <a:t>1</a:t>
            </a:r>
            <a:r>
              <a:rPr lang="en-US" sz="2400" baseline="30000" dirty="0" smtClean="0">
                <a:solidFill>
                  <a:srgbClr val="FF0000"/>
                </a:solidFill>
              </a:rPr>
              <a:t>st</a:t>
            </a:r>
            <a:r>
              <a:rPr lang="en-US" sz="2400" dirty="0" smtClean="0">
                <a:solidFill>
                  <a:srgbClr val="FF0000"/>
                </a:solidFill>
              </a:rPr>
              <a:t> Constitution </a:t>
            </a:r>
          </a:p>
          <a:p>
            <a:pPr>
              <a:buNone/>
            </a:pPr>
            <a:r>
              <a:rPr lang="en-US" sz="2400" b="1" dirty="0" smtClean="0"/>
              <a:t>PURPOSE:  </a:t>
            </a:r>
          </a:p>
          <a:p>
            <a:r>
              <a:rPr lang="en-US" sz="2400" dirty="0" smtClean="0"/>
              <a:t>During </a:t>
            </a:r>
            <a:r>
              <a:rPr lang="en-US" sz="2400" dirty="0"/>
              <a:t>the Revolution, the new United States needed a functioning government </a:t>
            </a:r>
          </a:p>
          <a:p>
            <a:r>
              <a:rPr lang="en-US" sz="2400" dirty="0"/>
              <a:t>Modeled after colonial governments</a:t>
            </a:r>
          </a:p>
          <a:p>
            <a:r>
              <a:rPr lang="en-US" sz="2400" dirty="0">
                <a:solidFill>
                  <a:srgbClr val="FF0000"/>
                </a:solidFill>
              </a:rPr>
              <a:t>States would retain sovereignty</a:t>
            </a:r>
          </a:p>
          <a:p>
            <a:r>
              <a:rPr lang="en-US" sz="2400" dirty="0">
                <a:solidFill>
                  <a:srgbClr val="FF0000"/>
                </a:solidFill>
              </a:rPr>
              <a:t>Founders were fearful of concentrated power due to past experience with the British </a:t>
            </a:r>
          </a:p>
        </p:txBody>
      </p:sp>
      <p:pic>
        <p:nvPicPr>
          <p:cNvPr id="8198" name="Picture 6" descr="Capture of Yorktown_43-1091a"/>
          <p:cNvPicPr>
            <a:picLocks noGrp="1" noChangeAspect="1" noChangeArrowheads="1"/>
          </p:cNvPicPr>
          <p:nvPr>
            <p:ph sz="half" idx="2"/>
          </p:nvPr>
        </p:nvPicPr>
        <p:blipFill>
          <a:blip r:embed="rId3" cstate="print"/>
          <a:srcRect/>
          <a:stretch>
            <a:fillRect/>
          </a:stretch>
        </p:blipFill>
        <p:spPr>
          <a:xfrm>
            <a:off x="4343400" y="1873250"/>
            <a:ext cx="4724400" cy="33083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Newburgh </a:t>
            </a:r>
            <a:r>
              <a:rPr lang="en-US" b="1" dirty="0" smtClean="0">
                <a:solidFill>
                  <a:srgbClr val="FF0000"/>
                </a:solidFill>
              </a:rPr>
              <a:t>Conspiracy</a:t>
            </a:r>
            <a:endParaRPr lang="en-US" dirty="0">
              <a:solidFill>
                <a:srgbClr val="FF0000"/>
              </a:solidFill>
            </a:endParaRPr>
          </a:p>
        </p:txBody>
      </p:sp>
      <p:sp>
        <p:nvSpPr>
          <p:cNvPr id="3" name="Content Placeholder 2"/>
          <p:cNvSpPr>
            <a:spLocks noGrp="1"/>
          </p:cNvSpPr>
          <p:nvPr>
            <p:ph idx="1"/>
          </p:nvPr>
        </p:nvSpPr>
        <p:spPr>
          <a:xfrm>
            <a:off x="457200" y="1447800"/>
            <a:ext cx="8229600" cy="4876800"/>
          </a:xfrm>
        </p:spPr>
        <p:txBody>
          <a:bodyPr/>
          <a:lstStyle/>
          <a:p>
            <a:pPr lvl="0"/>
            <a:r>
              <a:rPr lang="en-US" sz="4400" dirty="0" smtClean="0"/>
              <a:t>Washington </a:t>
            </a:r>
            <a:r>
              <a:rPr lang="en-US" sz="4400" dirty="0" smtClean="0"/>
              <a:t>calmed a potential rebellion of officers concerned with not getting paid by US Congress - more reason to revise the Articles of Confederation</a:t>
            </a:r>
          </a:p>
          <a:p>
            <a:endParaRPr lang="en-US" b="1" dirty="0" smtClean="0"/>
          </a:p>
          <a:p>
            <a:r>
              <a:rPr lang="en-US" b="1" dirty="0" smtClean="0"/>
              <a:t>Video</a:t>
            </a:r>
            <a:r>
              <a:rPr lang="en-US" b="1" dirty="0" smtClean="0"/>
              <a:t>: (3:56)  </a:t>
            </a:r>
            <a:r>
              <a:rPr lang="en-US" sz="2400" b="1" u="sng" dirty="0" smtClean="0">
                <a:hlinkClick r:id="rId2"/>
              </a:rPr>
              <a:t>https://www.youtube.com/watch?v=loTYJYXpZhE</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C7859EA5-B9DE-4393-9199-E6402CAF37E5}"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21</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0" y="0"/>
            <a:ext cx="9515475" cy="7353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22</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0" y="0"/>
            <a:ext cx="9515475" cy="7353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23</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0" y="0"/>
            <a:ext cx="9515475" cy="73533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24</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0" y="0"/>
            <a:ext cx="9515475" cy="7353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25</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0" y="0"/>
            <a:ext cx="9515475" cy="73533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lstStyle/>
          <a:p>
            <a:pPr algn="l"/>
            <a:r>
              <a:rPr lang="en-US" b="1" dirty="0" smtClean="0">
                <a:solidFill>
                  <a:srgbClr val="FF0000"/>
                </a:solidFill>
              </a:rPr>
              <a:t>Shay’s Rebellion</a:t>
            </a:r>
            <a:br>
              <a:rPr lang="en-US" b="1" dirty="0" smtClean="0">
                <a:solidFill>
                  <a:srgbClr val="FF0000"/>
                </a:solidFill>
              </a:rPr>
            </a:br>
            <a:r>
              <a:rPr lang="en-US" b="1" dirty="0" smtClean="0">
                <a:solidFill>
                  <a:srgbClr val="FF0000"/>
                </a:solidFill>
              </a:rPr>
              <a:t>1786-1787</a:t>
            </a:r>
            <a:endParaRPr lang="en-US" b="1" dirty="0">
              <a:solidFill>
                <a:srgbClr val="FF0000"/>
              </a:solidFill>
            </a:endParaRPr>
          </a:p>
        </p:txBody>
      </p:sp>
      <p:sp>
        <p:nvSpPr>
          <p:cNvPr id="3" name="Content Placeholder 2"/>
          <p:cNvSpPr>
            <a:spLocks noGrp="1"/>
          </p:cNvSpPr>
          <p:nvPr>
            <p:ph idx="1"/>
          </p:nvPr>
        </p:nvSpPr>
        <p:spPr>
          <a:xfrm>
            <a:off x="0" y="1371600"/>
            <a:ext cx="9144000" cy="5486400"/>
          </a:xfrm>
        </p:spPr>
        <p:txBody>
          <a:bodyPr/>
          <a:lstStyle/>
          <a:p>
            <a:pPr>
              <a:buNone/>
            </a:pPr>
            <a:r>
              <a:rPr lang="en-US" sz="2400" b="1" dirty="0" smtClean="0"/>
              <a:t>Who:</a:t>
            </a:r>
            <a:r>
              <a:rPr lang="en-US" sz="2400" dirty="0" smtClean="0"/>
              <a:t>   Massachusetts </a:t>
            </a:r>
            <a:r>
              <a:rPr lang="en-US" sz="2400" dirty="0" err="1" smtClean="0"/>
              <a:t>Gov’t</a:t>
            </a:r>
            <a:r>
              <a:rPr lang="en-US" sz="2400" dirty="0" smtClean="0"/>
              <a:t>   vs.   Farmers     </a:t>
            </a:r>
          </a:p>
          <a:p>
            <a:pPr>
              <a:buNone/>
            </a:pPr>
            <a:r>
              <a:rPr lang="en-US" sz="2400" b="1" dirty="0" smtClean="0"/>
              <a:t>When</a:t>
            </a:r>
            <a:r>
              <a:rPr lang="en-US" sz="2400" b="1" dirty="0" smtClean="0"/>
              <a:t>:</a:t>
            </a:r>
            <a:r>
              <a:rPr lang="en-US" sz="2400" dirty="0" smtClean="0"/>
              <a:t>  1780's economic crisis (1786-7887)</a:t>
            </a:r>
          </a:p>
          <a:p>
            <a:pPr>
              <a:buNone/>
            </a:pPr>
            <a:r>
              <a:rPr lang="en-US" sz="2400" b="1" dirty="0" smtClean="0"/>
              <a:t>What</a:t>
            </a:r>
            <a:r>
              <a:rPr lang="en-US" sz="2400" b="1" dirty="0" smtClean="0"/>
              <a:t>:</a:t>
            </a:r>
            <a:r>
              <a:rPr lang="en-US" sz="2400" dirty="0" smtClean="0"/>
              <a:t>  </a:t>
            </a:r>
            <a:endParaRPr lang="en-US" sz="2400" dirty="0" smtClean="0"/>
          </a:p>
          <a:p>
            <a:r>
              <a:rPr lang="en-US" sz="2400" dirty="0" smtClean="0"/>
              <a:t>farmers </a:t>
            </a:r>
            <a:r>
              <a:rPr lang="en-US" sz="2400" dirty="0" smtClean="0"/>
              <a:t>resist mortgage foreclosures</a:t>
            </a:r>
          </a:p>
          <a:p>
            <a:pPr lvl="0"/>
            <a:r>
              <a:rPr lang="en-US" sz="2400" dirty="0" smtClean="0"/>
              <a:t>1st </a:t>
            </a:r>
            <a:r>
              <a:rPr lang="en-US" sz="2400" dirty="0" smtClean="0"/>
              <a:t>major armed rebellion in </a:t>
            </a:r>
            <a:r>
              <a:rPr lang="en-US" sz="2400" dirty="0" smtClean="0"/>
              <a:t>post-Rev.</a:t>
            </a:r>
            <a:endParaRPr lang="en-US" sz="2400" dirty="0" smtClean="0"/>
          </a:p>
          <a:p>
            <a:pPr lvl="0"/>
            <a:r>
              <a:rPr lang="en-US" sz="2400" dirty="0" smtClean="0"/>
              <a:t>1786 </a:t>
            </a:r>
            <a:r>
              <a:rPr lang="en-US" sz="2400" dirty="0" smtClean="0"/>
              <a:t>- close courts using violence, liberate debtors from jail</a:t>
            </a:r>
          </a:p>
          <a:p>
            <a:pPr lvl="0"/>
            <a:r>
              <a:rPr lang="en-US" sz="2400" u="sng" dirty="0" smtClean="0"/>
              <a:t>Daniel Shays </a:t>
            </a:r>
            <a:r>
              <a:rPr lang="en-US" sz="2400" dirty="0" smtClean="0"/>
              <a:t>- leader of revolt, </a:t>
            </a:r>
            <a:r>
              <a:rPr lang="en-US" sz="2400" dirty="0" smtClean="0"/>
              <a:t>captain in Continental Army </a:t>
            </a:r>
            <a:br>
              <a:rPr lang="en-US" sz="2400" dirty="0" smtClean="0"/>
            </a:br>
            <a:r>
              <a:rPr lang="en-US" sz="2400" dirty="0" smtClean="0"/>
              <a:t>(unpaid for service, came home to debt, and the Massachusetts legislature was unresponsive to petitions change)</a:t>
            </a:r>
            <a:endParaRPr lang="en-US" sz="2400" dirty="0" smtClean="0"/>
          </a:p>
          <a:p>
            <a:pPr lvl="0"/>
            <a:r>
              <a:rPr lang="en-US" sz="2400" u="sng" dirty="0" smtClean="0"/>
              <a:t>Massachusetts Militia ended rebellion </a:t>
            </a:r>
            <a:r>
              <a:rPr lang="en-US" sz="2400" dirty="0" smtClean="0"/>
              <a:t>-  armed </a:t>
            </a:r>
            <a:r>
              <a:rPr lang="en-US" sz="2400" dirty="0" smtClean="0"/>
              <a:t>force crushed rebels</a:t>
            </a:r>
          </a:p>
          <a:p>
            <a:r>
              <a:rPr lang="en-US" sz="2400" dirty="0" smtClean="0"/>
              <a:t>Rebellions similar had occurred in Maine, CT, NY, PA... because of widespread economic hardship</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C7859EA5-B9DE-4393-9199-E6402CAF37E5}" type="slidenum">
              <a:rPr lang="en-US" smtClean="0"/>
              <a:pPr/>
              <a:t>26</a:t>
            </a:fld>
            <a:endParaRPr lang="en-US"/>
          </a:p>
        </p:txBody>
      </p:sp>
      <p:pic>
        <p:nvPicPr>
          <p:cNvPr id="54274" name="Picture 2" descr="https://apprend.io/wp-content/uploads/2017/02/Shays-Rebellion-300x290.jpg"/>
          <p:cNvPicPr>
            <a:picLocks noChangeAspect="1" noChangeArrowheads="1"/>
          </p:cNvPicPr>
          <p:nvPr/>
        </p:nvPicPr>
        <p:blipFill>
          <a:blip r:embed="rId2" cstate="print"/>
          <a:srcRect/>
          <a:stretch>
            <a:fillRect/>
          </a:stretch>
        </p:blipFill>
        <p:spPr bwMode="auto">
          <a:xfrm>
            <a:off x="5577052" y="0"/>
            <a:ext cx="3566948" cy="344805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Shay’s Rebellion</a:t>
            </a:r>
            <a:br>
              <a:rPr lang="en-US" dirty="0" smtClean="0">
                <a:solidFill>
                  <a:srgbClr val="FF0000"/>
                </a:solidFill>
              </a:rPr>
            </a:br>
            <a:r>
              <a:rPr lang="en-US" dirty="0" smtClean="0">
                <a:solidFill>
                  <a:srgbClr val="FF0000"/>
                </a:solidFill>
              </a:rPr>
              <a:t>1786-1787</a:t>
            </a:r>
            <a:endParaRPr lang="en-US" dirty="0">
              <a:solidFill>
                <a:srgbClr val="FF0000"/>
              </a:solidFill>
            </a:endParaRPr>
          </a:p>
        </p:txBody>
      </p:sp>
      <p:sp>
        <p:nvSpPr>
          <p:cNvPr id="3" name="Content Placeholder 2"/>
          <p:cNvSpPr>
            <a:spLocks noGrp="1"/>
          </p:cNvSpPr>
          <p:nvPr>
            <p:ph idx="1"/>
          </p:nvPr>
        </p:nvSpPr>
        <p:spPr>
          <a:xfrm>
            <a:off x="0" y="1600200"/>
            <a:ext cx="8686800" cy="5257800"/>
          </a:xfrm>
        </p:spPr>
        <p:txBody>
          <a:bodyPr/>
          <a:lstStyle/>
          <a:p>
            <a:pPr>
              <a:buNone/>
            </a:pPr>
            <a:r>
              <a:rPr lang="en-US" sz="2800" b="1" dirty="0" smtClean="0"/>
              <a:t>Why: </a:t>
            </a:r>
            <a:r>
              <a:rPr lang="en-US" sz="2800" dirty="0" smtClean="0"/>
              <a:t> </a:t>
            </a:r>
            <a:endParaRPr lang="en-US" sz="2800" dirty="0" smtClean="0"/>
          </a:p>
          <a:p>
            <a:r>
              <a:rPr lang="en-US" sz="2800" b="1" dirty="0" smtClean="0"/>
              <a:t>The rebellion stemmed from a post-Revolutionary War depression and a shortage of hard money that left western farmers in danger of losing their land to foreclosures as a result of their failure to pay debts and taxes</a:t>
            </a:r>
          </a:p>
          <a:p>
            <a:r>
              <a:rPr lang="en-US" sz="2800" dirty="0" smtClean="0"/>
              <a:t>Mass</a:t>
            </a:r>
            <a:r>
              <a:rPr lang="en-US" sz="2800" dirty="0" smtClean="0"/>
              <a:t>. government does not have "pro-debtor laws" so local sheriffs take farms and jail </a:t>
            </a:r>
            <a:r>
              <a:rPr lang="en-US" sz="2800" dirty="0" smtClean="0"/>
              <a:t>debtors.</a:t>
            </a:r>
          </a:p>
          <a:p>
            <a:r>
              <a:rPr lang="en-US" sz="2800" dirty="0" smtClean="0"/>
              <a:t>Mass</a:t>
            </a:r>
            <a:r>
              <a:rPr lang="en-US" sz="2800" dirty="0" smtClean="0"/>
              <a:t>. farmers are unable to pay their mortgage and taxes that have increased, resulting in the loss of their farm and jail </a:t>
            </a:r>
            <a:r>
              <a:rPr lang="en-US" sz="2800" dirty="0" smtClean="0"/>
              <a:t>time</a:t>
            </a:r>
          </a:p>
          <a:p>
            <a:r>
              <a:rPr lang="en-US" sz="1600" b="1" dirty="0" smtClean="0"/>
              <a:t>Video of </a:t>
            </a:r>
            <a:r>
              <a:rPr lang="en-US" sz="1600" b="1" dirty="0" smtClean="0"/>
              <a:t>Shay’s Rebellion</a:t>
            </a:r>
            <a:r>
              <a:rPr lang="en-US" sz="1600" dirty="0" smtClean="0"/>
              <a:t>: (4:08) </a:t>
            </a:r>
            <a:r>
              <a:rPr lang="en-US" sz="1600" dirty="0" smtClean="0">
                <a:hlinkClick r:id="rId2"/>
              </a:rPr>
              <a:t>https://</a:t>
            </a:r>
            <a:r>
              <a:rPr lang="en-US" sz="1600" dirty="0" smtClean="0">
                <a:hlinkClick r:id="rId2"/>
              </a:rPr>
              <a:t>www.youtube.com/watch?v=hjzOPV3NTZw</a:t>
            </a:r>
            <a:endParaRPr lang="en-US" sz="1600" dirty="0" smtClean="0"/>
          </a:p>
          <a:p>
            <a:endParaRPr lang="en-US" sz="2800" dirty="0" smtClean="0"/>
          </a:p>
        </p:txBody>
      </p:sp>
      <p:sp>
        <p:nvSpPr>
          <p:cNvPr id="4" name="Slide Number Placeholder 3"/>
          <p:cNvSpPr>
            <a:spLocks noGrp="1"/>
          </p:cNvSpPr>
          <p:nvPr>
            <p:ph type="sldNum" sz="quarter" idx="12"/>
          </p:nvPr>
        </p:nvSpPr>
        <p:spPr/>
        <p:txBody>
          <a:bodyPr/>
          <a:lstStyle/>
          <a:p>
            <a:fld id="{C7859EA5-B9DE-4393-9199-E6402CAF37E5}"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Shay’s Rebellion - Results</a:t>
            </a:r>
            <a:endParaRPr lang="en-US" dirty="0">
              <a:solidFill>
                <a:srgbClr val="FF0000"/>
              </a:solidFill>
            </a:endParaRPr>
          </a:p>
        </p:txBody>
      </p:sp>
      <p:sp>
        <p:nvSpPr>
          <p:cNvPr id="3" name="Content Placeholder 2"/>
          <p:cNvSpPr>
            <a:spLocks noGrp="1"/>
          </p:cNvSpPr>
          <p:nvPr>
            <p:ph idx="1"/>
          </p:nvPr>
        </p:nvSpPr>
        <p:spPr>
          <a:xfrm>
            <a:off x="0" y="1447800"/>
            <a:ext cx="8991600" cy="5410200"/>
          </a:xfrm>
        </p:spPr>
        <p:txBody>
          <a:bodyPr/>
          <a:lstStyle/>
          <a:p>
            <a:pPr lvl="0"/>
            <a:r>
              <a:rPr lang="en-US" sz="2400" dirty="0" smtClean="0"/>
              <a:t>Popular </a:t>
            </a:r>
            <a:r>
              <a:rPr lang="en-US" sz="2400" dirty="0" smtClean="0"/>
              <a:t>resistance in the states led to pro-debtor governments</a:t>
            </a:r>
          </a:p>
          <a:p>
            <a:pPr lvl="0"/>
            <a:r>
              <a:rPr lang="en-US" sz="2400" dirty="0" smtClean="0"/>
              <a:t>National leaders reconsidered </a:t>
            </a:r>
            <a:r>
              <a:rPr lang="en-US" sz="2400" dirty="0" smtClean="0"/>
              <a:t>the abilities of the national government under the Articles of Confederation</a:t>
            </a:r>
          </a:p>
          <a:p>
            <a:pPr lvl="0"/>
            <a:r>
              <a:rPr lang="en-US" sz="2400" u="sng" dirty="0" smtClean="0"/>
              <a:t>Annapolis Convention 1786 (Maryland) </a:t>
            </a:r>
            <a:r>
              <a:rPr lang="en-US" sz="2400" dirty="0" smtClean="0"/>
              <a:t>- discuss commercial matters, agreed to meet again in Philadelphia to solve the weaknesses of the national government</a:t>
            </a:r>
          </a:p>
          <a:p>
            <a:pPr lvl="0"/>
            <a:r>
              <a:rPr lang="en-US" sz="2400" u="sng" dirty="0" smtClean="0"/>
              <a:t>May 25, 1787 Philadelphia Convention </a:t>
            </a:r>
            <a:r>
              <a:rPr lang="en-US" sz="2400" dirty="0" smtClean="0"/>
              <a:t>- 55 delegates, (RI - refused to send anyone because they didn't want a stronger central government) agree to begin drafting the US Constitution, rather than revising Articles of </a:t>
            </a:r>
            <a:r>
              <a:rPr lang="en-US" sz="2400" dirty="0" smtClean="0"/>
              <a:t>Confederation</a:t>
            </a:r>
            <a:endParaRPr lang="en-US" sz="2400" dirty="0" smtClean="0"/>
          </a:p>
        </p:txBody>
      </p:sp>
      <p:sp>
        <p:nvSpPr>
          <p:cNvPr id="4" name="Slide Number Placeholder 3"/>
          <p:cNvSpPr>
            <a:spLocks noGrp="1"/>
          </p:cNvSpPr>
          <p:nvPr>
            <p:ph type="sldNum" sz="quarter" idx="12"/>
          </p:nvPr>
        </p:nvSpPr>
        <p:spPr/>
        <p:txBody>
          <a:bodyPr/>
          <a:lstStyle/>
          <a:p>
            <a:fld id="{C7859EA5-B9DE-4393-9199-E6402CAF37E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29</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0" y="0"/>
            <a:ext cx="9515475" cy="73533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a:t>
            </a:r>
            <a:r>
              <a:rPr lang="en-US" dirty="0" err="1" smtClean="0"/>
              <a:t>Confederal</a:t>
            </a:r>
            <a:r>
              <a:rPr lang="en-US" dirty="0" smtClean="0"/>
              <a:t> different from Federalism?</a:t>
            </a:r>
            <a:endParaRPr lang="en-US" dirty="0"/>
          </a:p>
        </p:txBody>
      </p:sp>
      <p:sp>
        <p:nvSpPr>
          <p:cNvPr id="3" name="Text Placeholder 2"/>
          <p:cNvSpPr>
            <a:spLocks noGrp="1"/>
          </p:cNvSpPr>
          <p:nvPr>
            <p:ph type="body" sz="half" idx="1"/>
          </p:nvPr>
        </p:nvSpPr>
        <p:spPr>
          <a:xfrm>
            <a:off x="152400" y="1600200"/>
            <a:ext cx="3733800" cy="5257800"/>
          </a:xfrm>
        </p:spPr>
        <p:txBody>
          <a:bodyPr/>
          <a:lstStyle/>
          <a:p>
            <a:r>
              <a:rPr lang="en-US" b="1" dirty="0" err="1" smtClean="0">
                <a:solidFill>
                  <a:srgbClr val="FF0000"/>
                </a:solidFill>
              </a:rPr>
              <a:t>Confederal</a:t>
            </a:r>
            <a:r>
              <a:rPr lang="en-US" dirty="0" smtClean="0"/>
              <a:t>:</a:t>
            </a:r>
          </a:p>
          <a:p>
            <a:pPr>
              <a:buNone/>
            </a:pPr>
            <a:r>
              <a:rPr lang="en-US" dirty="0" smtClean="0"/>
              <a:t>	</a:t>
            </a:r>
            <a:r>
              <a:rPr lang="en-US" b="1" dirty="0" smtClean="0"/>
              <a:t>States</a:t>
            </a:r>
            <a:r>
              <a:rPr lang="en-US" dirty="0" smtClean="0"/>
              <a:t> are more powerful than the national </a:t>
            </a:r>
            <a:r>
              <a:rPr lang="en-US" dirty="0" err="1" smtClean="0"/>
              <a:t>gov</a:t>
            </a:r>
            <a:r>
              <a:rPr lang="en-US" dirty="0" smtClean="0"/>
              <a:t>.</a:t>
            </a:r>
          </a:p>
          <a:p>
            <a:r>
              <a:rPr lang="en-US" b="1" dirty="0" smtClean="0">
                <a:solidFill>
                  <a:srgbClr val="FF0000"/>
                </a:solidFill>
              </a:rPr>
              <a:t>Federalism: </a:t>
            </a:r>
            <a:r>
              <a:rPr lang="en-US" b="1" dirty="0" smtClean="0"/>
              <a:t>National government </a:t>
            </a:r>
            <a:r>
              <a:rPr lang="en-US" dirty="0" smtClean="0"/>
              <a:t>and the States SHARE power</a:t>
            </a:r>
            <a:endParaRPr lang="en-US" dirty="0"/>
          </a:p>
        </p:txBody>
      </p:sp>
      <p:pic>
        <p:nvPicPr>
          <p:cNvPr id="6" name="Content Placeholder 5" descr="systems of government.jpg"/>
          <p:cNvPicPr>
            <a:picLocks noGrp="1" noChangeAspect="1"/>
          </p:cNvPicPr>
          <p:nvPr>
            <p:ph sz="half" idx="2"/>
          </p:nvPr>
        </p:nvPicPr>
        <p:blipFill>
          <a:blip r:embed="rId2" cstate="print"/>
          <a:stretch>
            <a:fillRect/>
          </a:stretch>
        </p:blipFill>
        <p:spPr>
          <a:xfrm>
            <a:off x="3733800" y="1443837"/>
            <a:ext cx="7867698" cy="5414163"/>
          </a:xfrm>
        </p:spPr>
      </p:pic>
      <p:sp>
        <p:nvSpPr>
          <p:cNvPr id="5" name="Slide Number Placeholder 4"/>
          <p:cNvSpPr>
            <a:spLocks noGrp="1"/>
          </p:cNvSpPr>
          <p:nvPr>
            <p:ph type="sldNum" sz="quarter" idx="12"/>
          </p:nvPr>
        </p:nvSpPr>
        <p:spPr/>
        <p:txBody>
          <a:bodyPr/>
          <a:lstStyle/>
          <a:p>
            <a:fld id="{F7A6C523-1396-4C6F-B7DD-964108FDD791}"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C7859EA5-B9DE-4393-9199-E6402CAF37E5}" type="slidenum">
              <a:rPr lang="en-US" smtClean="0"/>
              <a:pPr/>
              <a:t>30</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0" y="0"/>
            <a:ext cx="9515475" cy="73533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E9C1B7F-B1FE-4351-A333-42A27495FF0F}" type="slidenum">
              <a:rPr lang="en-US"/>
              <a:pPr/>
              <a:t>4</a:t>
            </a:fld>
            <a:endParaRPr lang="en-US"/>
          </a:p>
        </p:txBody>
      </p:sp>
      <p:sp>
        <p:nvSpPr>
          <p:cNvPr id="10242" name="Rectangle 2"/>
          <p:cNvSpPr>
            <a:spLocks noGrp="1" noChangeArrowheads="1"/>
          </p:cNvSpPr>
          <p:nvPr>
            <p:ph type="title" idx="4294967295"/>
          </p:nvPr>
        </p:nvSpPr>
        <p:spPr>
          <a:xfrm>
            <a:off x="457200" y="228600"/>
            <a:ext cx="8229600" cy="1143000"/>
          </a:xfrm>
        </p:spPr>
        <p:txBody>
          <a:bodyPr/>
          <a:lstStyle/>
          <a:p>
            <a:r>
              <a:rPr lang="en-US" b="1" dirty="0">
                <a:solidFill>
                  <a:srgbClr val="FF0000"/>
                </a:solidFill>
              </a:rPr>
              <a:t>A Limited Government</a:t>
            </a:r>
          </a:p>
        </p:txBody>
      </p:sp>
      <p:sp>
        <p:nvSpPr>
          <p:cNvPr id="10243" name="Rectangle 3"/>
          <p:cNvSpPr>
            <a:spLocks noGrp="1" noChangeArrowheads="1"/>
          </p:cNvSpPr>
          <p:nvPr>
            <p:ph type="body" sz="half" idx="4294967295"/>
          </p:nvPr>
        </p:nvSpPr>
        <p:spPr>
          <a:xfrm>
            <a:off x="304800" y="1600200"/>
            <a:ext cx="4343400" cy="4525963"/>
          </a:xfrm>
        </p:spPr>
        <p:txBody>
          <a:bodyPr/>
          <a:lstStyle/>
          <a:p>
            <a:r>
              <a:rPr lang="en-US" sz="2400" b="1" dirty="0">
                <a:solidFill>
                  <a:srgbClr val="FF0000"/>
                </a:solidFill>
              </a:rPr>
              <a:t>Articles established a “firm league of friendship” among the states</a:t>
            </a:r>
          </a:p>
          <a:p>
            <a:r>
              <a:rPr lang="en-US" sz="2400" dirty="0"/>
              <a:t>Bills were passed on nine of thirteen votes</a:t>
            </a:r>
          </a:p>
          <a:p>
            <a:r>
              <a:rPr lang="en-US" sz="2400" dirty="0"/>
              <a:t>Amending the Articles took unanimous consent of the </a:t>
            </a:r>
            <a:r>
              <a:rPr lang="en-US" sz="2400" dirty="0" smtClean="0"/>
              <a:t>states</a:t>
            </a:r>
          </a:p>
          <a:p>
            <a:r>
              <a:rPr lang="en-US" sz="2400" dirty="0" smtClean="0"/>
              <a:t>Second Continental Congress established a “league of friendship” among the 13 independent states</a:t>
            </a:r>
            <a:endParaRPr lang="en-US" sz="2400" dirty="0"/>
          </a:p>
        </p:txBody>
      </p:sp>
      <p:pic>
        <p:nvPicPr>
          <p:cNvPr id="10246" name="Picture 6" descr="articles"/>
          <p:cNvPicPr>
            <a:picLocks noChangeAspect="1" noChangeArrowheads="1"/>
          </p:cNvPicPr>
          <p:nvPr/>
        </p:nvPicPr>
        <p:blipFill>
          <a:blip r:embed="rId3" cstate="print"/>
          <a:srcRect/>
          <a:stretch>
            <a:fillRect/>
          </a:stretch>
        </p:blipFill>
        <p:spPr bwMode="auto">
          <a:xfrm>
            <a:off x="4962525" y="1524000"/>
            <a:ext cx="3330575"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18740B3-2AB4-4BE3-A2B0-5F70DD12D154}" type="slidenum">
              <a:rPr lang="en-US"/>
              <a:pPr/>
              <a:t>5</a:t>
            </a:fld>
            <a:endParaRPr lang="en-US"/>
          </a:p>
        </p:txBody>
      </p:sp>
      <p:sp>
        <p:nvSpPr>
          <p:cNvPr id="12290" name="Rectangle 1026"/>
          <p:cNvSpPr>
            <a:spLocks noGrp="1" noChangeArrowheads="1"/>
          </p:cNvSpPr>
          <p:nvPr>
            <p:ph type="title" idx="4294967295"/>
          </p:nvPr>
        </p:nvSpPr>
        <p:spPr>
          <a:xfrm>
            <a:off x="457200" y="228600"/>
            <a:ext cx="8229600" cy="1143000"/>
          </a:xfrm>
        </p:spPr>
        <p:txBody>
          <a:bodyPr/>
          <a:lstStyle/>
          <a:p>
            <a:r>
              <a:rPr lang="en-US" b="1"/>
              <a:t>Structure of Government</a:t>
            </a:r>
          </a:p>
        </p:txBody>
      </p:sp>
      <p:sp>
        <p:nvSpPr>
          <p:cNvPr id="12291" name="Rectangle 1027"/>
          <p:cNvSpPr>
            <a:spLocks noGrp="1" noChangeArrowheads="1"/>
          </p:cNvSpPr>
          <p:nvPr>
            <p:ph type="body" sz="half" idx="4294967295"/>
          </p:nvPr>
        </p:nvSpPr>
        <p:spPr>
          <a:xfrm>
            <a:off x="152400" y="1295400"/>
            <a:ext cx="2743200" cy="5410200"/>
          </a:xfrm>
        </p:spPr>
        <p:txBody>
          <a:bodyPr/>
          <a:lstStyle/>
          <a:p>
            <a:pPr algn="ctr">
              <a:buNone/>
            </a:pPr>
            <a:r>
              <a:rPr lang="en-US" sz="2800" dirty="0" smtClean="0"/>
              <a:t>.</a:t>
            </a:r>
            <a:endParaRPr lang="en-US" sz="2800" dirty="0" smtClean="0">
              <a:solidFill>
                <a:srgbClr val="FF0000"/>
              </a:solidFill>
            </a:endParaRPr>
          </a:p>
          <a:p>
            <a:endParaRPr lang="en-US" sz="2400" dirty="0" smtClean="0">
              <a:solidFill>
                <a:srgbClr val="FF0000"/>
              </a:solidFill>
            </a:endParaRPr>
          </a:p>
          <a:p>
            <a:r>
              <a:rPr lang="en-US" sz="2400" u="sng" dirty="0" smtClean="0">
                <a:solidFill>
                  <a:srgbClr val="FF0000"/>
                </a:solidFill>
              </a:rPr>
              <a:t>Legislature:  </a:t>
            </a:r>
            <a:r>
              <a:rPr lang="en-US" sz="2400" dirty="0" smtClean="0">
                <a:solidFill>
                  <a:srgbClr val="FF0000"/>
                </a:solidFill>
              </a:rPr>
              <a:t>Unicameral </a:t>
            </a:r>
            <a:r>
              <a:rPr lang="en-US" sz="2400" dirty="0">
                <a:solidFill>
                  <a:srgbClr val="FF0000"/>
                </a:solidFill>
              </a:rPr>
              <a:t>(single house) legislative </a:t>
            </a:r>
            <a:r>
              <a:rPr lang="en-US" sz="2400" dirty="0" smtClean="0">
                <a:solidFill>
                  <a:srgbClr val="FF0000"/>
                </a:solidFill>
              </a:rPr>
              <a:t>body</a:t>
            </a:r>
            <a:endParaRPr lang="en-US" sz="2400" dirty="0">
              <a:solidFill>
                <a:srgbClr val="FF0000"/>
              </a:solidFill>
            </a:endParaRPr>
          </a:p>
          <a:p>
            <a:r>
              <a:rPr lang="en-US" sz="2400" dirty="0">
                <a:solidFill>
                  <a:srgbClr val="FF0000"/>
                </a:solidFill>
              </a:rPr>
              <a:t>Each state had one vote </a:t>
            </a:r>
            <a:r>
              <a:rPr lang="en-US" sz="2400" dirty="0"/>
              <a:t>regardless of population </a:t>
            </a:r>
            <a:r>
              <a:rPr lang="en-US" sz="2400" dirty="0" smtClean="0"/>
              <a:t>size</a:t>
            </a:r>
          </a:p>
          <a:p>
            <a:r>
              <a:rPr lang="en-US" sz="2400" dirty="0" smtClean="0">
                <a:solidFill>
                  <a:srgbClr val="FF0000"/>
                </a:solidFill>
              </a:rPr>
              <a:t>NO Executive or Judicial branch</a:t>
            </a:r>
            <a:endParaRPr lang="en-US" sz="2400" dirty="0">
              <a:solidFill>
                <a:srgbClr val="FF0000"/>
              </a:solidFill>
            </a:endParaRPr>
          </a:p>
        </p:txBody>
      </p:sp>
      <p:pic>
        <p:nvPicPr>
          <p:cNvPr id="12293" name="Picture 1029" descr="img1_2"/>
          <p:cNvPicPr>
            <a:picLocks noChangeAspect="1" noChangeArrowheads="1"/>
          </p:cNvPicPr>
          <p:nvPr/>
        </p:nvPicPr>
        <p:blipFill>
          <a:blip r:embed="rId3" cstate="print"/>
          <a:srcRect/>
          <a:stretch>
            <a:fillRect/>
          </a:stretch>
        </p:blipFill>
        <p:spPr bwMode="auto">
          <a:xfrm>
            <a:off x="2731641" y="1485220"/>
            <a:ext cx="6336159" cy="53727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C426743-5634-47C8-95D9-502DE81C2949}" type="slidenum">
              <a:rPr lang="en-US"/>
              <a:pPr/>
              <a:t>6</a:t>
            </a:fld>
            <a:endParaRPr lang="en-US"/>
          </a:p>
        </p:txBody>
      </p:sp>
      <p:sp>
        <p:nvSpPr>
          <p:cNvPr id="14338" name="Rectangle 2"/>
          <p:cNvSpPr>
            <a:spLocks noGrp="1" noChangeArrowheads="1"/>
          </p:cNvSpPr>
          <p:nvPr>
            <p:ph type="title"/>
          </p:nvPr>
        </p:nvSpPr>
        <p:spPr>
          <a:xfrm>
            <a:off x="228600" y="533400"/>
            <a:ext cx="8686800" cy="1143000"/>
          </a:xfrm>
        </p:spPr>
        <p:txBody>
          <a:bodyPr/>
          <a:lstStyle/>
          <a:p>
            <a:r>
              <a:rPr lang="en-US" b="1" dirty="0">
                <a:solidFill>
                  <a:srgbClr val="FF0000"/>
                </a:solidFill>
              </a:rPr>
              <a:t>Powers</a:t>
            </a:r>
            <a:r>
              <a:rPr lang="en-US" b="1" dirty="0"/>
              <a:t> Granted to </a:t>
            </a:r>
            <a:r>
              <a:rPr lang="en-US" b="1" dirty="0" smtClean="0"/>
              <a:t/>
            </a:r>
            <a:br>
              <a:rPr lang="en-US" b="1" dirty="0" smtClean="0"/>
            </a:br>
            <a:r>
              <a:rPr lang="en-US" b="1" dirty="0" smtClean="0"/>
              <a:t>National Government </a:t>
            </a:r>
            <a:r>
              <a:rPr lang="en-US" b="1" dirty="0"/>
              <a:t>under the Articles of Confederation</a:t>
            </a:r>
          </a:p>
        </p:txBody>
      </p:sp>
      <p:sp>
        <p:nvSpPr>
          <p:cNvPr id="14339" name="Rectangle 3"/>
          <p:cNvSpPr>
            <a:spLocks noGrp="1" noChangeArrowheads="1"/>
          </p:cNvSpPr>
          <p:nvPr>
            <p:ph type="body" idx="1"/>
          </p:nvPr>
        </p:nvSpPr>
        <p:spPr>
          <a:xfrm>
            <a:off x="457200" y="2133600"/>
            <a:ext cx="8229600" cy="4267200"/>
          </a:xfrm>
        </p:spPr>
        <p:txBody>
          <a:bodyPr/>
          <a:lstStyle/>
          <a:p>
            <a:r>
              <a:rPr lang="en-US" sz="2800" dirty="0">
                <a:solidFill>
                  <a:srgbClr val="FF0000"/>
                </a:solidFill>
              </a:rPr>
              <a:t>Declare war </a:t>
            </a:r>
            <a:r>
              <a:rPr lang="en-US" sz="2800" dirty="0"/>
              <a:t>and make peace</a:t>
            </a:r>
          </a:p>
          <a:p>
            <a:r>
              <a:rPr lang="en-US" sz="2800" dirty="0">
                <a:solidFill>
                  <a:srgbClr val="FF0000"/>
                </a:solidFill>
              </a:rPr>
              <a:t>Make treaties with foreign countries</a:t>
            </a:r>
          </a:p>
          <a:p>
            <a:r>
              <a:rPr lang="en-US" sz="2800" dirty="0">
                <a:solidFill>
                  <a:srgbClr val="FF0000"/>
                </a:solidFill>
              </a:rPr>
              <a:t>Establish an army and navy</a:t>
            </a:r>
          </a:p>
          <a:p>
            <a:r>
              <a:rPr lang="en-US" sz="2800" dirty="0"/>
              <a:t>Appoint high-ranking military officials</a:t>
            </a:r>
          </a:p>
          <a:p>
            <a:r>
              <a:rPr lang="en-US" sz="2800" dirty="0"/>
              <a:t>Requisition, print, and borrow money</a:t>
            </a:r>
          </a:p>
          <a:p>
            <a:r>
              <a:rPr lang="en-US" sz="2800" dirty="0"/>
              <a:t>Establish weights and measures</a:t>
            </a:r>
          </a:p>
          <a:p>
            <a:r>
              <a:rPr lang="en-US" sz="2800" dirty="0"/>
              <a:t>Hear disputes among the states related to trade or boundaries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6A7B04D-1CC0-4E10-8D78-F03D4FDFDD89}" type="slidenum">
              <a:rPr lang="en-US"/>
              <a:pPr/>
              <a:t>7</a:t>
            </a:fld>
            <a:endParaRPr lang="en-US"/>
          </a:p>
        </p:txBody>
      </p:sp>
      <p:sp>
        <p:nvSpPr>
          <p:cNvPr id="16386" name="Rectangle 2"/>
          <p:cNvSpPr>
            <a:spLocks noGrp="1" noChangeArrowheads="1"/>
          </p:cNvSpPr>
          <p:nvPr>
            <p:ph type="title"/>
          </p:nvPr>
        </p:nvSpPr>
        <p:spPr/>
        <p:txBody>
          <a:bodyPr/>
          <a:lstStyle/>
          <a:p>
            <a:r>
              <a:rPr lang="en-US" b="1" dirty="0">
                <a:solidFill>
                  <a:srgbClr val="FF0000"/>
                </a:solidFill>
              </a:rPr>
              <a:t>Powers Denied </a:t>
            </a:r>
            <a:r>
              <a:rPr lang="en-US" b="1" dirty="0"/>
              <a:t>to </a:t>
            </a:r>
            <a:r>
              <a:rPr lang="en-US" b="1" dirty="0" smtClean="0"/>
              <a:t/>
            </a:r>
            <a:br>
              <a:rPr lang="en-US" b="1" dirty="0" smtClean="0"/>
            </a:br>
            <a:r>
              <a:rPr lang="en-US" b="1" dirty="0" smtClean="0"/>
              <a:t>National Government</a:t>
            </a:r>
            <a:endParaRPr lang="en-US" b="1" dirty="0"/>
          </a:p>
        </p:txBody>
      </p:sp>
      <p:sp>
        <p:nvSpPr>
          <p:cNvPr id="16387" name="Rectangle 3"/>
          <p:cNvSpPr>
            <a:spLocks noGrp="1" noChangeArrowheads="1"/>
          </p:cNvSpPr>
          <p:nvPr>
            <p:ph type="body" idx="1"/>
          </p:nvPr>
        </p:nvSpPr>
        <p:spPr>
          <a:xfrm>
            <a:off x="914400" y="1600200"/>
            <a:ext cx="7772400" cy="4525963"/>
          </a:xfrm>
        </p:spPr>
        <p:txBody>
          <a:bodyPr/>
          <a:lstStyle/>
          <a:p>
            <a:r>
              <a:rPr lang="en-US" sz="2800" dirty="0" smtClean="0">
                <a:solidFill>
                  <a:srgbClr val="FF0000"/>
                </a:solidFill>
              </a:rPr>
              <a:t>NO </a:t>
            </a:r>
            <a:r>
              <a:rPr lang="en-US" sz="2800" dirty="0">
                <a:solidFill>
                  <a:srgbClr val="FF0000"/>
                </a:solidFill>
              </a:rPr>
              <a:t>power to raise funds for an army or navy</a:t>
            </a:r>
          </a:p>
          <a:p>
            <a:r>
              <a:rPr lang="en-US" sz="2800" dirty="0"/>
              <a:t>No power </a:t>
            </a:r>
            <a:r>
              <a:rPr lang="en-US" sz="2800" dirty="0">
                <a:solidFill>
                  <a:srgbClr val="FF0000"/>
                </a:solidFill>
              </a:rPr>
              <a:t>to tax</a:t>
            </a:r>
            <a:r>
              <a:rPr lang="en-US" sz="2800" dirty="0"/>
              <a:t>, impose tariffs, or collect </a:t>
            </a:r>
            <a:r>
              <a:rPr lang="en-US" sz="2800" dirty="0" smtClean="0"/>
              <a:t>duties</a:t>
            </a:r>
          </a:p>
          <a:p>
            <a:r>
              <a:rPr lang="en-US" sz="2800" dirty="0" smtClean="0"/>
              <a:t>No power </a:t>
            </a:r>
            <a:r>
              <a:rPr lang="en-US" sz="2800" dirty="0" smtClean="0">
                <a:solidFill>
                  <a:srgbClr val="FF0000"/>
                </a:solidFill>
              </a:rPr>
              <a:t>to regulate commerce</a:t>
            </a:r>
            <a:endParaRPr lang="en-US" sz="2800" dirty="0">
              <a:solidFill>
                <a:srgbClr val="FF0000"/>
              </a:solidFill>
            </a:endParaRPr>
          </a:p>
          <a:p>
            <a:r>
              <a:rPr lang="en-US" sz="2800" dirty="0" smtClean="0"/>
              <a:t>No </a:t>
            </a:r>
            <a:r>
              <a:rPr lang="en-US" sz="2800" dirty="0"/>
              <a:t>power </a:t>
            </a:r>
            <a:r>
              <a:rPr lang="en-US" sz="2800" dirty="0">
                <a:solidFill>
                  <a:srgbClr val="FF0000"/>
                </a:solidFill>
              </a:rPr>
              <a:t>to control trade among the states</a:t>
            </a:r>
          </a:p>
          <a:p>
            <a:r>
              <a:rPr lang="en-US" sz="2800" dirty="0" smtClean="0"/>
              <a:t>No </a:t>
            </a:r>
            <a:r>
              <a:rPr lang="en-US" sz="2800" dirty="0"/>
              <a:t>power </a:t>
            </a:r>
            <a:r>
              <a:rPr lang="en-US" sz="2800" dirty="0">
                <a:solidFill>
                  <a:srgbClr val="FF0000"/>
                </a:solidFill>
              </a:rPr>
              <a:t>to regulate the value of </a:t>
            </a:r>
            <a:r>
              <a:rPr lang="en-US" sz="2800" dirty="0" smtClean="0">
                <a:solidFill>
                  <a:srgbClr val="FF0000"/>
                </a:solidFill>
              </a:rPr>
              <a:t>currency</a:t>
            </a:r>
          </a:p>
          <a:p>
            <a:r>
              <a:rPr lang="en-US" sz="2800" dirty="0" smtClean="0"/>
              <a:t>No power to force states to honor obligations</a:t>
            </a:r>
          </a:p>
          <a:p>
            <a:r>
              <a:rPr lang="en-US" sz="2800" dirty="0" smtClean="0">
                <a:solidFill>
                  <a:srgbClr val="FF0000"/>
                </a:solidFill>
              </a:rPr>
              <a:t>No executive branch </a:t>
            </a:r>
            <a:r>
              <a:rPr lang="en-US" sz="2800" dirty="0" smtClean="0"/>
              <a:t>to enforce laws</a:t>
            </a:r>
          </a:p>
          <a:p>
            <a:r>
              <a:rPr lang="en-US" sz="2800" dirty="0" smtClean="0">
                <a:solidFill>
                  <a:srgbClr val="FF0000"/>
                </a:solidFill>
              </a:rPr>
              <a:t>No national court system </a:t>
            </a:r>
            <a:r>
              <a:rPr lang="en-US" sz="2800" dirty="0" smtClean="0"/>
              <a:t>to resolve disputes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in Cartoon</a:t>
            </a:r>
            <a:endParaRPr lang="en-US" dirty="0"/>
          </a:p>
        </p:txBody>
      </p:sp>
      <p:sp>
        <p:nvSpPr>
          <p:cNvPr id="3" name="Content Placeholder 2"/>
          <p:cNvSpPr>
            <a:spLocks noGrp="1"/>
          </p:cNvSpPr>
          <p:nvPr>
            <p:ph idx="1"/>
          </p:nvPr>
        </p:nvSpPr>
        <p:spPr/>
        <p:txBody>
          <a:bodyPr/>
          <a:lstStyle/>
          <a:p>
            <a:pPr>
              <a:buNone/>
            </a:pPr>
            <a:r>
              <a:rPr lang="en-US" dirty="0" smtClean="0">
                <a:hlinkClick r:id="rId2"/>
              </a:rPr>
              <a:t>http://www.mrvanduyne.com/CriticalPeriod/ArticlesWup2/ArticlesWup2.htm</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C7859EA5-B9DE-4393-9199-E6402CAF37E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7A8DF52-5A8E-4AE4-9288-E1C1EAFE1EA6}" type="slidenum">
              <a:rPr lang="en-US"/>
              <a:pPr/>
              <a:t>9</a:t>
            </a:fld>
            <a:endParaRPr lang="en-US"/>
          </a:p>
        </p:txBody>
      </p:sp>
      <p:sp>
        <p:nvSpPr>
          <p:cNvPr id="18434" name="Rectangle 2"/>
          <p:cNvSpPr>
            <a:spLocks noGrp="1" noChangeArrowheads="1"/>
          </p:cNvSpPr>
          <p:nvPr>
            <p:ph type="title" idx="4294967295"/>
          </p:nvPr>
        </p:nvSpPr>
        <p:spPr>
          <a:xfrm>
            <a:off x="381000" y="609600"/>
            <a:ext cx="8229600" cy="1143000"/>
          </a:xfrm>
        </p:spPr>
        <p:txBody>
          <a:bodyPr/>
          <a:lstStyle/>
          <a:p>
            <a:r>
              <a:rPr lang="en-US" b="1" dirty="0">
                <a:solidFill>
                  <a:srgbClr val="FF0000"/>
                </a:solidFill>
              </a:rPr>
              <a:t>Accomplishments</a:t>
            </a:r>
            <a:r>
              <a:rPr lang="en-US" b="1" dirty="0"/>
              <a:t> of the Articles of Confederation</a:t>
            </a:r>
          </a:p>
        </p:txBody>
      </p:sp>
      <p:sp>
        <p:nvSpPr>
          <p:cNvPr id="18435" name="Rectangle 3"/>
          <p:cNvSpPr>
            <a:spLocks noGrp="1" noChangeArrowheads="1"/>
          </p:cNvSpPr>
          <p:nvPr>
            <p:ph type="body" sz="half" idx="4294967295"/>
          </p:nvPr>
        </p:nvSpPr>
        <p:spPr>
          <a:xfrm>
            <a:off x="228600" y="1874838"/>
            <a:ext cx="4038600" cy="4525962"/>
          </a:xfrm>
        </p:spPr>
        <p:txBody>
          <a:bodyPr/>
          <a:lstStyle/>
          <a:p>
            <a:r>
              <a:rPr lang="en-US" sz="4000" dirty="0" smtClean="0">
                <a:solidFill>
                  <a:srgbClr val="FF0000"/>
                </a:solidFill>
              </a:rPr>
              <a:t>American Revolution</a:t>
            </a:r>
            <a:endParaRPr lang="en-US" sz="4000" dirty="0">
              <a:solidFill>
                <a:srgbClr val="FF0000"/>
              </a:solidFill>
            </a:endParaRPr>
          </a:p>
          <a:p>
            <a:r>
              <a:rPr lang="en-US" sz="4000" dirty="0" smtClean="0">
                <a:solidFill>
                  <a:srgbClr val="FF0000"/>
                </a:solidFill>
              </a:rPr>
              <a:t>Treaty </a:t>
            </a:r>
            <a:r>
              <a:rPr lang="en-US" sz="4000" dirty="0">
                <a:solidFill>
                  <a:srgbClr val="FF0000"/>
                </a:solidFill>
              </a:rPr>
              <a:t>of Paris </a:t>
            </a:r>
            <a:r>
              <a:rPr lang="en-US" sz="4000" dirty="0" smtClean="0">
                <a:solidFill>
                  <a:srgbClr val="FF0000"/>
                </a:solidFill>
              </a:rPr>
              <a:t>– 1783</a:t>
            </a:r>
            <a:endParaRPr lang="en-US" sz="4000" dirty="0">
              <a:solidFill>
                <a:srgbClr val="FF0000"/>
              </a:solidFill>
            </a:endParaRPr>
          </a:p>
          <a:p>
            <a:r>
              <a:rPr lang="en-US" sz="4000" dirty="0" smtClean="0">
                <a:solidFill>
                  <a:srgbClr val="FF0000"/>
                </a:solidFill>
              </a:rPr>
              <a:t>Northwest </a:t>
            </a:r>
            <a:r>
              <a:rPr lang="en-US" sz="4000" dirty="0">
                <a:solidFill>
                  <a:srgbClr val="FF0000"/>
                </a:solidFill>
              </a:rPr>
              <a:t>Ordinance </a:t>
            </a:r>
            <a:r>
              <a:rPr lang="en-US" sz="4000" dirty="0" smtClean="0">
                <a:solidFill>
                  <a:srgbClr val="FF0000"/>
                </a:solidFill>
              </a:rPr>
              <a:t>1787</a:t>
            </a:r>
            <a:endParaRPr lang="en-US" sz="4000" dirty="0">
              <a:solidFill>
                <a:srgbClr val="FF0000"/>
              </a:solidFill>
            </a:endParaRPr>
          </a:p>
        </p:txBody>
      </p:sp>
      <p:sp>
        <p:nvSpPr>
          <p:cNvPr id="18436" name="Text Box 4"/>
          <p:cNvSpPr txBox="1">
            <a:spLocks noChangeArrowheads="1"/>
          </p:cNvSpPr>
          <p:nvPr/>
        </p:nvSpPr>
        <p:spPr bwMode="auto">
          <a:xfrm>
            <a:off x="4876800" y="5530850"/>
            <a:ext cx="3657600" cy="641350"/>
          </a:xfrm>
          <a:prstGeom prst="rect">
            <a:avLst/>
          </a:prstGeom>
          <a:noFill/>
          <a:ln w="9525">
            <a:noFill/>
            <a:miter lim="800000"/>
            <a:headEnd/>
            <a:tailEnd/>
          </a:ln>
          <a:effectLst/>
        </p:spPr>
        <p:txBody>
          <a:bodyPr>
            <a:spAutoFit/>
          </a:bodyPr>
          <a:lstStyle/>
          <a:p>
            <a:pPr algn="ctr">
              <a:spcBef>
                <a:spcPct val="50000"/>
              </a:spcBef>
            </a:pPr>
            <a:r>
              <a:rPr lang="en-US" sz="1800">
                <a:solidFill>
                  <a:schemeClr val="tx1"/>
                </a:solidFill>
              </a:rPr>
              <a:t>Map of the land settled in the Northwest Ordinance of 1787</a:t>
            </a:r>
          </a:p>
        </p:txBody>
      </p:sp>
      <p:pic>
        <p:nvPicPr>
          <p:cNvPr id="18441" name="Picture 9" descr="NW Territory"/>
          <p:cNvPicPr>
            <a:picLocks noChangeAspect="1" noChangeArrowheads="1"/>
          </p:cNvPicPr>
          <p:nvPr/>
        </p:nvPicPr>
        <p:blipFill>
          <a:blip r:embed="rId3" cstate="print"/>
          <a:srcRect/>
          <a:stretch>
            <a:fillRect/>
          </a:stretch>
        </p:blipFill>
        <p:spPr bwMode="auto">
          <a:xfrm>
            <a:off x="4914900" y="1892300"/>
            <a:ext cx="3619500" cy="3594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6699</TotalTime>
  <Words>2721</Words>
  <Application>Microsoft Office PowerPoint</Application>
  <PresentationFormat>On-screen Show (4:3)</PresentationFormat>
  <Paragraphs>209</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ARTICLES OF CONFEDERATION</vt:lpstr>
      <vt:lpstr>The Articles of Confederation 1781-1788</vt:lpstr>
      <vt:lpstr>How is Confederal different from Federalism?</vt:lpstr>
      <vt:lpstr>A Limited Government</vt:lpstr>
      <vt:lpstr>Structure of Government</vt:lpstr>
      <vt:lpstr>Powers Granted to  National Government under the Articles of Confederation</vt:lpstr>
      <vt:lpstr>Powers Denied to  National Government</vt:lpstr>
      <vt:lpstr>Weaknesses in Cartoon</vt:lpstr>
      <vt:lpstr>Accomplishments of the Articles of Confederation</vt:lpstr>
      <vt:lpstr>Slide 10</vt:lpstr>
      <vt:lpstr>Slide 11</vt:lpstr>
      <vt:lpstr>Slide 12</vt:lpstr>
      <vt:lpstr>Problems Facing the New Nation: You Decide</vt:lpstr>
      <vt:lpstr>Problems Facing the New Nation</vt:lpstr>
      <vt:lpstr>Problems with Trade</vt:lpstr>
      <vt:lpstr>Review: What were the Weaknesses of the  Articles of Confederation ?</vt:lpstr>
      <vt:lpstr>Slide 17</vt:lpstr>
      <vt:lpstr>Slide 18</vt:lpstr>
      <vt:lpstr>Slide 19</vt:lpstr>
      <vt:lpstr>Newburgh Conspiracy</vt:lpstr>
      <vt:lpstr>Slide 21</vt:lpstr>
      <vt:lpstr>Slide 22</vt:lpstr>
      <vt:lpstr>Slide 23</vt:lpstr>
      <vt:lpstr>Slide 24</vt:lpstr>
      <vt:lpstr>Slide 25</vt:lpstr>
      <vt:lpstr>Shay’s Rebellion 1786-1787</vt:lpstr>
      <vt:lpstr>Shay’s Rebellion 1786-1787</vt:lpstr>
      <vt:lpstr>Shay’s Rebellion - Results</vt:lpstr>
      <vt:lpstr>Slide 29</vt:lpstr>
      <vt:lpstr>Slide 30</vt:lpstr>
    </vt:vector>
  </TitlesOfParts>
  <Company>The Constitution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Articles of Confederation</dc:title>
  <dc:creator>Greg Timmons</dc:creator>
  <cp:lastModifiedBy>Andrea</cp:lastModifiedBy>
  <cp:revision>200</cp:revision>
  <dcterms:created xsi:type="dcterms:W3CDTF">2006-05-12T21:48:20Z</dcterms:created>
  <dcterms:modified xsi:type="dcterms:W3CDTF">2017-10-04T00:58:25Z</dcterms:modified>
</cp:coreProperties>
</file>