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19D204-FED0-41CE-870D-8763F78BF6F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15FF9-BF1E-4D17-AF8D-C2B6987C15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043C48-33EB-417D-A3DE-F31E70524BB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9A1A92-FC62-4ED7-8B3A-9B96C355E54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279787-2F8C-4A4C-8BAF-98B68AABF25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A350EA-B420-4528-9799-207129474E8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91B8A2-61CF-48B9-96C6-31DAD16815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9A7F0D-068A-40CB-9D63-54CE7BE856D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6EF626-3B6A-4F9E-BFBB-552CA58EDF1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EF665E-8C2F-4FCD-8F52-29A7D172DB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731108-C19F-4A88-85F4-9D776B70F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6E4CBC0-978D-4BF8-AE44-1DDDE21F24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en-US">
                <a:solidFill>
                  <a:srgbClr val="000066"/>
                </a:solidFill>
              </a:rPr>
              <a:t>American Isolationism</a:t>
            </a:r>
          </a:p>
        </p:txBody>
      </p:sp>
      <p:pic>
        <p:nvPicPr>
          <p:cNvPr id="16388" name="Picture 4" descr="WWI Isolationism"/>
          <p:cNvPicPr>
            <a:picLocks noChangeAspect="1" noChangeArrowheads="1"/>
          </p:cNvPicPr>
          <p:nvPr>
            <p:ph idx="1"/>
          </p:nvPr>
        </p:nvPicPr>
        <p:blipFill>
          <a:blip r:embed="rId2" cstate="print"/>
          <a:srcRect/>
          <a:stretch>
            <a:fillRect/>
          </a:stretch>
        </p:blipFill>
        <p:spPr>
          <a:xfrm>
            <a:off x="0" y="914400"/>
            <a:ext cx="5089525" cy="5943600"/>
          </a:xfrm>
          <a:noFill/>
          <a:ln/>
        </p:spPr>
      </p:pic>
      <p:sp>
        <p:nvSpPr>
          <p:cNvPr id="16390" name="Text Box 6"/>
          <p:cNvSpPr txBox="1">
            <a:spLocks noChangeArrowheads="1"/>
          </p:cNvSpPr>
          <p:nvPr/>
        </p:nvSpPr>
        <p:spPr bwMode="auto">
          <a:xfrm>
            <a:off x="5029200" y="1219200"/>
            <a:ext cx="3962400" cy="5349875"/>
          </a:xfrm>
          <a:prstGeom prst="rect">
            <a:avLst/>
          </a:prstGeom>
          <a:noFill/>
          <a:ln w="9525">
            <a:noFill/>
            <a:miter lim="800000"/>
            <a:headEnd/>
            <a:tailEnd/>
          </a:ln>
          <a:effectLst/>
        </p:spPr>
        <p:txBody>
          <a:bodyPr>
            <a:spAutoFit/>
          </a:bodyPr>
          <a:lstStyle/>
          <a:p>
            <a:pPr marL="342900" indent="-342900" algn="ctr">
              <a:spcBef>
                <a:spcPct val="50000"/>
              </a:spcBef>
            </a:pPr>
            <a:r>
              <a:rPr lang="en-US" sz="2500" b="1" u="sng">
                <a:solidFill>
                  <a:srgbClr val="000066"/>
                </a:solidFill>
              </a:rPr>
              <a:t>Motives for Isolationism</a:t>
            </a:r>
          </a:p>
          <a:p>
            <a:pPr marL="342900" indent="-342900">
              <a:spcBef>
                <a:spcPct val="50000"/>
              </a:spcBef>
              <a:buFontTx/>
              <a:buAutoNum type="arabicPeriod"/>
            </a:pPr>
            <a:r>
              <a:rPr lang="en-US" sz="2000" b="1">
                <a:solidFill>
                  <a:srgbClr val="000066"/>
                </a:solidFill>
              </a:rPr>
              <a:t>Tradition of Neutrality in European Affairs</a:t>
            </a:r>
          </a:p>
          <a:p>
            <a:pPr marL="342900" indent="-342900">
              <a:spcBef>
                <a:spcPct val="50000"/>
              </a:spcBef>
              <a:buFontTx/>
              <a:buAutoNum type="arabicPeriod"/>
            </a:pPr>
            <a:r>
              <a:rPr lang="en-US" sz="2000" b="1">
                <a:solidFill>
                  <a:srgbClr val="000066"/>
                </a:solidFill>
              </a:rPr>
              <a:t>War would tax economic &amp; human resources</a:t>
            </a:r>
          </a:p>
          <a:p>
            <a:pPr marL="342900" indent="-342900">
              <a:spcBef>
                <a:spcPct val="50000"/>
              </a:spcBef>
              <a:buFontTx/>
              <a:buAutoNum type="arabicPeriod"/>
            </a:pPr>
            <a:r>
              <a:rPr lang="en-US" sz="2000" b="1">
                <a:solidFill>
                  <a:srgbClr val="000066"/>
                </a:solidFill>
              </a:rPr>
              <a:t>War was Uncivilized &amp; Un-democratic</a:t>
            </a:r>
          </a:p>
          <a:p>
            <a:pPr marL="342900" indent="-342900">
              <a:spcBef>
                <a:spcPct val="50000"/>
              </a:spcBef>
              <a:buFontTx/>
              <a:buAutoNum type="arabicPeriod"/>
            </a:pPr>
            <a:r>
              <a:rPr lang="en-US" sz="2000" b="1">
                <a:solidFill>
                  <a:srgbClr val="000066"/>
                </a:solidFill>
              </a:rPr>
              <a:t>Ethnic Diversity</a:t>
            </a:r>
          </a:p>
          <a:p>
            <a:pPr marL="800100" lvl="1" indent="-342900">
              <a:spcBef>
                <a:spcPct val="50000"/>
              </a:spcBef>
              <a:buFont typeface="Wingdings" pitchFamily="2" charset="2"/>
              <a:buChar char="Ø"/>
            </a:pPr>
            <a:r>
              <a:rPr lang="en-US" sz="2000" b="1">
                <a:solidFill>
                  <a:srgbClr val="000066"/>
                </a:solidFill>
              </a:rPr>
              <a:t>Large Irish &amp; German Populations</a:t>
            </a:r>
          </a:p>
          <a:p>
            <a:pPr marL="342900" indent="-342900">
              <a:spcBef>
                <a:spcPct val="50000"/>
              </a:spcBef>
              <a:buFontTx/>
              <a:buAutoNum type="arabicPeriod"/>
            </a:pPr>
            <a:r>
              <a:rPr lang="en-US" sz="2000" b="1">
                <a:solidFill>
                  <a:srgbClr val="000066"/>
                </a:solidFill>
              </a:rPr>
              <a:t>Pacifist Movement </a:t>
            </a:r>
          </a:p>
          <a:p>
            <a:pPr marL="800100" lvl="1" indent="-342900">
              <a:spcBef>
                <a:spcPct val="50000"/>
              </a:spcBef>
              <a:buFont typeface="Wingdings" pitchFamily="2" charset="2"/>
              <a:buChar char="Ø"/>
            </a:pPr>
            <a:r>
              <a:rPr lang="en-US" sz="2000" b="1">
                <a:solidFill>
                  <a:srgbClr val="000066"/>
                </a:solidFill>
              </a:rPr>
              <a:t>Women</a:t>
            </a:r>
          </a:p>
          <a:p>
            <a:pPr marL="800100" lvl="1" indent="-342900">
              <a:spcBef>
                <a:spcPct val="50000"/>
              </a:spcBef>
              <a:buFont typeface="Wingdings" pitchFamily="2" charset="2"/>
              <a:buChar char="Ø"/>
            </a:pPr>
            <a:r>
              <a:rPr lang="en-US" sz="2000" b="1">
                <a:solidFill>
                  <a:srgbClr val="000066"/>
                </a:solidFill>
              </a:rPr>
              <a:t>Socialists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1143000"/>
          </a:xfrm>
        </p:spPr>
        <p:txBody>
          <a:bodyPr/>
          <a:lstStyle/>
          <a:p>
            <a:r>
              <a:rPr lang="en-US">
                <a:solidFill>
                  <a:srgbClr val="000066"/>
                </a:solidFill>
              </a:rPr>
              <a:t>U.S. Entry into World War I</a:t>
            </a:r>
          </a:p>
        </p:txBody>
      </p:sp>
      <p:pic>
        <p:nvPicPr>
          <p:cNvPr id="2053" name="Picture 5" descr="1917 Cartoon"/>
          <p:cNvPicPr>
            <a:picLocks noChangeAspect="1" noChangeArrowheads="1"/>
          </p:cNvPicPr>
          <p:nvPr>
            <p:ph sz="half" idx="1"/>
          </p:nvPr>
        </p:nvPicPr>
        <p:blipFill>
          <a:blip r:embed="rId2" cstate="print"/>
          <a:srcRect/>
          <a:stretch>
            <a:fillRect/>
          </a:stretch>
        </p:blipFill>
        <p:spPr>
          <a:xfrm>
            <a:off x="228600" y="1905000"/>
            <a:ext cx="4102100" cy="4343400"/>
          </a:xfrm>
          <a:noFill/>
          <a:ln/>
        </p:spPr>
      </p:pic>
      <p:pic>
        <p:nvPicPr>
          <p:cNvPr id="2055" name="Picture 7" descr="ExportChart"/>
          <p:cNvPicPr>
            <a:picLocks noChangeAspect="1" noChangeArrowheads="1"/>
          </p:cNvPicPr>
          <p:nvPr>
            <p:ph sz="half" idx="2"/>
          </p:nvPr>
        </p:nvPicPr>
        <p:blipFill>
          <a:blip r:embed="rId3" cstate="print"/>
          <a:srcRect/>
          <a:stretch>
            <a:fillRect/>
          </a:stretch>
        </p:blipFill>
        <p:spPr>
          <a:xfrm>
            <a:off x="4343400" y="2362200"/>
            <a:ext cx="4800600" cy="3021013"/>
          </a:xfrm>
          <a:noFill/>
          <a:ln/>
        </p:spPr>
      </p:pic>
      <p:sp>
        <p:nvSpPr>
          <p:cNvPr id="2057" name="Text Box 9"/>
          <p:cNvSpPr txBox="1">
            <a:spLocks noChangeArrowheads="1"/>
          </p:cNvSpPr>
          <p:nvPr/>
        </p:nvSpPr>
        <p:spPr bwMode="auto">
          <a:xfrm>
            <a:off x="762000" y="1066800"/>
            <a:ext cx="7391400" cy="549275"/>
          </a:xfrm>
          <a:prstGeom prst="rect">
            <a:avLst/>
          </a:prstGeom>
          <a:noFill/>
          <a:ln w="9525">
            <a:noFill/>
            <a:miter lim="800000"/>
            <a:headEnd/>
            <a:tailEnd/>
          </a:ln>
          <a:effectLst/>
        </p:spPr>
        <p:txBody>
          <a:bodyPr>
            <a:spAutoFit/>
          </a:bodyPr>
          <a:lstStyle/>
          <a:p>
            <a:pPr algn="ctr">
              <a:spcBef>
                <a:spcPct val="50000"/>
              </a:spcBef>
            </a:pPr>
            <a:r>
              <a:rPr lang="en-US" sz="3000" b="1">
                <a:solidFill>
                  <a:srgbClr val="000066"/>
                </a:solidFill>
              </a:rPr>
              <a:t>Cause #1: Heavy Trade w/ Allies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9"/>
          <p:cNvSpPr>
            <a:spLocks noGrp="1" noChangeArrowheads="1"/>
          </p:cNvSpPr>
          <p:nvPr>
            <p:ph type="title"/>
          </p:nvPr>
        </p:nvSpPr>
        <p:spPr>
          <a:xfrm>
            <a:off x="228600" y="0"/>
            <a:ext cx="8229600" cy="1143000"/>
          </a:xfrm>
        </p:spPr>
        <p:txBody>
          <a:bodyPr/>
          <a:lstStyle/>
          <a:p>
            <a:r>
              <a:rPr lang="en-US" sz="4000" b="1">
                <a:solidFill>
                  <a:srgbClr val="000066"/>
                </a:solidFill>
              </a:rPr>
              <a:t>Cause #2: Freedom of the Seas</a:t>
            </a:r>
          </a:p>
        </p:txBody>
      </p:sp>
      <p:pic>
        <p:nvPicPr>
          <p:cNvPr id="6157" name="Picture 13" descr="John Bull Uses Flag for Protection"/>
          <p:cNvPicPr>
            <a:picLocks noChangeAspect="1" noChangeArrowheads="1"/>
          </p:cNvPicPr>
          <p:nvPr>
            <p:ph sz="half" idx="1"/>
          </p:nvPr>
        </p:nvPicPr>
        <p:blipFill>
          <a:blip r:embed="rId2" cstate="print"/>
          <a:srcRect/>
          <a:stretch>
            <a:fillRect/>
          </a:stretch>
        </p:blipFill>
        <p:spPr>
          <a:xfrm>
            <a:off x="4953000" y="1447800"/>
            <a:ext cx="3956050" cy="5029200"/>
          </a:xfrm>
          <a:noFill/>
          <a:ln/>
        </p:spPr>
      </p:pic>
      <p:pic>
        <p:nvPicPr>
          <p:cNvPr id="6159" name="Picture 15" descr="Germany Under All"/>
          <p:cNvPicPr>
            <a:picLocks noChangeAspect="1" noChangeArrowheads="1"/>
          </p:cNvPicPr>
          <p:nvPr>
            <p:ph sz="half" idx="2"/>
          </p:nvPr>
        </p:nvPicPr>
        <p:blipFill>
          <a:blip r:embed="rId3" cstate="print"/>
          <a:srcRect/>
          <a:stretch>
            <a:fillRect/>
          </a:stretch>
        </p:blipFill>
        <p:spPr>
          <a:xfrm>
            <a:off x="228600" y="1447800"/>
            <a:ext cx="4646613" cy="4800600"/>
          </a:xfrm>
          <a:noFill/>
          <a:ln/>
        </p:spPr>
      </p:pic>
      <p:sp>
        <p:nvSpPr>
          <p:cNvPr id="6161" name="Text Box 17"/>
          <p:cNvSpPr txBox="1">
            <a:spLocks noChangeArrowheads="1"/>
          </p:cNvSpPr>
          <p:nvPr/>
        </p:nvSpPr>
        <p:spPr bwMode="auto">
          <a:xfrm>
            <a:off x="5181600" y="990600"/>
            <a:ext cx="33528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000066"/>
                </a:solidFill>
              </a:rPr>
              <a:t>Sinking of the </a:t>
            </a:r>
            <a:r>
              <a:rPr lang="en-US" sz="2200" b="1" i="1">
                <a:solidFill>
                  <a:srgbClr val="000066"/>
                </a:solidFill>
              </a:rPr>
              <a:t>Lusitania</a:t>
            </a:r>
          </a:p>
        </p:txBody>
      </p:sp>
      <p:sp>
        <p:nvSpPr>
          <p:cNvPr id="6162" name="Text Box 18"/>
          <p:cNvSpPr txBox="1">
            <a:spLocks noChangeArrowheads="1"/>
          </p:cNvSpPr>
          <p:nvPr/>
        </p:nvSpPr>
        <p:spPr bwMode="auto">
          <a:xfrm>
            <a:off x="304800" y="990600"/>
            <a:ext cx="47244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000066"/>
                </a:solidFill>
              </a:rPr>
              <a:t>Un-restricted Submarine Warfare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sz="4000" b="1">
                <a:solidFill>
                  <a:srgbClr val="000066"/>
                </a:solidFill>
              </a:rPr>
              <a:t>Cause #3: The Zimmerman Note</a:t>
            </a:r>
          </a:p>
        </p:txBody>
      </p:sp>
      <p:pic>
        <p:nvPicPr>
          <p:cNvPr id="13317" name="Picture 5" descr="Zimmerman Note"/>
          <p:cNvPicPr>
            <a:picLocks noChangeAspect="1" noChangeArrowheads="1"/>
          </p:cNvPicPr>
          <p:nvPr>
            <p:ph idx="1"/>
          </p:nvPr>
        </p:nvPicPr>
        <p:blipFill>
          <a:blip r:embed="rId2" cstate="print"/>
          <a:srcRect/>
          <a:stretch>
            <a:fillRect/>
          </a:stretch>
        </p:blipFill>
        <p:spPr>
          <a:xfrm>
            <a:off x="457200" y="1143000"/>
            <a:ext cx="5318125" cy="5715000"/>
          </a:xfrm>
          <a:noFill/>
          <a:ln/>
        </p:spPr>
      </p:pic>
      <p:sp>
        <p:nvSpPr>
          <p:cNvPr id="13319" name="Text Box 7"/>
          <p:cNvSpPr txBox="1">
            <a:spLocks noChangeArrowheads="1"/>
          </p:cNvSpPr>
          <p:nvPr/>
        </p:nvSpPr>
        <p:spPr bwMode="auto">
          <a:xfrm>
            <a:off x="5943600" y="2514600"/>
            <a:ext cx="2895600" cy="1920875"/>
          </a:xfrm>
          <a:prstGeom prst="rect">
            <a:avLst/>
          </a:prstGeom>
          <a:noFill/>
          <a:ln w="9525">
            <a:noFill/>
            <a:miter lim="800000"/>
            <a:headEnd/>
            <a:tailEnd/>
          </a:ln>
          <a:effectLst/>
        </p:spPr>
        <p:txBody>
          <a:bodyPr>
            <a:spAutoFit/>
          </a:bodyPr>
          <a:lstStyle/>
          <a:p>
            <a:pPr>
              <a:spcBef>
                <a:spcPct val="50000"/>
              </a:spcBef>
            </a:pPr>
            <a:r>
              <a:rPr lang="en-US" sz="2000" b="1">
                <a:solidFill>
                  <a:srgbClr val="000066"/>
                </a:solidFill>
              </a:rPr>
              <a:t>Germany would support Mexican claims to re-gain American Southwest if Mexico allied w/ Germany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sz="4000" b="1">
                <a:solidFill>
                  <a:srgbClr val="000066"/>
                </a:solidFill>
              </a:rPr>
              <a:t>Cause #4: To Make the World Safe for Democracy</a:t>
            </a:r>
          </a:p>
        </p:txBody>
      </p:sp>
      <p:pic>
        <p:nvPicPr>
          <p:cNvPr id="18443" name="Picture 11" descr="Wilson"/>
          <p:cNvPicPr>
            <a:picLocks noChangeAspect="1" noChangeArrowheads="1"/>
          </p:cNvPicPr>
          <p:nvPr>
            <p:ph idx="1"/>
          </p:nvPr>
        </p:nvPicPr>
        <p:blipFill>
          <a:blip r:embed="rId2" cstate="print"/>
          <a:srcRect/>
          <a:stretch>
            <a:fillRect/>
          </a:stretch>
        </p:blipFill>
        <p:spPr>
          <a:xfrm>
            <a:off x="5181600" y="1676400"/>
            <a:ext cx="3635375" cy="4525963"/>
          </a:xfrm>
          <a:noFill/>
          <a:ln/>
        </p:spPr>
      </p:pic>
      <p:sp>
        <p:nvSpPr>
          <p:cNvPr id="18445" name="Text Box 13"/>
          <p:cNvSpPr txBox="1">
            <a:spLocks noChangeArrowheads="1"/>
          </p:cNvSpPr>
          <p:nvPr/>
        </p:nvSpPr>
        <p:spPr bwMode="auto">
          <a:xfrm>
            <a:off x="457200" y="1752600"/>
            <a:ext cx="4495800" cy="4760913"/>
          </a:xfrm>
          <a:prstGeom prst="rect">
            <a:avLst/>
          </a:prstGeom>
          <a:noFill/>
          <a:ln w="9525">
            <a:noFill/>
            <a:miter lim="800000"/>
            <a:headEnd/>
            <a:tailEnd/>
          </a:ln>
          <a:effectLst/>
        </p:spPr>
        <p:txBody>
          <a:bodyPr>
            <a:spAutoFit/>
          </a:bodyPr>
          <a:lstStyle/>
          <a:p>
            <a:pPr>
              <a:spcBef>
                <a:spcPct val="50000"/>
              </a:spcBef>
            </a:pPr>
            <a:r>
              <a:rPr lang="en-US" altLang="zh-CN" b="1">
                <a:solidFill>
                  <a:srgbClr val="000066"/>
                </a:solidFill>
                <a:ea typeface="宋体" charset="-122"/>
              </a:rPr>
              <a:t>“…[T]here can be no assured security for the democratic governments of the world.  We are now about the accept gauge of battle with this natural foe to liberty... We are glad, now that we see the facts with no veil of false pretence about them, to fight thus for the ultimate peace of the world and for the liberation of its peoples, the German peoples included: for the rights of nations great and small and the privilege of men everywhere to choose their way of life and of obedience. The world must be made safe for democracy. Its peace must be planted upon the tested foundations of political liberty.”             -Woodrow Wilson, 1917</a:t>
            </a:r>
            <a:endParaRPr lang="en-US" b="1">
              <a:solidFill>
                <a:srgbClr val="000066"/>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89</TotalTime>
  <Words>222</Words>
  <Application>Microsoft Office PowerPoint</Application>
  <PresentationFormat>On-screen Show (4:3)</PresentationFormat>
  <Paragraphs>19</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Wingdings</vt:lpstr>
      <vt:lpstr>Default Design</vt:lpstr>
      <vt:lpstr>American Isolationism</vt:lpstr>
      <vt:lpstr>U.S. Entry into World War I</vt:lpstr>
      <vt:lpstr>Cause #2: Freedom of the Seas</vt:lpstr>
      <vt:lpstr>Cause #3: The Zimmerman Note</vt:lpstr>
      <vt:lpstr>Cause #4: To Make the World Safe for Democracy</vt:lpstr>
    </vt:vector>
  </TitlesOfParts>
  <Company>Susquehanna Valley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Isolationism</dc:title>
  <dc:creator>IE_User</dc:creator>
  <cp:lastModifiedBy>Andrea</cp:lastModifiedBy>
  <cp:revision>3</cp:revision>
  <dcterms:created xsi:type="dcterms:W3CDTF">2005-03-03T17:00:32Z</dcterms:created>
  <dcterms:modified xsi:type="dcterms:W3CDTF">2014-02-09T18:16:53Z</dcterms:modified>
</cp:coreProperties>
</file>