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5" r:id="rId7"/>
    <p:sldId id="261" r:id="rId8"/>
    <p:sldId id="264" r:id="rId9"/>
    <p:sldId id="266" r:id="rId10"/>
    <p:sldId id="275" r:id="rId11"/>
    <p:sldId id="262" r:id="rId12"/>
    <p:sldId id="268" r:id="rId13"/>
    <p:sldId id="263" r:id="rId14"/>
    <p:sldId id="273" r:id="rId15"/>
    <p:sldId id="274" r:id="rId16"/>
    <p:sldId id="270" r:id="rId17"/>
    <p:sldId id="269" r:id="rId18"/>
    <p:sldId id="267"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C0FF"/>
    <a:srgbClr val="4853A8"/>
    <a:srgbClr val="659A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8" d="100"/>
          <a:sy n="88" d="100"/>
        </p:scale>
        <p:origin x="-33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B99719C-BB11-4E79-9B3D-A7808291F029}"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BE238-919E-48E6-B031-C772F238AAC2}"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1894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BE238-919E-48E6-B031-C772F238AAC2}" type="slidenum">
              <a:rPr lang="en-US" smtClean="0"/>
              <a:pPr/>
              <a:t>‹#›</a:t>
            </a:fld>
            <a:endParaRPr lang="en-US" dirty="0"/>
          </a:p>
        </p:txBody>
      </p:sp>
    </p:spTree>
    <p:extLst>
      <p:ext uri="{BB962C8B-B14F-4D97-AF65-F5344CB8AC3E}">
        <p14:creationId xmlns:p14="http://schemas.microsoft.com/office/powerpoint/2010/main" xmlns="" val="15814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BE238-919E-48E6-B031-C772F238AAC2}"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756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BE238-919E-48E6-B031-C772F238AAC2}" type="slidenum">
              <a:rPr lang="en-US" smtClean="0"/>
              <a:pPr/>
              <a:t>‹#›</a:t>
            </a:fld>
            <a:endParaRPr lang="en-US" dirty="0"/>
          </a:p>
        </p:txBody>
      </p:sp>
    </p:spTree>
    <p:extLst>
      <p:ext uri="{BB962C8B-B14F-4D97-AF65-F5344CB8AC3E}">
        <p14:creationId xmlns:p14="http://schemas.microsoft.com/office/powerpoint/2010/main" xmlns="" val="60766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BE238-919E-48E6-B031-C772F238AAC2}"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8898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BE238-919E-48E6-B031-C772F238AAC2}" type="slidenum">
              <a:rPr lang="en-US" smtClean="0"/>
              <a:pPr/>
              <a:t>‹#›</a:t>
            </a:fld>
            <a:endParaRPr lang="en-US" dirty="0"/>
          </a:p>
        </p:txBody>
      </p:sp>
    </p:spTree>
    <p:extLst>
      <p:ext uri="{BB962C8B-B14F-4D97-AF65-F5344CB8AC3E}">
        <p14:creationId xmlns:p14="http://schemas.microsoft.com/office/powerpoint/2010/main" xmlns="" val="217388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3BE238-919E-48E6-B031-C772F238AAC2}" type="slidenum">
              <a:rPr lang="en-US" smtClean="0"/>
              <a:pPr/>
              <a:t>‹#›</a:t>
            </a:fld>
            <a:endParaRPr lang="en-US" dirty="0"/>
          </a:p>
        </p:txBody>
      </p:sp>
    </p:spTree>
    <p:extLst>
      <p:ext uri="{BB962C8B-B14F-4D97-AF65-F5344CB8AC3E}">
        <p14:creationId xmlns:p14="http://schemas.microsoft.com/office/powerpoint/2010/main" xmlns="" val="101976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3BE238-919E-48E6-B031-C772F238AAC2}" type="slidenum">
              <a:rPr lang="en-US" smtClean="0"/>
              <a:pPr/>
              <a:t>‹#›</a:t>
            </a:fld>
            <a:endParaRPr lang="en-US" dirty="0"/>
          </a:p>
        </p:txBody>
      </p:sp>
    </p:spTree>
    <p:extLst>
      <p:ext uri="{BB962C8B-B14F-4D97-AF65-F5344CB8AC3E}">
        <p14:creationId xmlns:p14="http://schemas.microsoft.com/office/powerpoint/2010/main" xmlns="" val="1929189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3BE238-919E-48E6-B031-C772F238AAC2}" type="slidenum">
              <a:rPr lang="en-US" smtClean="0"/>
              <a:pPr/>
              <a:t>‹#›</a:t>
            </a:fld>
            <a:endParaRPr lang="en-US" dirty="0"/>
          </a:p>
        </p:txBody>
      </p:sp>
    </p:spTree>
    <p:extLst>
      <p:ext uri="{BB962C8B-B14F-4D97-AF65-F5344CB8AC3E}">
        <p14:creationId xmlns:p14="http://schemas.microsoft.com/office/powerpoint/2010/main" xmlns="" val="19836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BE238-919E-48E6-B031-C772F238AAC2}" type="slidenum">
              <a:rPr lang="en-US" smtClean="0"/>
              <a:pPr/>
              <a:t>‹#›</a:t>
            </a:fld>
            <a:endParaRPr lang="en-US" dirty="0"/>
          </a:p>
        </p:txBody>
      </p:sp>
    </p:spTree>
    <p:extLst>
      <p:ext uri="{BB962C8B-B14F-4D97-AF65-F5344CB8AC3E}">
        <p14:creationId xmlns:p14="http://schemas.microsoft.com/office/powerpoint/2010/main" xmlns="" val="346925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9719C-BB11-4E79-9B3D-A7808291F029}"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BE238-919E-48E6-B031-C772F238AAC2}"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279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99719C-BB11-4E79-9B3D-A7808291F029}" type="datetimeFigureOut">
              <a:rPr lang="en-US" smtClean="0"/>
              <a:pPr/>
              <a:t>1/24/2017</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A3BE238-919E-48E6-B031-C772F238AAC2}"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15158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bs.org/wgbh/aia/part4/4h1567.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ps.gov/nagpra/documents/resmap.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pp.discoveryeducation.com/learn/videos/57d930dc-ed82-4596-87ac-4506279324c4?hasLocalHost=false" TargetMode="External"/><Relationship Id="rId2" Type="http://schemas.openxmlformats.org/officeDocument/2006/relationships/hyperlink" Target="https://www.youtube.com/watch?v=JukBVfMe3GM"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4j9jBhDNcm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oc.gov/pictures/resource/cph.3c11147/"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tomrea.net/The%20Death%20of%20Crazy%20Horse.html"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UM4eQBpfGI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home.epix.net/~landis/histry.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oundedkneemuseum.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CH8wGRHGc"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rchives.gov/research/american-west"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wnorton.com/college/history/archive/resources/documents/ch14_03.ht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hmoop.com/the-west/photo-cowboy.html"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pbs.org/wgbh/americanexperience/features/photo-gallery/billy/" TargetMode="External"/><Relationship Id="rId4" Type="http://schemas.openxmlformats.org/officeDocument/2006/relationships/hyperlink" Target="https://www.boundless.com/u-s-history/the-gilded-age-1870-1900/the-transformation-of-the-west/ranchers-cowboys-and-cattl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Indians and the west 1800’s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227253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5252" y="585216"/>
            <a:ext cx="9968948" cy="1499616"/>
          </a:xfrm>
        </p:spPr>
        <p:txBody>
          <a:bodyPr/>
          <a:lstStyle/>
          <a:p>
            <a:r>
              <a:rPr lang="en-US" dirty="0" smtClean="0"/>
              <a:t>Turner Thesis	</a:t>
            </a:r>
            <a:r>
              <a:rPr lang="en-US" sz="2000" dirty="0" smtClean="0"/>
              <a:t>gilder </a:t>
            </a:r>
            <a:r>
              <a:rPr lang="en-US" sz="2000" dirty="0" err="1" smtClean="0"/>
              <a:t>lehrman</a:t>
            </a:r>
            <a:endParaRPr lang="en-US" sz="2000" dirty="0"/>
          </a:p>
        </p:txBody>
      </p:sp>
      <p:sp>
        <p:nvSpPr>
          <p:cNvPr id="3" name="Content Placeholder 2"/>
          <p:cNvSpPr>
            <a:spLocks noGrp="1"/>
          </p:cNvSpPr>
          <p:nvPr>
            <p:ph idx="1"/>
          </p:nvPr>
        </p:nvSpPr>
        <p:spPr>
          <a:xfrm>
            <a:off x="0" y="1709530"/>
            <a:ext cx="12192000" cy="5148470"/>
          </a:xfrm>
        </p:spPr>
        <p:txBody>
          <a:bodyPr>
            <a:normAutofit/>
          </a:bodyPr>
          <a:lstStyle/>
          <a:p>
            <a:pPr fontAlgn="base"/>
            <a:r>
              <a:rPr lang="en-US" dirty="0" smtClean="0"/>
              <a:t>Frederick Jackson Turner’s “Frontier Thesis</a:t>
            </a:r>
            <a:r>
              <a:rPr lang="en-US" dirty="0" smtClean="0"/>
              <a:t>”   July </a:t>
            </a:r>
            <a:r>
              <a:rPr lang="en-US" dirty="0" smtClean="0"/>
              <a:t>12, 1893</a:t>
            </a:r>
          </a:p>
          <a:p>
            <a:pPr fontAlgn="base">
              <a:buFont typeface="Wingdings" pitchFamily="2" charset="2"/>
              <a:buChar char="v"/>
            </a:pPr>
            <a:r>
              <a:rPr lang="en-US" sz="2800" b="1" dirty="0" smtClean="0"/>
              <a:t>Historian Frederick Jackson Turner presented his “frontier thesis” in an address in Chicago, the site of the 1893 World’s Columbian Exposition. </a:t>
            </a:r>
            <a:endParaRPr lang="en-US" sz="2800" b="1" dirty="0" smtClean="0"/>
          </a:p>
          <a:p>
            <a:pPr fontAlgn="base">
              <a:buFont typeface="Wingdings" pitchFamily="2" charset="2"/>
              <a:buChar char="v"/>
            </a:pPr>
            <a:r>
              <a:rPr lang="en-US" sz="2800" b="1" dirty="0" smtClean="0"/>
              <a:t>Turner </a:t>
            </a:r>
            <a:r>
              <a:rPr lang="en-US" sz="2800" b="1" dirty="0" smtClean="0"/>
              <a:t>pointed to expansion as the most important factor in American history. </a:t>
            </a:r>
            <a:endParaRPr lang="en-US" sz="2800" b="1" dirty="0" smtClean="0"/>
          </a:p>
          <a:p>
            <a:pPr fontAlgn="base">
              <a:buFont typeface="Wingdings" pitchFamily="2" charset="2"/>
              <a:buChar char="v"/>
            </a:pPr>
            <a:r>
              <a:rPr lang="en-US" sz="2800" b="1" dirty="0" smtClean="0"/>
              <a:t>He </a:t>
            </a:r>
            <a:r>
              <a:rPr lang="en-US" sz="2800" b="1" dirty="0" smtClean="0"/>
              <a:t>claimed that “the existence of an area of free land, its continuous recession, and the advance of American settlement westward explain American development.” </a:t>
            </a:r>
            <a:endParaRPr lang="en-US" sz="2800" b="1" dirty="0" smtClean="0"/>
          </a:p>
          <a:p>
            <a:pPr fontAlgn="base">
              <a:buFont typeface="Wingdings" pitchFamily="2" charset="2"/>
              <a:buChar char="v"/>
            </a:pPr>
            <a:r>
              <a:rPr lang="en-US" sz="2800" b="1" dirty="0" smtClean="0"/>
              <a:t>The mainstream of the profession has long since discarded Turner's assumption that the frontier is the key to American history as a whole; they point instead to the critical influence of such factors as slavery and the Civil War, immigration, and the development of industrial capitalism.</a:t>
            </a:r>
            <a:endParaRPr lang="en-US" sz="2800" b="1"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44200" cy="664029"/>
          </a:xfrm>
        </p:spPr>
        <p:txBody>
          <a:bodyPr>
            <a:normAutofit fontScale="90000"/>
          </a:bodyPr>
          <a:lstStyle/>
          <a:p>
            <a:r>
              <a:rPr lang="en-US" dirty="0" smtClean="0"/>
              <a:t>American Indians		</a:t>
            </a:r>
            <a:r>
              <a:rPr lang="en-US" sz="1400" dirty="0" smtClean="0"/>
              <a:t>(Upfront magazine, Nov. 5 2012)</a:t>
            </a:r>
            <a:endParaRPr lang="en-US" dirty="0"/>
          </a:p>
        </p:txBody>
      </p:sp>
      <p:sp>
        <p:nvSpPr>
          <p:cNvPr id="3" name="Content Placeholder 2"/>
          <p:cNvSpPr>
            <a:spLocks noGrp="1"/>
          </p:cNvSpPr>
          <p:nvPr>
            <p:ph idx="1"/>
          </p:nvPr>
        </p:nvSpPr>
        <p:spPr>
          <a:xfrm>
            <a:off x="0" y="642257"/>
            <a:ext cx="12192000" cy="6215743"/>
          </a:xfrm>
        </p:spPr>
        <p:txBody>
          <a:bodyPr>
            <a:normAutofit/>
          </a:bodyPr>
          <a:lstStyle/>
          <a:p>
            <a:pPr>
              <a:buNone/>
            </a:pPr>
            <a:r>
              <a:rPr lang="en-US" b="1" dirty="0" smtClean="0"/>
              <a:t>1492 – 1776</a:t>
            </a:r>
            <a:r>
              <a:rPr lang="en-US" b="1" dirty="0" smtClean="0"/>
              <a:t>	 Colonization </a:t>
            </a:r>
            <a:r>
              <a:rPr lang="en-US" dirty="0" smtClean="0"/>
              <a:t>	</a:t>
            </a:r>
          </a:p>
          <a:p>
            <a:pPr>
              <a:buFont typeface="Wingdings" pitchFamily="2" charset="2"/>
              <a:buChar char="v"/>
            </a:pPr>
            <a:r>
              <a:rPr lang="en-US" dirty="0" smtClean="0"/>
              <a:t>When Columbus arrived in North America, 2 million to 15 million Native Americans inhabit the present-day US.  Natives will be decimated by small pox and measles brought by Europeans.</a:t>
            </a:r>
          </a:p>
          <a:p>
            <a:pPr>
              <a:buNone/>
            </a:pPr>
            <a:r>
              <a:rPr lang="en-US" b="1" dirty="0" smtClean="0"/>
              <a:t>1778		Treaties</a:t>
            </a:r>
          </a:p>
          <a:p>
            <a:pPr>
              <a:buFont typeface="Wingdings" pitchFamily="2" charset="2"/>
              <a:buChar char="v"/>
            </a:pPr>
            <a:r>
              <a:rPr lang="en-US" dirty="0" smtClean="0"/>
              <a:t>The Continental Congress and the Delaware tribe of Ohio ally themselves against the British.  It’s the 1</a:t>
            </a:r>
            <a:r>
              <a:rPr lang="en-US" baseline="30000" dirty="0" smtClean="0"/>
              <a:t>st</a:t>
            </a:r>
            <a:r>
              <a:rPr lang="en-US" dirty="0" smtClean="0"/>
              <a:t> of 389 treaties Congress makes with Indians over the next century.</a:t>
            </a:r>
          </a:p>
          <a:p>
            <a:pPr>
              <a:buNone/>
            </a:pPr>
            <a:r>
              <a:rPr lang="en-US" b="1" dirty="0" smtClean="0"/>
              <a:t>1789		Constitution</a:t>
            </a:r>
          </a:p>
          <a:p>
            <a:pPr>
              <a:buFont typeface="Wingdings" pitchFamily="2" charset="2"/>
              <a:buChar char="v"/>
            </a:pPr>
            <a:r>
              <a:rPr lang="en-US" dirty="0" smtClean="0"/>
              <a:t>The U.S. Constitution states that Indian land may not be seized except in wars authorized by Congress.  The pledge is repeatedly violated.</a:t>
            </a:r>
          </a:p>
          <a:p>
            <a:pPr>
              <a:buNone/>
            </a:pPr>
            <a:r>
              <a:rPr lang="en-US" b="1" dirty="0" smtClean="0"/>
              <a:t>1830		Indian Removal Act</a:t>
            </a:r>
          </a:p>
          <a:p>
            <a:pPr>
              <a:buFont typeface="Wingdings" pitchFamily="2" charset="2"/>
              <a:buChar char="v"/>
            </a:pPr>
            <a:r>
              <a:rPr lang="en-US" dirty="0" smtClean="0"/>
              <a:t>President Andrew Johnson signs a law allowing him to negotiate relocation treaties with Indians east of the Mississippi.  Many tribes are forcibly moved west.</a:t>
            </a:r>
          </a:p>
          <a:p>
            <a:pPr>
              <a:buNone/>
            </a:pPr>
            <a:r>
              <a:rPr lang="en-US" b="1" dirty="0" smtClean="0"/>
              <a:t>1838		 </a:t>
            </a:r>
            <a:r>
              <a:rPr lang="en-US" b="1" dirty="0" smtClean="0">
                <a:hlinkClick r:id="rId2"/>
              </a:rPr>
              <a:t>Trail of Tears</a:t>
            </a:r>
            <a:r>
              <a:rPr lang="en-US" b="1" dirty="0" smtClean="0"/>
              <a:t> </a:t>
            </a:r>
            <a:endParaRPr lang="en-US" b="1" dirty="0" smtClean="0"/>
          </a:p>
          <a:p>
            <a:pPr>
              <a:buFont typeface="Wingdings" pitchFamily="2" charset="2"/>
              <a:buChar char="v"/>
            </a:pPr>
            <a:r>
              <a:rPr lang="en-US" dirty="0" smtClean="0"/>
              <a:t>removing Five Civilized Tribes (Cherokee, Chickasaw, Choctaw, Creek, Seminole)</a:t>
            </a:r>
          </a:p>
        </p:txBody>
      </p:sp>
    </p:spTree>
    <p:extLst>
      <p:ext uri="{BB962C8B-B14F-4D97-AF65-F5344CB8AC3E}">
        <p14:creationId xmlns:p14="http://schemas.microsoft.com/office/powerpoint/2010/main" xmlns="" val="1259843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744200" cy="696686"/>
          </a:xfrm>
        </p:spPr>
        <p:txBody>
          <a:bodyPr>
            <a:normAutofit fontScale="90000"/>
          </a:bodyPr>
          <a:lstStyle/>
          <a:p>
            <a:r>
              <a:rPr lang="en-US" dirty="0" smtClean="0"/>
              <a:t>American Indians</a:t>
            </a:r>
            <a:endParaRPr lang="en-US" dirty="0"/>
          </a:p>
        </p:txBody>
      </p:sp>
      <p:sp>
        <p:nvSpPr>
          <p:cNvPr id="3" name="Content Placeholder 2"/>
          <p:cNvSpPr>
            <a:spLocks noGrp="1"/>
          </p:cNvSpPr>
          <p:nvPr>
            <p:ph idx="1"/>
          </p:nvPr>
        </p:nvSpPr>
        <p:spPr>
          <a:xfrm>
            <a:off x="0" y="1088571"/>
            <a:ext cx="12192000" cy="5769429"/>
          </a:xfrm>
        </p:spPr>
        <p:txBody>
          <a:bodyPr/>
          <a:lstStyle/>
          <a:p>
            <a:pPr>
              <a:buNone/>
            </a:pPr>
            <a:r>
              <a:rPr lang="en-US" b="1" dirty="0" smtClean="0"/>
              <a:t>1851		</a:t>
            </a:r>
            <a:r>
              <a:rPr lang="en-US" b="1" dirty="0" smtClean="0"/>
              <a:t>Indian </a:t>
            </a:r>
            <a:r>
              <a:rPr lang="en-US" b="1" dirty="0" smtClean="0"/>
              <a:t>Appropriation Act of </a:t>
            </a:r>
            <a:r>
              <a:rPr lang="en-US" b="1" dirty="0" smtClean="0"/>
              <a:t>1851  - </a:t>
            </a:r>
            <a:r>
              <a:rPr lang="en-US" b="1" dirty="0" smtClean="0">
                <a:hlinkClick r:id="rId2"/>
              </a:rPr>
              <a:t>First Reservations</a:t>
            </a:r>
            <a:endParaRPr lang="en-US" b="1" dirty="0" smtClean="0"/>
          </a:p>
          <a:p>
            <a:pPr>
              <a:buFont typeface="Wingdings" pitchFamily="2" charset="2"/>
              <a:buChar char="v"/>
            </a:pPr>
            <a:r>
              <a:rPr lang="en-US" dirty="0" smtClean="0"/>
              <a:t>  To </a:t>
            </a:r>
            <a:r>
              <a:rPr lang="en-US" dirty="0" smtClean="0"/>
              <a:t>make way for western migration of non-Indians, Congress authorizes Indian reservations in the West.  By the 1880’s, about 60 have been created.   </a:t>
            </a:r>
          </a:p>
          <a:p>
            <a:pPr>
              <a:buNone/>
            </a:pPr>
            <a:r>
              <a:rPr lang="en-US" b="1" dirty="0" smtClean="0"/>
              <a:t>1865 </a:t>
            </a:r>
            <a:endParaRPr lang="en-US" dirty="0" smtClean="0"/>
          </a:p>
          <a:p>
            <a:pPr>
              <a:buFont typeface="Wingdings" pitchFamily="2" charset="2"/>
              <a:buChar char="v"/>
            </a:pPr>
            <a:r>
              <a:rPr lang="en-US" dirty="0" smtClean="0"/>
              <a:t> Over </a:t>
            </a:r>
            <a:r>
              <a:rPr lang="en-US" dirty="0" smtClean="0"/>
              <a:t>200,000 Native Americans lived in the Plains following the Civil war</a:t>
            </a:r>
          </a:p>
          <a:p>
            <a:pPr>
              <a:buNone/>
            </a:pPr>
            <a:r>
              <a:rPr lang="en-US" b="1" dirty="0" smtClean="0"/>
              <a:t>1869</a:t>
            </a:r>
            <a:r>
              <a:rPr lang="en-US" dirty="0" smtClean="0"/>
              <a:t>		</a:t>
            </a:r>
            <a:r>
              <a:rPr lang="en-US" b="1" dirty="0" smtClean="0"/>
              <a:t>Assimilation</a:t>
            </a:r>
            <a:endParaRPr lang="en-US" dirty="0" smtClean="0"/>
          </a:p>
          <a:p>
            <a:pPr>
              <a:buFont typeface="Wingdings" pitchFamily="2" charset="2"/>
              <a:buChar char="v"/>
            </a:pPr>
            <a:r>
              <a:rPr lang="en-US" dirty="0" smtClean="0"/>
              <a:t>President </a:t>
            </a:r>
            <a:r>
              <a:rPr lang="en-US" dirty="0" smtClean="0"/>
              <a:t>Grant began and President Hayes abandoned a policy of </a:t>
            </a:r>
            <a:r>
              <a:rPr lang="en-US" b="1" dirty="0" smtClean="0"/>
              <a:t>assimilating</a:t>
            </a:r>
            <a:r>
              <a:rPr lang="en-US" dirty="0" smtClean="0"/>
              <a:t> Native American Indians – Christian clergy initiated </a:t>
            </a:r>
            <a:r>
              <a:rPr lang="en-US" dirty="0" smtClean="0"/>
              <a:t>conversions</a:t>
            </a:r>
          </a:p>
          <a:p>
            <a:pPr marL="457200" indent="-457200">
              <a:buNone/>
            </a:pPr>
            <a:r>
              <a:rPr lang="en-US" b="1" dirty="0" smtClean="0"/>
              <a:t>1864		Sand Creek Massacre</a:t>
            </a:r>
          </a:p>
          <a:p>
            <a:pPr marL="457200" indent="-457200">
              <a:buFont typeface="Wingdings" pitchFamily="2" charset="2"/>
              <a:buChar char="v"/>
            </a:pPr>
            <a:r>
              <a:rPr lang="en-US" dirty="0" smtClean="0"/>
              <a:t>450 Arapaho and Cheyenne men, women, and were killed in Colorado Territory by Col. </a:t>
            </a:r>
            <a:r>
              <a:rPr lang="en-US" dirty="0" err="1" smtClean="0"/>
              <a:t>Chivington’s</a:t>
            </a:r>
            <a:r>
              <a:rPr lang="en-US" dirty="0" smtClean="0"/>
              <a:t> volunteer forces</a:t>
            </a:r>
          </a:p>
          <a:p>
            <a:pPr>
              <a:buNone/>
            </a:pP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4" y="0"/>
            <a:ext cx="10302766" cy="1087821"/>
          </a:xfrm>
        </p:spPr>
        <p:txBody>
          <a:bodyPr>
            <a:normAutofit/>
          </a:bodyPr>
          <a:lstStyle/>
          <a:p>
            <a:r>
              <a:rPr lang="en-US" dirty="0" smtClean="0"/>
              <a:t>American </a:t>
            </a:r>
            <a:r>
              <a:rPr lang="en-US" dirty="0" err="1" smtClean="0"/>
              <a:t>indians</a:t>
            </a:r>
            <a:endParaRPr lang="en-US" dirty="0"/>
          </a:p>
        </p:txBody>
      </p:sp>
      <p:sp>
        <p:nvSpPr>
          <p:cNvPr id="3" name="Content Placeholder 2"/>
          <p:cNvSpPr>
            <a:spLocks noGrp="1"/>
          </p:cNvSpPr>
          <p:nvPr>
            <p:ph idx="1"/>
          </p:nvPr>
        </p:nvSpPr>
        <p:spPr>
          <a:xfrm>
            <a:off x="0" y="1040524"/>
            <a:ext cx="12192000" cy="5817476"/>
          </a:xfrm>
        </p:spPr>
        <p:txBody>
          <a:bodyPr>
            <a:normAutofit fontScale="85000" lnSpcReduction="20000"/>
          </a:bodyPr>
          <a:lstStyle/>
          <a:p>
            <a:pPr marL="457200" indent="-457200">
              <a:buNone/>
            </a:pPr>
            <a:r>
              <a:rPr lang="en-US" b="1" dirty="0" smtClean="0"/>
              <a:t>1876		Battle of Little Bighorn</a:t>
            </a:r>
          </a:p>
          <a:p>
            <a:pPr marL="457200" indent="-457200">
              <a:buFont typeface="Wingdings" pitchFamily="2" charset="2"/>
              <a:buChar char="v"/>
            </a:pPr>
            <a:r>
              <a:rPr lang="en-US" dirty="0" smtClean="0"/>
              <a:t>General Custer and 264 troops killed Sioux Indians in Montana Territory</a:t>
            </a:r>
          </a:p>
          <a:p>
            <a:pPr marL="457200" indent="-457200">
              <a:buFont typeface="Wingdings" pitchFamily="2" charset="2"/>
              <a:buChar char="v"/>
            </a:pPr>
            <a:r>
              <a:rPr lang="en-US" dirty="0" smtClean="0"/>
              <a:t>Chief Joseph and Nez Perce captured by army after 1300 mile chase</a:t>
            </a:r>
          </a:p>
          <a:p>
            <a:pPr marL="457200" indent="-457200">
              <a:buNone/>
            </a:pPr>
            <a:r>
              <a:rPr lang="en-US" b="1" dirty="0" smtClean="0"/>
              <a:t>1884		Elk </a:t>
            </a:r>
            <a:r>
              <a:rPr lang="en-US" b="1" dirty="0" smtClean="0"/>
              <a:t>v Wilkins:</a:t>
            </a:r>
            <a:r>
              <a:rPr lang="en-US" dirty="0" smtClean="0"/>
              <a:t>  </a:t>
            </a:r>
            <a:r>
              <a:rPr lang="en-US" dirty="0" smtClean="0"/>
              <a:t>Supreme </a:t>
            </a:r>
            <a:r>
              <a:rPr lang="en-US" dirty="0" smtClean="0"/>
              <a:t>Court agreed with western courts that Indians were not protected by the </a:t>
            </a:r>
            <a:r>
              <a:rPr lang="en-US" dirty="0" smtClean="0"/>
              <a:t/>
            </a:r>
            <a:br>
              <a:rPr lang="en-US" dirty="0" smtClean="0"/>
            </a:br>
            <a:r>
              <a:rPr lang="en-US" dirty="0" smtClean="0"/>
              <a:t>		14th </a:t>
            </a:r>
            <a:r>
              <a:rPr lang="en-US" dirty="0" smtClean="0"/>
              <a:t>and 15th </a:t>
            </a:r>
            <a:r>
              <a:rPr lang="en-US" dirty="0" smtClean="0"/>
              <a:t>Amendments (denying the citizenship and the right to vote)</a:t>
            </a:r>
            <a:endParaRPr lang="en-US" b="1" dirty="0" smtClean="0"/>
          </a:p>
          <a:p>
            <a:pPr marL="457200" indent="-457200">
              <a:buNone/>
            </a:pPr>
            <a:r>
              <a:rPr lang="en-US" b="1" dirty="0" smtClean="0"/>
              <a:t>1887		Dawes Act</a:t>
            </a:r>
          </a:p>
          <a:p>
            <a:pPr marL="457200" indent="-457200">
              <a:buFont typeface="Wingdings" pitchFamily="2" charset="2"/>
              <a:buChar char="v"/>
            </a:pPr>
            <a:r>
              <a:rPr lang="en-US" dirty="0" smtClean="0"/>
              <a:t>Sought to Americanize Native Americans</a:t>
            </a:r>
          </a:p>
          <a:p>
            <a:pPr>
              <a:buNone/>
            </a:pPr>
            <a:r>
              <a:rPr lang="en-US" b="1" dirty="0" smtClean="0"/>
              <a:t>1890</a:t>
            </a:r>
            <a:r>
              <a:rPr lang="en-US" b="1" dirty="0" smtClean="0"/>
              <a:t>		Wounded Knee</a:t>
            </a:r>
          </a:p>
          <a:p>
            <a:pPr>
              <a:buFont typeface="Wingdings" pitchFamily="2" charset="2"/>
              <a:buChar char="v"/>
            </a:pPr>
            <a:r>
              <a:rPr lang="en-US" dirty="0" smtClean="0"/>
              <a:t>Great Plains Indians resist whites migrating west.  The Battle of Wounded Knee is in South Dakota, where up to 300 </a:t>
            </a:r>
            <a:r>
              <a:rPr lang="en-US" dirty="0" smtClean="0"/>
              <a:t>Lakota </a:t>
            </a:r>
            <a:r>
              <a:rPr lang="en-US" dirty="0" smtClean="0"/>
              <a:t>Indians are massacred.  It is the last clash between the US and Native Americans.</a:t>
            </a:r>
          </a:p>
          <a:p>
            <a:pPr marL="457200" indent="-457200">
              <a:buNone/>
            </a:pPr>
            <a:r>
              <a:rPr lang="en-US" b="1" dirty="0" smtClean="0"/>
              <a:t>1900		237,000 Native Americans left, Indian Wars officially over</a:t>
            </a:r>
          </a:p>
          <a:p>
            <a:pPr marL="457200" indent="-457200">
              <a:buNone/>
            </a:pPr>
            <a:r>
              <a:rPr lang="en-US" b="1" dirty="0" smtClean="0"/>
              <a:t>1934		Indian “New Deal”</a:t>
            </a:r>
          </a:p>
          <a:p>
            <a:pPr marL="457200" indent="-457200">
              <a:buFont typeface="Wingdings" pitchFamily="2" charset="2"/>
              <a:buChar char="v"/>
            </a:pPr>
            <a:r>
              <a:rPr lang="en-US" dirty="0" smtClean="0"/>
              <a:t>US Indian Reorganization Act allowed Amer. Ind. To organize and manage their own tribal governments, ending the Dawes Act (land allotments policy)</a:t>
            </a:r>
          </a:p>
          <a:p>
            <a:pPr>
              <a:buNone/>
            </a:pPr>
            <a:r>
              <a:rPr lang="en-US" b="1" dirty="0" smtClean="0"/>
              <a:t>Today</a:t>
            </a:r>
            <a:endParaRPr lang="en-US" b="1" dirty="0" smtClean="0"/>
          </a:p>
          <a:p>
            <a:pPr>
              <a:buFont typeface="Wingdings" pitchFamily="2" charset="2"/>
              <a:buChar char="v"/>
            </a:pPr>
            <a:r>
              <a:rPr lang="en-US" dirty="0" smtClean="0"/>
              <a:t>About 3 million people of Native American or Alaskan descent live in the US.  Though casinos generate billions in revenue, most of the people on the 334 reservations in the US face poverty and high unemployment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571" y="0"/>
            <a:ext cx="10036629" cy="1436914"/>
          </a:xfrm>
        </p:spPr>
        <p:txBody>
          <a:bodyPr/>
          <a:lstStyle/>
          <a:p>
            <a:r>
              <a:rPr lang="en-US" dirty="0" smtClean="0">
                <a:hlinkClick r:id="rId2"/>
              </a:rPr>
              <a:t>Geronimo</a:t>
            </a:r>
            <a:r>
              <a:rPr lang="en-US" dirty="0" smtClean="0"/>
              <a:t> (1827 – 1909)</a:t>
            </a:r>
            <a:endParaRPr lang="en-US" dirty="0"/>
          </a:p>
        </p:txBody>
      </p:sp>
      <p:sp>
        <p:nvSpPr>
          <p:cNvPr id="3" name="Content Placeholder 2"/>
          <p:cNvSpPr>
            <a:spLocks noGrp="1"/>
          </p:cNvSpPr>
          <p:nvPr>
            <p:ph idx="1"/>
          </p:nvPr>
        </p:nvSpPr>
        <p:spPr>
          <a:xfrm>
            <a:off x="0" y="1284514"/>
            <a:ext cx="6798365" cy="5573486"/>
          </a:xfrm>
        </p:spPr>
        <p:txBody>
          <a:bodyPr>
            <a:normAutofit/>
          </a:bodyPr>
          <a:lstStyle/>
          <a:p>
            <a:pPr>
              <a:buFont typeface="Wingdings" pitchFamily="2" charset="2"/>
              <a:buChar char="v"/>
            </a:pPr>
            <a:r>
              <a:rPr lang="en-US" sz="2000" dirty="0" smtClean="0"/>
              <a:t>Great Warrior and Apache leader from the Southwest </a:t>
            </a:r>
          </a:p>
          <a:p>
            <a:pPr>
              <a:buFont typeface="Wingdings" pitchFamily="2" charset="2"/>
              <a:buChar char="v"/>
            </a:pPr>
            <a:r>
              <a:rPr lang="en-US" sz="2000" dirty="0" smtClean="0"/>
              <a:t>Father, husband, warrior, medicine man of Apache tribe who lived in the area of Arizona and New Mexico</a:t>
            </a:r>
          </a:p>
          <a:p>
            <a:pPr>
              <a:buFont typeface="Wingdings" pitchFamily="2" charset="2"/>
              <a:buChar char="v"/>
            </a:pPr>
            <a:r>
              <a:rPr lang="en-US" sz="2000" dirty="0" smtClean="0"/>
              <a:t>Conducted raids on settlers in an effort to preserve Apache ways of life and protect their homeland</a:t>
            </a:r>
          </a:p>
          <a:p>
            <a:pPr lvl="0"/>
            <a:endParaRPr lang="en-US" b="1" u="sng" dirty="0" smtClean="0"/>
          </a:p>
          <a:p>
            <a:pPr lvl="0"/>
            <a:r>
              <a:rPr lang="en-US" b="1" u="sng" dirty="0" smtClean="0"/>
              <a:t>Buffalo</a:t>
            </a:r>
            <a:r>
              <a:rPr lang="en-US" b="1" dirty="0" smtClean="0"/>
              <a:t> </a:t>
            </a:r>
            <a:r>
              <a:rPr lang="en-US" dirty="0" smtClean="0"/>
              <a:t>- a staple of survival for Western American Indians, used for food, shelter, and clothing </a:t>
            </a:r>
          </a:p>
          <a:p>
            <a:r>
              <a:rPr lang="en-US" dirty="0" smtClean="0"/>
              <a:t>-  Even though Pres. Ulysses Grant proposed a "peace policy" in 1869, warfare </a:t>
            </a:r>
            <a:r>
              <a:rPr lang="en-US" dirty="0" smtClean="0"/>
              <a:t>targeted </a:t>
            </a:r>
            <a:r>
              <a:rPr lang="en-US" dirty="0" smtClean="0"/>
              <a:t>the destruction of American Indian Life, army campaigns and hunters reduced the buffalo to near extinction</a:t>
            </a:r>
          </a:p>
          <a:p>
            <a:pPr>
              <a:buNone/>
            </a:pPr>
            <a:r>
              <a:rPr lang="en-US" dirty="0" smtClean="0">
                <a:solidFill>
                  <a:srgbClr val="FF0000"/>
                </a:solidFill>
                <a:hlinkClick r:id="rId3"/>
              </a:rPr>
              <a:t>Di</a:t>
            </a:r>
            <a:r>
              <a:rPr lang="en-US" sz="1800" dirty="0" smtClean="0">
                <a:solidFill>
                  <a:srgbClr val="FF0000"/>
                </a:solidFill>
                <a:hlinkClick r:id="rId3"/>
              </a:rPr>
              <a:t>scovery Education “Conquest of the West – Geronimo and the Buffalo</a:t>
            </a:r>
            <a:endParaRPr lang="en-US" sz="1800" dirty="0">
              <a:solidFill>
                <a:srgbClr val="FF0000"/>
              </a:solidFill>
            </a:endParaRPr>
          </a:p>
        </p:txBody>
      </p:sp>
      <p:pic>
        <p:nvPicPr>
          <p:cNvPr id="4" name="Picture 3" descr="geronimo.jpg"/>
          <p:cNvPicPr>
            <a:picLocks noChangeAspect="1"/>
          </p:cNvPicPr>
          <p:nvPr/>
        </p:nvPicPr>
        <p:blipFill>
          <a:blip r:embed="rId4" cstate="print"/>
          <a:stretch>
            <a:fillRect/>
          </a:stretch>
        </p:blipFill>
        <p:spPr>
          <a:xfrm>
            <a:off x="6858001" y="-27529"/>
            <a:ext cx="5342964" cy="68855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5251" y="0"/>
            <a:ext cx="10396331" cy="1391478"/>
          </a:xfrm>
        </p:spPr>
        <p:txBody>
          <a:bodyPr/>
          <a:lstStyle/>
          <a:p>
            <a:r>
              <a:rPr lang="en-US" dirty="0" smtClean="0">
                <a:hlinkClick r:id="rId2"/>
              </a:rPr>
              <a:t>Nez Perce &amp; chief </a:t>
            </a:r>
            <a:r>
              <a:rPr lang="en-US" dirty="0" err="1" smtClean="0">
                <a:hlinkClick r:id="rId2"/>
              </a:rPr>
              <a:t>joseph</a:t>
            </a:r>
            <a:endParaRPr lang="en-US" dirty="0"/>
          </a:p>
        </p:txBody>
      </p:sp>
      <p:sp>
        <p:nvSpPr>
          <p:cNvPr id="3" name="Content Placeholder 2"/>
          <p:cNvSpPr>
            <a:spLocks noGrp="1"/>
          </p:cNvSpPr>
          <p:nvPr>
            <p:ph idx="1"/>
          </p:nvPr>
        </p:nvSpPr>
        <p:spPr>
          <a:xfrm>
            <a:off x="0" y="1073426"/>
            <a:ext cx="12192000" cy="5784574"/>
          </a:xfrm>
        </p:spPr>
        <p:txBody>
          <a:bodyPr>
            <a:normAutofit fontScale="92500" lnSpcReduction="10000"/>
          </a:bodyPr>
          <a:lstStyle/>
          <a:p>
            <a:r>
              <a:rPr lang="en-US" b="1" dirty="0" smtClean="0"/>
              <a:t>Who:  </a:t>
            </a:r>
            <a:r>
              <a:rPr lang="en-US" dirty="0" smtClean="0"/>
              <a:t>Chief </a:t>
            </a:r>
            <a:r>
              <a:rPr lang="en-US" dirty="0" smtClean="0"/>
              <a:t>Joseph was born in Wallowa Valley </a:t>
            </a:r>
            <a:r>
              <a:rPr lang="en-US" dirty="0" smtClean="0"/>
              <a:t>(Oregon), Leader of the peaceful tribe, Nez Perce</a:t>
            </a:r>
            <a:br>
              <a:rPr lang="en-US" dirty="0" smtClean="0"/>
            </a:br>
            <a:r>
              <a:rPr lang="en-US" dirty="0" smtClean="0"/>
              <a:t>  </a:t>
            </a:r>
            <a:r>
              <a:rPr lang="en-US" dirty="0" smtClean="0"/>
              <a:t>        </a:t>
            </a:r>
            <a:r>
              <a:rPr lang="en-US" i="1" dirty="0" smtClean="0"/>
              <a:t>Birth </a:t>
            </a:r>
            <a:r>
              <a:rPr lang="en-US" i="1" dirty="0" smtClean="0"/>
              <a:t>name, In-</a:t>
            </a:r>
            <a:r>
              <a:rPr lang="en-US" i="1" dirty="0" err="1" smtClean="0"/>
              <a:t>mut</a:t>
            </a:r>
            <a:r>
              <a:rPr lang="en-US" i="1" dirty="0" smtClean="0"/>
              <a:t>-too-yah-lat-lat, means "Thunder Rolling Down the Mountain" in </a:t>
            </a:r>
            <a:r>
              <a:rPr lang="en-US" i="1" dirty="0" smtClean="0"/>
              <a:t>English</a:t>
            </a:r>
            <a:endParaRPr lang="en-US" i="1" dirty="0" smtClean="0"/>
          </a:p>
          <a:p>
            <a:r>
              <a:rPr lang="en-US" b="1" dirty="0" smtClean="0"/>
              <a:t>Where:  </a:t>
            </a:r>
            <a:r>
              <a:rPr lang="en-US" dirty="0" smtClean="0"/>
              <a:t>northeastern </a:t>
            </a:r>
            <a:r>
              <a:rPr lang="en-US" dirty="0" smtClean="0"/>
              <a:t>Oregon, southeastern Washington, and parts of Idaho.</a:t>
            </a:r>
          </a:p>
          <a:p>
            <a:r>
              <a:rPr lang="en-US" b="1" dirty="0" smtClean="0"/>
              <a:t>What: </a:t>
            </a:r>
          </a:p>
          <a:p>
            <a:pPr>
              <a:buFont typeface="Wingdings" pitchFamily="2" charset="2"/>
              <a:buChar char="v"/>
            </a:pPr>
            <a:r>
              <a:rPr lang="en-US" dirty="0" smtClean="0"/>
              <a:t>Chief Joseph’s </a:t>
            </a:r>
            <a:r>
              <a:rPr lang="en-US" dirty="0" smtClean="0"/>
              <a:t>father </a:t>
            </a:r>
            <a:r>
              <a:rPr lang="en-US" dirty="0" smtClean="0"/>
              <a:t>negotiated treaties with the </a:t>
            </a:r>
            <a:r>
              <a:rPr lang="en-US" dirty="0" smtClean="0"/>
              <a:t>U.S. </a:t>
            </a:r>
            <a:r>
              <a:rPr lang="en-US" dirty="0" smtClean="0"/>
              <a:t>government</a:t>
            </a:r>
          </a:p>
          <a:p>
            <a:pPr>
              <a:buFont typeface="Wingdings" pitchFamily="2" charset="2"/>
              <a:buChar char="v"/>
            </a:pPr>
            <a:r>
              <a:rPr lang="en-US" dirty="0" smtClean="0"/>
              <a:t>Boundaries </a:t>
            </a:r>
            <a:r>
              <a:rPr lang="en-US" dirty="0" smtClean="0"/>
              <a:t>for the Indians new </a:t>
            </a:r>
            <a:r>
              <a:rPr lang="en-US" dirty="0" smtClean="0"/>
              <a:t>reservation were agreed upon, although he denied agreeing to some of the terms</a:t>
            </a:r>
          </a:p>
          <a:p>
            <a:pPr>
              <a:buFont typeface="Wingdings" pitchFamily="2" charset="2"/>
              <a:buChar char="v"/>
            </a:pPr>
            <a:r>
              <a:rPr lang="en-US" dirty="0" smtClean="0"/>
              <a:t>Gold </a:t>
            </a:r>
            <a:r>
              <a:rPr lang="en-US" dirty="0" smtClean="0"/>
              <a:t>was discovered on Indian land </a:t>
            </a:r>
            <a:r>
              <a:rPr lang="en-US" dirty="0" smtClean="0"/>
              <a:t>and their boundaries were not respected</a:t>
            </a:r>
          </a:p>
          <a:p>
            <a:pPr>
              <a:buFont typeface="Wingdings" pitchFamily="2" charset="2"/>
              <a:buChar char="v"/>
            </a:pPr>
            <a:r>
              <a:rPr lang="en-US" dirty="0" smtClean="0"/>
              <a:t>Their land </a:t>
            </a:r>
            <a:r>
              <a:rPr lang="en-US" dirty="0" smtClean="0"/>
              <a:t>was drastically decreased to just a portion of land in Idaho. The Indians felt </a:t>
            </a:r>
            <a:r>
              <a:rPr lang="en-US" dirty="0" smtClean="0"/>
              <a:t>betrayed.</a:t>
            </a:r>
          </a:p>
          <a:p>
            <a:pPr>
              <a:buFont typeface="Wingdings" pitchFamily="2" charset="2"/>
              <a:buChar char="v"/>
            </a:pPr>
            <a:r>
              <a:rPr lang="en-US" dirty="0" smtClean="0"/>
              <a:t>After </a:t>
            </a:r>
            <a:r>
              <a:rPr lang="en-US" dirty="0" smtClean="0"/>
              <a:t>much resistance by Chief Joseph, in 1877, the United States government began forcefully attempting to move the tribe to a reservation.</a:t>
            </a:r>
          </a:p>
          <a:p>
            <a:pPr>
              <a:buNone/>
            </a:pPr>
            <a:r>
              <a:rPr lang="en-US" b="1" dirty="0" smtClean="0"/>
              <a:t>Retreat / Surrender:</a:t>
            </a:r>
          </a:p>
          <a:p>
            <a:pPr>
              <a:buFont typeface="Wingdings" pitchFamily="2" charset="2"/>
              <a:buChar char="v"/>
            </a:pPr>
            <a:r>
              <a:rPr lang="en-US" dirty="0" smtClean="0"/>
              <a:t>Avoiding life on a reservation, they traveled 1,170 miles toward Canada, successfully fighting off and escaping the army for 4 months</a:t>
            </a:r>
          </a:p>
          <a:p>
            <a:pPr>
              <a:buFont typeface="Wingdings" pitchFamily="2" charset="2"/>
              <a:buChar char="v"/>
            </a:pPr>
            <a:r>
              <a:rPr lang="en-US" dirty="0" smtClean="0"/>
              <a:t>Surrendering just before reaching Canada as his group of 800 faced starvation and peril</a:t>
            </a:r>
          </a:p>
          <a:p>
            <a:pPr>
              <a:buFont typeface="Wingdings" pitchFamily="2" charset="2"/>
              <a:buChar char="v"/>
            </a:pPr>
            <a:r>
              <a:rPr lang="en-US" dirty="0" smtClean="0"/>
              <a:t>"I am tired. My heart is sick and sad. From where the sun now stands I will fight no more forever."</a:t>
            </a: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61652" y="585216"/>
            <a:ext cx="4482548" cy="1499616"/>
          </a:xfrm>
        </p:spPr>
        <p:txBody>
          <a:bodyPr/>
          <a:lstStyle/>
          <a:p>
            <a:endParaRPr lang="en-US" dirty="0"/>
          </a:p>
        </p:txBody>
      </p:sp>
      <p:pic>
        <p:nvPicPr>
          <p:cNvPr id="4" name="Content Placeholder 3" descr="sitting bull.jpg"/>
          <p:cNvPicPr>
            <a:picLocks noGrp="1" noChangeAspect="1"/>
          </p:cNvPicPr>
          <p:nvPr>
            <p:ph idx="1"/>
          </p:nvPr>
        </p:nvPicPr>
        <p:blipFill>
          <a:blip r:embed="rId2" cstate="print"/>
          <a:stretch>
            <a:fillRect/>
          </a:stretch>
        </p:blipFill>
        <p:spPr>
          <a:xfrm>
            <a:off x="0" y="0"/>
            <a:ext cx="4810539" cy="6122504"/>
          </a:xfrm>
        </p:spPr>
      </p:pic>
      <p:sp>
        <p:nvSpPr>
          <p:cNvPr id="5" name="TextBox 4"/>
          <p:cNvSpPr txBox="1"/>
          <p:nvPr/>
        </p:nvSpPr>
        <p:spPr>
          <a:xfrm>
            <a:off x="0" y="6211669"/>
            <a:ext cx="4850296" cy="646331"/>
          </a:xfrm>
          <a:prstGeom prst="rect">
            <a:avLst/>
          </a:prstGeom>
          <a:noFill/>
        </p:spPr>
        <p:txBody>
          <a:bodyPr wrap="square" rtlCol="0">
            <a:spAutoFit/>
          </a:bodyPr>
          <a:lstStyle/>
          <a:p>
            <a:r>
              <a:rPr lang="en-US" b="1" dirty="0" smtClean="0"/>
              <a:t>Sitting Bull was a leader of the Sioux during the Indian Wars.</a:t>
            </a:r>
            <a:r>
              <a:rPr lang="en-US" dirty="0" smtClean="0"/>
              <a:t> </a:t>
            </a:r>
            <a:r>
              <a:rPr lang="en-US" dirty="0" smtClean="0">
                <a:hlinkClick r:id="rId3"/>
              </a:rPr>
              <a:t>Image</a:t>
            </a:r>
            <a:r>
              <a:rPr lang="en-US" dirty="0" smtClean="0"/>
              <a:t> courtesy Library of Congress</a:t>
            </a:r>
            <a:endParaRPr lang="en-US" dirty="0"/>
          </a:p>
        </p:txBody>
      </p:sp>
      <p:pic>
        <p:nvPicPr>
          <p:cNvPr id="7" name="Picture 6" descr="crazy horse.jpg"/>
          <p:cNvPicPr>
            <a:picLocks noChangeAspect="1"/>
          </p:cNvPicPr>
          <p:nvPr/>
        </p:nvPicPr>
        <p:blipFill>
          <a:blip r:embed="rId4" cstate="print"/>
          <a:stretch>
            <a:fillRect/>
          </a:stretch>
        </p:blipFill>
        <p:spPr>
          <a:xfrm>
            <a:off x="4777178" y="0"/>
            <a:ext cx="4348237" cy="6142383"/>
          </a:xfrm>
          <a:prstGeom prst="rect">
            <a:avLst/>
          </a:prstGeom>
        </p:spPr>
      </p:pic>
      <p:sp>
        <p:nvSpPr>
          <p:cNvPr id="8" name="TextBox 7"/>
          <p:cNvSpPr txBox="1"/>
          <p:nvPr/>
        </p:nvSpPr>
        <p:spPr>
          <a:xfrm>
            <a:off x="5222649" y="6241774"/>
            <a:ext cx="4035287" cy="369332"/>
          </a:xfrm>
          <a:prstGeom prst="rect">
            <a:avLst/>
          </a:prstGeom>
          <a:noFill/>
        </p:spPr>
        <p:txBody>
          <a:bodyPr wrap="square" rtlCol="0">
            <a:spAutoFit/>
          </a:bodyPr>
          <a:lstStyle/>
          <a:p>
            <a:r>
              <a:rPr lang="en-US" dirty="0" smtClean="0">
                <a:hlinkClick r:id="rId5"/>
              </a:rPr>
              <a:t>Crazy Horse</a:t>
            </a:r>
            <a:endParaRPr lang="en-US" dirty="0"/>
          </a:p>
        </p:txBody>
      </p:sp>
      <p:pic>
        <p:nvPicPr>
          <p:cNvPr id="9" name="Picture 8" descr="custer.jpg"/>
          <p:cNvPicPr>
            <a:picLocks noChangeAspect="1"/>
          </p:cNvPicPr>
          <p:nvPr/>
        </p:nvPicPr>
        <p:blipFill>
          <a:blip r:embed="rId6" cstate="print"/>
          <a:stretch>
            <a:fillRect/>
          </a:stretch>
        </p:blipFill>
        <p:spPr>
          <a:xfrm>
            <a:off x="9110546" y="0"/>
            <a:ext cx="3081454" cy="3851819"/>
          </a:xfrm>
          <a:prstGeom prst="rect">
            <a:avLst/>
          </a:prstGeom>
        </p:spPr>
      </p:pic>
      <p:sp>
        <p:nvSpPr>
          <p:cNvPr id="10" name="TextBox 9"/>
          <p:cNvSpPr txBox="1"/>
          <p:nvPr/>
        </p:nvSpPr>
        <p:spPr>
          <a:xfrm>
            <a:off x="9655098" y="3891509"/>
            <a:ext cx="2308302" cy="369332"/>
          </a:xfrm>
          <a:prstGeom prst="rect">
            <a:avLst/>
          </a:prstGeom>
          <a:noFill/>
        </p:spPr>
        <p:txBody>
          <a:bodyPr wrap="square" rtlCol="0">
            <a:spAutoFit/>
          </a:bodyPr>
          <a:lstStyle/>
          <a:p>
            <a:r>
              <a:rPr lang="en-US" dirty="0" smtClean="0"/>
              <a:t>General Custer</a:t>
            </a:r>
            <a:endParaRPr lang="en-US" dirty="0"/>
          </a:p>
        </p:txBody>
      </p:sp>
      <p:sp>
        <p:nvSpPr>
          <p:cNvPr id="11" name="TextBox 10"/>
          <p:cNvSpPr txBox="1"/>
          <p:nvPr/>
        </p:nvSpPr>
        <p:spPr>
          <a:xfrm>
            <a:off x="9437914" y="4767942"/>
            <a:ext cx="2275114" cy="1754326"/>
          </a:xfrm>
          <a:prstGeom prst="rect">
            <a:avLst/>
          </a:prstGeom>
          <a:noFill/>
        </p:spPr>
        <p:txBody>
          <a:bodyPr wrap="square" rtlCol="0">
            <a:spAutoFit/>
          </a:bodyPr>
          <a:lstStyle/>
          <a:p>
            <a:r>
              <a:rPr lang="en-US" sz="3600" b="1" dirty="0" smtClean="0"/>
              <a:t>Battle of Little Bighorn</a:t>
            </a:r>
            <a:endParaRPr 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30626"/>
          </a:xfrm>
        </p:spPr>
        <p:txBody>
          <a:bodyPr/>
          <a:lstStyle/>
          <a:p>
            <a:r>
              <a:rPr lang="en-US" dirty="0" smtClean="0"/>
              <a:t>Battle of little bighorn  1876</a:t>
            </a:r>
            <a:br>
              <a:rPr lang="en-US" dirty="0" smtClean="0"/>
            </a:br>
            <a:r>
              <a:rPr lang="en-US" dirty="0" smtClean="0"/>
              <a:t>Custer’s Last Stand</a:t>
            </a:r>
            <a:endParaRPr lang="en-US" dirty="0"/>
          </a:p>
        </p:txBody>
      </p:sp>
      <p:sp>
        <p:nvSpPr>
          <p:cNvPr id="3" name="Content Placeholder 2"/>
          <p:cNvSpPr>
            <a:spLocks noGrp="1"/>
          </p:cNvSpPr>
          <p:nvPr>
            <p:ph idx="1"/>
          </p:nvPr>
        </p:nvSpPr>
        <p:spPr>
          <a:xfrm>
            <a:off x="0" y="1621971"/>
            <a:ext cx="12192000" cy="5236029"/>
          </a:xfrm>
        </p:spPr>
        <p:txBody>
          <a:bodyPr/>
          <a:lstStyle/>
          <a:p>
            <a:pPr>
              <a:buNone/>
            </a:pPr>
            <a:r>
              <a:rPr lang="en-US" dirty="0" smtClean="0"/>
              <a:t>1854 – 1890	</a:t>
            </a:r>
            <a:r>
              <a:rPr lang="en-US" b="1" dirty="0" smtClean="0"/>
              <a:t>Sioux War   </a:t>
            </a:r>
            <a:r>
              <a:rPr lang="en-US" dirty="0" smtClean="0"/>
              <a:t>series of conflicts between Plains Indians and the US Army</a:t>
            </a:r>
          </a:p>
          <a:p>
            <a:pPr>
              <a:buNone/>
            </a:pPr>
            <a:r>
              <a:rPr lang="en-US" dirty="0" smtClean="0"/>
              <a:t>1875		</a:t>
            </a:r>
            <a:r>
              <a:rPr lang="en-US" b="1" dirty="0" smtClean="0"/>
              <a:t> Gold Rush in South Dakota (Black Hills) </a:t>
            </a:r>
            <a:endParaRPr lang="en-US" b="1" dirty="0" smtClean="0"/>
          </a:p>
          <a:p>
            <a:pPr>
              <a:buFont typeface="Wingdings" pitchFamily="2" charset="2"/>
              <a:buChar char="v"/>
            </a:pPr>
            <a:r>
              <a:rPr lang="en-US" dirty="0" smtClean="0"/>
              <a:t>causing miners to flood the area, invading the hunting grounds of the Sioux Indians</a:t>
            </a:r>
          </a:p>
          <a:p>
            <a:pPr>
              <a:buFont typeface="Wingdings" pitchFamily="2" charset="2"/>
              <a:buChar char="v"/>
            </a:pPr>
            <a:r>
              <a:rPr lang="en-US" dirty="0" smtClean="0"/>
              <a:t>1876 – 77	</a:t>
            </a:r>
            <a:r>
              <a:rPr lang="en-US" b="1" dirty="0" smtClean="0"/>
              <a:t>Great Sioux Wars </a:t>
            </a:r>
            <a:r>
              <a:rPr lang="en-US" dirty="0" smtClean="0"/>
              <a:t>– US Army (protect miners) and fought Sioux</a:t>
            </a:r>
          </a:p>
          <a:p>
            <a:pPr>
              <a:buNone/>
            </a:pPr>
            <a:r>
              <a:rPr lang="en-US" b="1" dirty="0" smtClean="0"/>
              <a:t>PEOPLE:</a:t>
            </a:r>
          </a:p>
          <a:p>
            <a:pPr>
              <a:buFont typeface="Wingdings" pitchFamily="2" charset="2"/>
              <a:buChar char="v"/>
            </a:pPr>
            <a:r>
              <a:rPr lang="en-US" dirty="0" smtClean="0"/>
              <a:t>Colonel George Custer (7</a:t>
            </a:r>
            <a:r>
              <a:rPr lang="en-US" baseline="30000" dirty="0" smtClean="0"/>
              <a:t>th</a:t>
            </a:r>
            <a:r>
              <a:rPr lang="en-US" dirty="0" smtClean="0"/>
              <a:t> Cavalry led his battalion in an attack on the Sioux at Little Bighorn</a:t>
            </a:r>
          </a:p>
          <a:p>
            <a:pPr>
              <a:buFont typeface="Wingdings" pitchFamily="2" charset="2"/>
              <a:buChar char="v"/>
            </a:pPr>
            <a:r>
              <a:rPr lang="en-US" dirty="0" smtClean="0"/>
              <a:t>Crazy Horse &amp; Sitting Bull – Sioux Leaders</a:t>
            </a:r>
          </a:p>
          <a:p>
            <a:pPr>
              <a:buNone/>
            </a:pPr>
            <a:r>
              <a:rPr lang="en-US" b="1" dirty="0" smtClean="0"/>
              <a:t>EVENTS:							VIDEO: (4:08) </a:t>
            </a:r>
            <a:r>
              <a:rPr lang="en-US" b="1" dirty="0" smtClean="0">
                <a:hlinkClick r:id="rId2"/>
              </a:rPr>
              <a:t>Battle of Little Bighorn</a:t>
            </a:r>
            <a:endParaRPr lang="en-US" b="1" dirty="0" smtClean="0"/>
          </a:p>
          <a:p>
            <a:pPr>
              <a:buFont typeface="Wingdings" pitchFamily="2" charset="2"/>
              <a:buChar char="v"/>
            </a:pPr>
            <a:r>
              <a:rPr lang="en-US" dirty="0" smtClean="0"/>
              <a:t>Sioux victory over Custer </a:t>
            </a:r>
          </a:p>
          <a:p>
            <a:pPr>
              <a:buFont typeface="Wingdings" pitchFamily="2" charset="2"/>
              <a:buChar char="v"/>
            </a:pPr>
            <a:r>
              <a:rPr lang="en-US" dirty="0" smtClean="0"/>
              <a:t>Custer’s men outnumbered, Sioux great fighters, Custer died</a:t>
            </a:r>
          </a:p>
          <a:p>
            <a:pPr>
              <a:buFont typeface="Wingdings" pitchFamily="2" charset="2"/>
              <a:buChar char="v"/>
            </a:pPr>
            <a:r>
              <a:rPr lang="en-US" dirty="0" smtClean="0"/>
              <a:t>Sioux left Little Bighorn, SD fearing the US army’s retaliation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2000" t="-3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886" y="585216"/>
            <a:ext cx="9971314" cy="1499616"/>
          </a:xfrm>
        </p:spPr>
        <p:txBody>
          <a:bodyPr/>
          <a:lstStyle/>
          <a:p>
            <a:r>
              <a:rPr lang="en-US" b="1" dirty="0" smtClean="0"/>
              <a:t>Dawes act 1887</a:t>
            </a:r>
            <a:endParaRPr lang="en-US" b="1" dirty="0"/>
          </a:p>
        </p:txBody>
      </p:sp>
      <p:sp>
        <p:nvSpPr>
          <p:cNvPr id="3" name="Content Placeholder 2"/>
          <p:cNvSpPr>
            <a:spLocks noGrp="1"/>
          </p:cNvSpPr>
          <p:nvPr>
            <p:ph idx="1"/>
          </p:nvPr>
        </p:nvSpPr>
        <p:spPr>
          <a:xfrm>
            <a:off x="0" y="3026228"/>
            <a:ext cx="12192000" cy="3831772"/>
          </a:xfrm>
        </p:spPr>
        <p:txBody>
          <a:bodyPr>
            <a:normAutofit fontScale="92500" lnSpcReduction="10000"/>
          </a:bodyPr>
          <a:lstStyle/>
          <a:p>
            <a:pPr>
              <a:buFont typeface="Wingdings" pitchFamily="2" charset="2"/>
              <a:buChar char="v"/>
            </a:pPr>
            <a:r>
              <a:rPr lang="en-US" sz="2800" b="1" dirty="0" smtClean="0"/>
              <a:t>Tribal lands broken up by the federal government and divided into individual plots</a:t>
            </a:r>
          </a:p>
          <a:p>
            <a:pPr>
              <a:buFont typeface="Wingdings" pitchFamily="2" charset="2"/>
              <a:buChar char="v"/>
            </a:pPr>
            <a:r>
              <a:rPr lang="en-US" sz="2800" b="1" dirty="0" smtClean="0"/>
              <a:t>Settlers (American Indians) would gain US citizenship status if they accepted individual plots to farm/settle</a:t>
            </a:r>
          </a:p>
          <a:p>
            <a:pPr>
              <a:buFont typeface="Wingdings" pitchFamily="2" charset="2"/>
              <a:buChar char="v"/>
            </a:pPr>
            <a:r>
              <a:rPr lang="en-US" sz="2800" b="1" dirty="0" smtClean="0"/>
              <a:t>Goal:  Assimilation into mainstream US society, Removing the Indian Culture/Identity from US society</a:t>
            </a:r>
          </a:p>
          <a:p>
            <a:pPr>
              <a:buFont typeface="Wingdings" pitchFamily="2" charset="2"/>
              <a:buChar char="v"/>
            </a:pPr>
            <a:r>
              <a:rPr lang="en-US" sz="2800" b="1" dirty="0" smtClean="0"/>
              <a:t>Resulted in 90 million acres of tribal land being taken from American Indians and then sold to non-natives</a:t>
            </a:r>
          </a:p>
          <a:p>
            <a:pPr lvl="0"/>
            <a:r>
              <a:rPr lang="en-US" sz="2800" b="1" u="sng" dirty="0" smtClean="0">
                <a:hlinkClick r:id="rId3"/>
              </a:rPr>
              <a:t>Assimilation - Carlisle Boarding School</a:t>
            </a:r>
            <a:r>
              <a:rPr lang="en-US" sz="2800" dirty="0" smtClean="0"/>
              <a:t>   established by the Bureau of Indian Affairs, it was meant to civilize the Indians and make them into the white definition of "American</a:t>
            </a:r>
            <a:r>
              <a:rPr lang="en-US" sz="2800" dirty="0" smtClean="0"/>
              <a:t>"</a:t>
            </a:r>
            <a:endParaRPr lang="en-US" sz="2800" b="1" dirty="0" smtClean="0"/>
          </a:p>
          <a:p>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5029"/>
          </a:xfrm>
        </p:spPr>
        <p:txBody>
          <a:bodyPr>
            <a:normAutofit fontScale="90000"/>
          </a:bodyPr>
          <a:lstStyle/>
          <a:p>
            <a:r>
              <a:rPr lang="en-US" dirty="0" smtClean="0">
                <a:hlinkClick r:id="rId2"/>
              </a:rPr>
              <a:t>Wounded knee</a:t>
            </a:r>
            <a:r>
              <a:rPr lang="en-US" dirty="0" smtClean="0"/>
              <a:t>     </a:t>
            </a:r>
            <a:r>
              <a:rPr lang="en-US" sz="3200" dirty="0" smtClean="0"/>
              <a:t>(</a:t>
            </a:r>
            <a:r>
              <a:rPr lang="en-US" sz="3200" dirty="0" smtClean="0"/>
              <a:t>Dec. 29, 1890</a:t>
            </a:r>
            <a:r>
              <a:rPr lang="en-US" sz="3200" dirty="0" smtClean="0"/>
              <a:t>)</a:t>
            </a:r>
            <a:br>
              <a:rPr lang="en-US" sz="3200" dirty="0" smtClean="0"/>
            </a:br>
            <a:r>
              <a:rPr lang="en-US" sz="3200" dirty="0" smtClean="0"/>
              <a:t>Wounded knee creek on </a:t>
            </a:r>
            <a:r>
              <a:rPr lang="en-US" sz="3200" dirty="0" err="1" smtClean="0"/>
              <a:t>lakota</a:t>
            </a:r>
            <a:r>
              <a:rPr lang="en-US" sz="3200" dirty="0" smtClean="0"/>
              <a:t> pine ridge </a:t>
            </a:r>
            <a:r>
              <a:rPr lang="en-US" sz="3200" dirty="0" err="1" smtClean="0"/>
              <a:t>indian</a:t>
            </a:r>
            <a:r>
              <a:rPr lang="en-US" sz="3200" dirty="0" smtClean="0"/>
              <a:t> reservation in South </a:t>
            </a:r>
            <a:r>
              <a:rPr lang="en-US" sz="3200" dirty="0" err="1" smtClean="0"/>
              <a:t>dakota</a:t>
            </a:r>
            <a:endParaRPr lang="en-US" sz="3200" dirty="0"/>
          </a:p>
        </p:txBody>
      </p:sp>
      <p:sp>
        <p:nvSpPr>
          <p:cNvPr id="3" name="Content Placeholder 2"/>
          <p:cNvSpPr>
            <a:spLocks noGrp="1"/>
          </p:cNvSpPr>
          <p:nvPr>
            <p:ph idx="1"/>
          </p:nvPr>
        </p:nvSpPr>
        <p:spPr>
          <a:xfrm>
            <a:off x="0" y="1590261"/>
            <a:ext cx="12192000" cy="5267739"/>
          </a:xfrm>
        </p:spPr>
        <p:txBody>
          <a:bodyPr>
            <a:normAutofit fontScale="92500" lnSpcReduction="20000"/>
          </a:bodyPr>
          <a:lstStyle/>
          <a:p>
            <a:pPr>
              <a:buFont typeface="Wingdings" pitchFamily="2" charset="2"/>
              <a:buChar char="v"/>
            </a:pPr>
            <a:r>
              <a:rPr lang="en-US" dirty="0" smtClean="0"/>
              <a:t>Attempts at assimilation by the federal government and conflicts due to encroachment of settlers led to wars and movements by tribal leaders to reassert Indian sovereignty</a:t>
            </a:r>
          </a:p>
          <a:p>
            <a:pPr>
              <a:buNone/>
            </a:pPr>
            <a:r>
              <a:rPr lang="en-US" b="1" dirty="0" smtClean="0"/>
              <a:t>Ghost Dance </a:t>
            </a:r>
            <a:r>
              <a:rPr lang="en-US" dirty="0" smtClean="0"/>
              <a:t>– </a:t>
            </a:r>
          </a:p>
          <a:p>
            <a:pPr>
              <a:buFont typeface="Wingdings" pitchFamily="2" charset="2"/>
              <a:buChar char="v"/>
            </a:pPr>
            <a:r>
              <a:rPr lang="en-US" dirty="0" smtClean="0"/>
              <a:t>a spiritual ceremony that evolved into a movement reflecting a desire for the return of tradition and preached nonviolence</a:t>
            </a:r>
          </a:p>
          <a:p>
            <a:pPr>
              <a:buFont typeface="Wingdings" pitchFamily="2" charset="2"/>
              <a:buChar char="v"/>
            </a:pPr>
            <a:r>
              <a:rPr lang="en-US" dirty="0" smtClean="0"/>
              <a:t>inspired by a shaman (Wovoka - Paiute tribe in Nevada) who had a dream that that Creator would free the world of the white man and return the land back to the natives (along with their buffalo)  </a:t>
            </a:r>
          </a:p>
          <a:p>
            <a:pPr>
              <a:buFont typeface="Wingdings" pitchFamily="2" charset="2"/>
              <a:buChar char="v"/>
            </a:pPr>
            <a:r>
              <a:rPr lang="en-US" dirty="0" smtClean="0"/>
              <a:t>Ceremony, characterized by a dance and chanting, spread across the Great Plains and caused fear in white settlers</a:t>
            </a:r>
          </a:p>
          <a:p>
            <a:pPr>
              <a:buFont typeface="Wingdings" pitchFamily="2" charset="2"/>
              <a:buChar char="v"/>
            </a:pPr>
            <a:r>
              <a:rPr lang="en-US" dirty="0" smtClean="0"/>
              <a:t>Sitting Bull helped the Ghost Dance spread to the Sioux people, who was killed 2 weeks prior by police officers who feared he might flee the reservation</a:t>
            </a:r>
          </a:p>
          <a:p>
            <a:pPr>
              <a:buNone/>
            </a:pPr>
            <a:r>
              <a:rPr lang="en-US" b="1" dirty="0" smtClean="0"/>
              <a:t>EVENTS:</a:t>
            </a:r>
          </a:p>
          <a:p>
            <a:pPr>
              <a:buFont typeface="Wingdings" pitchFamily="2" charset="2"/>
              <a:buChar char="v"/>
            </a:pPr>
            <a:r>
              <a:rPr lang="en-US" dirty="0" smtClean="0"/>
              <a:t>US Army demanded that Sioux surrender their weapons and end their ritual of the Ghost Dance</a:t>
            </a:r>
          </a:p>
          <a:p>
            <a:pPr>
              <a:buFont typeface="Wingdings" pitchFamily="2" charset="2"/>
              <a:buChar char="v"/>
            </a:pPr>
            <a:r>
              <a:rPr lang="en-US" dirty="0" smtClean="0"/>
              <a:t>7</a:t>
            </a:r>
            <a:r>
              <a:rPr lang="en-US" baseline="30000" dirty="0" smtClean="0"/>
              <a:t>th</a:t>
            </a:r>
            <a:r>
              <a:rPr lang="en-US" dirty="0" smtClean="0"/>
              <a:t> Cavalry opened fire on the Sioux while attempting to disarm them</a:t>
            </a:r>
          </a:p>
          <a:p>
            <a:pPr>
              <a:buFont typeface="Wingdings" pitchFamily="2" charset="2"/>
              <a:buChar char="v"/>
            </a:pPr>
            <a:r>
              <a:rPr lang="en-US" dirty="0" smtClean="0"/>
              <a:t>Local Chief Big Foot was shot in his tent while recovering from pneumonia and others were shot down</a:t>
            </a:r>
          </a:p>
          <a:p>
            <a:pPr>
              <a:buFont typeface="Wingdings" pitchFamily="2" charset="2"/>
              <a:buChar char="v"/>
            </a:pPr>
            <a:r>
              <a:rPr lang="en-US" dirty="0" smtClean="0"/>
              <a:t>300 Men, Women, Children were massacred as they tried to flee the reservation</a:t>
            </a:r>
          </a:p>
          <a:p>
            <a:pPr>
              <a:buNone/>
            </a:pPr>
            <a:endParaRPr lang="en-US" dirty="0" smtClean="0"/>
          </a:p>
          <a:p>
            <a:pPr>
              <a:buFont typeface="Wingdings" pitchFamily="2" charset="2"/>
              <a:buChar char="v"/>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3287"/>
            <a:ext cx="10744200" cy="578118"/>
          </a:xfrm>
        </p:spPr>
        <p:txBody>
          <a:bodyPr>
            <a:normAutofit fontScale="90000"/>
          </a:bodyPr>
          <a:lstStyle/>
          <a:p>
            <a:r>
              <a:rPr lang="en-US" dirty="0" smtClean="0"/>
              <a:t> </a:t>
            </a:r>
            <a:r>
              <a:rPr lang="en-US" b="1" dirty="0" smtClean="0"/>
              <a:t>Settlers go west</a:t>
            </a:r>
            <a:endParaRPr lang="en-US" b="1" dirty="0"/>
          </a:p>
        </p:txBody>
      </p:sp>
      <p:sp>
        <p:nvSpPr>
          <p:cNvPr id="3" name="Content Placeholder 2"/>
          <p:cNvSpPr>
            <a:spLocks noGrp="1"/>
          </p:cNvSpPr>
          <p:nvPr>
            <p:ph idx="1"/>
          </p:nvPr>
        </p:nvSpPr>
        <p:spPr>
          <a:xfrm>
            <a:off x="0" y="741405"/>
            <a:ext cx="12192000" cy="6116595"/>
          </a:xfrm>
        </p:spPr>
        <p:txBody>
          <a:bodyPr>
            <a:normAutofit fontScale="92500" lnSpcReduction="10000"/>
          </a:bodyPr>
          <a:lstStyle/>
          <a:p>
            <a:pPr>
              <a:buFont typeface="Courier New" pitchFamily="49" charset="0"/>
              <a:buChar char="o"/>
            </a:pPr>
            <a:r>
              <a:rPr lang="en-US" sz="4000" dirty="0"/>
              <a:t>West </a:t>
            </a:r>
            <a:r>
              <a:rPr lang="en-US" sz="4000" dirty="0" smtClean="0"/>
              <a:t>populated due to </a:t>
            </a:r>
            <a:r>
              <a:rPr lang="en-US" sz="4000" dirty="0" smtClean="0"/>
              <a:t>railroads</a:t>
            </a:r>
          </a:p>
          <a:p>
            <a:pPr>
              <a:buFont typeface="Courier New" pitchFamily="49" charset="0"/>
              <a:buChar char="o"/>
            </a:pPr>
            <a:r>
              <a:rPr lang="en-US" sz="4000" dirty="0" smtClean="0"/>
              <a:t>Towns built</a:t>
            </a:r>
            <a:r>
              <a:rPr lang="en-US" sz="4000" dirty="0"/>
              <a:t>, </a:t>
            </a:r>
            <a:r>
              <a:rPr lang="en-US" sz="4000" dirty="0" smtClean="0"/>
              <a:t>markets </a:t>
            </a:r>
            <a:r>
              <a:rPr lang="en-US" sz="4000" dirty="0" smtClean="0"/>
              <a:t>established, American Ind. pushed out</a:t>
            </a:r>
          </a:p>
          <a:p>
            <a:pPr>
              <a:buFont typeface="Courier New" pitchFamily="49" charset="0"/>
              <a:buChar char="o"/>
            </a:pPr>
            <a:r>
              <a:rPr lang="en-US" sz="4000" dirty="0" smtClean="0"/>
              <a:t>1862 – 1934 – million and ½ homesteads (federal land) were sold to Americans leading to “land rushes”</a:t>
            </a:r>
            <a:endParaRPr lang="en-US" sz="4000" dirty="0" smtClean="0"/>
          </a:p>
          <a:p>
            <a:endParaRPr lang="en-US" sz="4000" dirty="0" smtClean="0"/>
          </a:p>
          <a:p>
            <a:r>
              <a:rPr lang="en-US" sz="4000" dirty="0" smtClean="0"/>
              <a:t>1850-1900 </a:t>
            </a:r>
            <a:r>
              <a:rPr lang="en-US" sz="4000" dirty="0" smtClean="0"/>
              <a:t>– people living west of the Mississippi rose from 1% to 30% of the population of 1850</a:t>
            </a:r>
          </a:p>
          <a:p>
            <a:pPr>
              <a:buFont typeface="Courier New" panose="02070309020205020404" pitchFamily="49" charset="0"/>
              <a:buChar char="o"/>
            </a:pPr>
            <a:r>
              <a:rPr lang="en-US" sz="4000" b="1" u="sng" dirty="0" smtClean="0"/>
              <a:t>Homestead Act of 1862</a:t>
            </a:r>
            <a:r>
              <a:rPr lang="en-US" sz="4000" dirty="0" smtClean="0"/>
              <a:t>:  federal government gave land west of the Mississippi to homesteaders who improved the land over a period of 5 years (built a home, grow crops); Issues:  severe weather (blizzards, wind, lack water)</a:t>
            </a:r>
          </a:p>
          <a:p>
            <a:pPr>
              <a:buFont typeface="Courier New" panose="02070309020205020404" pitchFamily="49" charset="0"/>
              <a:buChar char="o"/>
            </a:pPr>
            <a:endParaRPr lang="en-US" sz="4000" dirty="0" smtClean="0">
              <a:solidFill>
                <a:srgbClr val="FFFF00"/>
              </a:solidFill>
            </a:endParaRPr>
          </a:p>
          <a:p>
            <a:endParaRPr lang="en-US" dirty="0"/>
          </a:p>
        </p:txBody>
      </p:sp>
    </p:spTree>
    <p:extLst>
      <p:ext uri="{BB962C8B-B14F-4D97-AF65-F5344CB8AC3E}">
        <p14:creationId xmlns:p14="http://schemas.microsoft.com/office/powerpoint/2010/main" xmlns="" val="255182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t="-39000" r="-2000" b="-1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440872"/>
            <a:ext cx="9720072" cy="48986"/>
          </a:xfrm>
        </p:spPr>
        <p:txBody>
          <a:bodyPr>
            <a:normAutofit fontScale="90000"/>
          </a:bodyPr>
          <a:lstStyle/>
          <a:p>
            <a:r>
              <a:rPr lang="en-US" dirty="0" smtClean="0"/>
              <a:t>				</a:t>
            </a:r>
            <a:r>
              <a:rPr lang="en-US" b="1" dirty="0" smtClean="0">
                <a:solidFill>
                  <a:schemeClr val="bg1"/>
                </a:solidFill>
              </a:rPr>
              <a:t>Settlers </a:t>
            </a:r>
            <a:endParaRPr lang="en-US" b="1" dirty="0">
              <a:solidFill>
                <a:schemeClr val="bg1"/>
              </a:solidFill>
            </a:endParaRPr>
          </a:p>
        </p:txBody>
      </p:sp>
      <p:sp>
        <p:nvSpPr>
          <p:cNvPr id="3" name="Content Placeholder 2"/>
          <p:cNvSpPr>
            <a:spLocks noGrp="1"/>
          </p:cNvSpPr>
          <p:nvPr>
            <p:ph idx="1"/>
          </p:nvPr>
        </p:nvSpPr>
        <p:spPr>
          <a:xfrm>
            <a:off x="0" y="693684"/>
            <a:ext cx="12192000" cy="6164316"/>
          </a:xfrm>
        </p:spPr>
        <p:txBody>
          <a:bodyPr>
            <a:normAutofit fontScale="32500" lnSpcReduction="20000"/>
          </a:bodyPr>
          <a:lstStyle/>
          <a:p>
            <a:endParaRPr lang="en-US" sz="9000" b="1" dirty="0" smtClean="0">
              <a:solidFill>
                <a:schemeClr val="bg1"/>
              </a:solidFill>
            </a:endParaRPr>
          </a:p>
          <a:p>
            <a:r>
              <a:rPr lang="en-US" sz="9000" b="1" dirty="0" smtClean="0">
                <a:solidFill>
                  <a:schemeClr val="bg1"/>
                </a:solidFill>
              </a:rPr>
              <a:t>Oklahoma </a:t>
            </a:r>
            <a:r>
              <a:rPr lang="en-US" sz="9000" b="1" dirty="0">
                <a:solidFill>
                  <a:schemeClr val="bg1"/>
                </a:solidFill>
              </a:rPr>
              <a:t>Land Rush of 1893 </a:t>
            </a:r>
            <a:r>
              <a:rPr lang="en-US" sz="9000" dirty="0" smtClean="0">
                <a:solidFill>
                  <a:schemeClr val="bg1"/>
                </a:solidFill>
              </a:rPr>
              <a:t>– </a:t>
            </a:r>
            <a:br>
              <a:rPr lang="en-US" sz="9000" dirty="0" smtClean="0">
                <a:solidFill>
                  <a:schemeClr val="bg1"/>
                </a:solidFill>
              </a:rPr>
            </a:br>
            <a:r>
              <a:rPr lang="en-US" sz="9000" dirty="0" smtClean="0">
                <a:solidFill>
                  <a:schemeClr val="bg1"/>
                </a:solidFill>
              </a:rPr>
              <a:t>settlers waited for a cannon to boom to quickly claim some of the 6 million acres as a homestead, but less than ½ of the 100,000 would stake a claim. “Sooners” beat “Boomers” to the best land, once settled by the Cherokee</a:t>
            </a:r>
            <a:endParaRPr lang="en-US" sz="9000" dirty="0" smtClean="0"/>
          </a:p>
          <a:p>
            <a:endParaRPr lang="en-US" sz="7000" b="1" dirty="0" smtClean="0">
              <a:solidFill>
                <a:schemeClr val="bg1"/>
              </a:solidFill>
            </a:endParaRPr>
          </a:p>
          <a:p>
            <a:endParaRPr lang="en-US" sz="7000" b="1" dirty="0" smtClean="0">
              <a:solidFill>
                <a:schemeClr val="bg1"/>
              </a:solidFill>
            </a:endParaRPr>
          </a:p>
          <a:p>
            <a:endParaRPr lang="en-US" sz="7000" b="1" dirty="0" smtClean="0">
              <a:solidFill>
                <a:schemeClr val="bg1"/>
              </a:solidFill>
            </a:endParaRPr>
          </a:p>
          <a:p>
            <a:endParaRPr lang="en-US" sz="7000" b="1" dirty="0" smtClean="0">
              <a:solidFill>
                <a:schemeClr val="bg1"/>
              </a:solidFill>
            </a:endParaRPr>
          </a:p>
          <a:p>
            <a:r>
              <a:rPr lang="en-US" sz="7000" b="1" dirty="0" smtClean="0">
                <a:solidFill>
                  <a:schemeClr val="bg1"/>
                </a:solidFill>
              </a:rPr>
              <a:t>1872</a:t>
            </a:r>
            <a:r>
              <a:rPr lang="en-US" sz="7000" dirty="0" smtClean="0">
                <a:solidFill>
                  <a:schemeClr val="bg1"/>
                </a:solidFill>
              </a:rPr>
              <a:t> </a:t>
            </a:r>
            <a:r>
              <a:rPr lang="en-US" sz="7000" dirty="0" smtClean="0">
                <a:solidFill>
                  <a:schemeClr val="bg1"/>
                </a:solidFill>
              </a:rPr>
              <a:t>– Yellowstone National Park – preserve some wilderness</a:t>
            </a:r>
          </a:p>
          <a:p>
            <a:r>
              <a:rPr lang="en-US" sz="7000" b="1" dirty="0" smtClean="0">
                <a:solidFill>
                  <a:schemeClr val="bg1"/>
                </a:solidFill>
              </a:rPr>
              <a:t>1889</a:t>
            </a:r>
            <a:r>
              <a:rPr lang="en-US" sz="7000" dirty="0" smtClean="0">
                <a:solidFill>
                  <a:schemeClr val="bg1"/>
                </a:solidFill>
              </a:rPr>
              <a:t> – 2 million acres were claimed in one day</a:t>
            </a:r>
          </a:p>
          <a:p>
            <a:endParaRPr lang="en-US" sz="7000" dirty="0">
              <a:solidFill>
                <a:schemeClr val="bg1"/>
              </a:solidFill>
            </a:endParaRPr>
          </a:p>
          <a:p>
            <a:endParaRPr lang="en-US" sz="7000" dirty="0" smtClean="0">
              <a:solidFill>
                <a:schemeClr val="bg1"/>
              </a:solidFill>
            </a:endParaRPr>
          </a:p>
          <a:p>
            <a:r>
              <a:rPr lang="en-US" sz="7000" dirty="0" smtClean="0">
                <a:solidFill>
                  <a:schemeClr val="bg1"/>
                </a:solidFill>
              </a:rPr>
              <a:t>Far </a:t>
            </a:r>
            <a:r>
              <a:rPr lang="en-US" sz="7000" dirty="0">
                <a:solidFill>
                  <a:schemeClr val="bg1"/>
                </a:solidFill>
              </a:rPr>
              <a:t>and Away Land Rush Scene (4:15) </a:t>
            </a:r>
            <a:r>
              <a:rPr lang="en-US" sz="7000" dirty="0">
                <a:solidFill>
                  <a:schemeClr val="bg1"/>
                </a:solidFill>
                <a:hlinkClick r:id="rId3"/>
              </a:rPr>
              <a:t>https://www.youtube.com/watch?v=-FCH8wGRHGc</a:t>
            </a:r>
            <a:endParaRPr lang="en-US" sz="7000" dirty="0">
              <a:solidFill>
                <a:schemeClr val="bg1"/>
              </a:solidFill>
            </a:endParaRPr>
          </a:p>
          <a:p>
            <a:endParaRPr lang="en-US" dirty="0"/>
          </a:p>
        </p:txBody>
      </p:sp>
    </p:spTree>
    <p:extLst>
      <p:ext uri="{BB962C8B-B14F-4D97-AF65-F5344CB8AC3E}">
        <p14:creationId xmlns:p14="http://schemas.microsoft.com/office/powerpoint/2010/main" xmlns="" val="374058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stretch>
            <a:fillRect t="-4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963386"/>
          </a:xfrm>
        </p:spPr>
        <p:txBody>
          <a:bodyPr/>
          <a:lstStyle/>
          <a:p>
            <a:pPr algn="ctr"/>
            <a:r>
              <a:rPr lang="en-US" b="1" dirty="0" smtClean="0"/>
              <a:t>Settlers</a:t>
            </a:r>
            <a:endParaRPr lang="en-US" b="1" dirty="0"/>
          </a:p>
        </p:txBody>
      </p:sp>
      <p:sp>
        <p:nvSpPr>
          <p:cNvPr id="3" name="Content Placeholder 2"/>
          <p:cNvSpPr>
            <a:spLocks noGrp="1"/>
          </p:cNvSpPr>
          <p:nvPr>
            <p:ph idx="1"/>
          </p:nvPr>
        </p:nvSpPr>
        <p:spPr>
          <a:xfrm>
            <a:off x="0" y="963386"/>
            <a:ext cx="12192000" cy="5894615"/>
          </a:xfrm>
        </p:spPr>
        <p:txBody>
          <a:bodyPr>
            <a:normAutofit/>
          </a:bodyPr>
          <a:lstStyle/>
          <a:p>
            <a:pPr>
              <a:buFont typeface="Courier New" panose="02070309020205020404" pitchFamily="49" charset="0"/>
              <a:buChar char="o"/>
            </a:pPr>
            <a:r>
              <a:rPr lang="en-US" sz="4000" dirty="0"/>
              <a:t> </a:t>
            </a:r>
            <a:r>
              <a:rPr lang="en-US" sz="4000" b="1" dirty="0" smtClean="0"/>
              <a:t>Farmers</a:t>
            </a:r>
            <a:r>
              <a:rPr lang="en-US" sz="4000" dirty="0" smtClean="0"/>
              <a:t> - (Minnesota, Dakotas, Nebraska, Kansas) grew from 300,000 to 5 million from 1860 to 1900</a:t>
            </a:r>
            <a:endParaRPr lang="en-US" sz="4000" dirty="0"/>
          </a:p>
          <a:p>
            <a:pPr>
              <a:buFont typeface="Courier New" panose="02070309020205020404" pitchFamily="49" charset="0"/>
              <a:buChar char="o"/>
            </a:pPr>
            <a:r>
              <a:rPr lang="en-US" sz="4000" b="1" dirty="0" smtClean="0"/>
              <a:t>Diverse backgrounds </a:t>
            </a:r>
            <a:r>
              <a:rPr lang="en-US" sz="4000" dirty="0" smtClean="0"/>
              <a:t>– former slaves from the South, immigrants from Canada, Germany, Scandinavia, Great Britain</a:t>
            </a:r>
          </a:p>
          <a:p>
            <a:pPr>
              <a:buFont typeface="Courier New" panose="02070309020205020404" pitchFamily="49" charset="0"/>
              <a:buChar char="o"/>
            </a:pPr>
            <a:endParaRPr lang="en-US" sz="4000" dirty="0"/>
          </a:p>
          <a:p>
            <a:pPr>
              <a:buFont typeface="Courier New" panose="02070309020205020404" pitchFamily="49" charset="0"/>
              <a:buChar char="o"/>
            </a:pPr>
            <a:r>
              <a:rPr lang="en-US" sz="4000" b="1" dirty="0" smtClean="0"/>
              <a:t>Great </a:t>
            </a:r>
            <a:r>
              <a:rPr lang="en-US" sz="4000" b="1" dirty="0" smtClean="0"/>
              <a:t>Plains </a:t>
            </a:r>
            <a:r>
              <a:rPr lang="en-US" sz="4000" dirty="0" smtClean="0"/>
              <a:t>= harsh, droughts, blizzards, treeless, sod houses, isolation, self-sufficiency</a:t>
            </a:r>
          </a:p>
          <a:p>
            <a:pPr>
              <a:buFont typeface="Courier New" panose="02070309020205020404" pitchFamily="49" charset="0"/>
              <a:buChar char="o"/>
            </a:pPr>
            <a:r>
              <a:rPr lang="en-US" sz="3000" dirty="0"/>
              <a:t>IMAGES:  </a:t>
            </a:r>
            <a:r>
              <a:rPr lang="en-US" sz="3000" dirty="0">
                <a:hlinkClick r:id="rId3"/>
              </a:rPr>
              <a:t>https://</a:t>
            </a:r>
            <a:r>
              <a:rPr lang="en-US" sz="3000" dirty="0" smtClean="0">
                <a:hlinkClick r:id="rId3"/>
              </a:rPr>
              <a:t>www.archives.gov/research/american-west#land</a:t>
            </a:r>
            <a:endParaRPr lang="en-US" sz="3000" dirty="0" smtClean="0"/>
          </a:p>
          <a:p>
            <a:pPr>
              <a:buFont typeface="Courier New" panose="02070309020205020404" pitchFamily="49" charset="0"/>
              <a:buChar char="o"/>
            </a:pPr>
            <a:endParaRPr lang="en-US" sz="4000" dirty="0" smtClean="0"/>
          </a:p>
          <a:p>
            <a:pPr marL="0" indent="0">
              <a:buNone/>
            </a:pPr>
            <a:endParaRPr lang="en-US" sz="4000" dirty="0"/>
          </a:p>
        </p:txBody>
      </p:sp>
    </p:spTree>
    <p:extLst>
      <p:ext uri="{BB962C8B-B14F-4D97-AF65-F5344CB8AC3E}">
        <p14:creationId xmlns:p14="http://schemas.microsoft.com/office/powerpoint/2010/main" xmlns="" val="158038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12371"/>
          </a:xfrm>
        </p:spPr>
        <p:txBody>
          <a:bodyPr/>
          <a:lstStyle/>
          <a:p>
            <a:pPr algn="ctr"/>
            <a:r>
              <a:rPr lang="en-US" b="1" dirty="0" smtClean="0"/>
              <a:t>Pioneer Women</a:t>
            </a:r>
            <a:endParaRPr lang="en-US" b="1" dirty="0"/>
          </a:p>
        </p:txBody>
      </p:sp>
      <p:sp>
        <p:nvSpPr>
          <p:cNvPr id="3" name="Content Placeholder 2"/>
          <p:cNvSpPr>
            <a:spLocks noGrp="1"/>
          </p:cNvSpPr>
          <p:nvPr>
            <p:ph idx="1"/>
          </p:nvPr>
        </p:nvSpPr>
        <p:spPr>
          <a:xfrm>
            <a:off x="0" y="1012371"/>
            <a:ext cx="12328071" cy="5845629"/>
          </a:xfrm>
        </p:spPr>
        <p:txBody>
          <a:bodyPr>
            <a:normAutofit fontScale="92500" lnSpcReduction="20000"/>
          </a:bodyPr>
          <a:lstStyle/>
          <a:p>
            <a:r>
              <a:rPr lang="en-US" sz="4400" b="1" dirty="0"/>
              <a:t>Women's chores </a:t>
            </a:r>
            <a:r>
              <a:rPr lang="en-US" sz="4400" dirty="0"/>
              <a:t>= backbreaking  labor (farm, children, manage house, cook, </a:t>
            </a:r>
            <a:r>
              <a:rPr lang="en-US" sz="4400" dirty="0" smtClean="0"/>
              <a:t>laundry)</a:t>
            </a:r>
            <a:endParaRPr lang="en-US" sz="4400" dirty="0"/>
          </a:p>
          <a:p>
            <a:endParaRPr lang="en-US" sz="4400" u="sng" dirty="0" smtClean="0"/>
          </a:p>
          <a:p>
            <a:endParaRPr lang="en-US" sz="4400" u="sng" dirty="0" smtClean="0"/>
          </a:p>
          <a:p>
            <a:r>
              <a:rPr lang="en-US" sz="4400" u="sng" dirty="0" smtClean="0"/>
              <a:t>Woman </a:t>
            </a:r>
            <a:r>
              <a:rPr lang="en-US" sz="4400" u="sng" dirty="0"/>
              <a:t>from Arizona</a:t>
            </a:r>
            <a:r>
              <a:rPr lang="en-US" sz="4400" dirty="0"/>
              <a:t> - </a:t>
            </a:r>
            <a:r>
              <a:rPr lang="en-US" sz="4400" i="1" dirty="0"/>
              <a:t>"Get up, turn out my chickens, draw a pail of water . . make a fire, put potatoes to cook, brush and sweep half inch of dust off floor, feed three litters of chickens, then mix biscuits, get breakfast, milk, besides work in the house, and this morning had to go half mile after calves."  </a:t>
            </a:r>
            <a:endParaRPr lang="en-US" sz="4400" i="1" dirty="0" smtClean="0"/>
          </a:p>
          <a:p>
            <a:r>
              <a:rPr lang="en-US" sz="4400" i="1" dirty="0" smtClean="0">
                <a:hlinkClick r:id="rId3"/>
              </a:rPr>
              <a:t>A Pioneer Woman’s Westward Journey (1849)</a:t>
            </a:r>
            <a:endParaRPr lang="en-US" sz="4400" dirty="0"/>
          </a:p>
          <a:p>
            <a:endParaRPr lang="en-US" dirty="0"/>
          </a:p>
        </p:txBody>
      </p:sp>
    </p:spTree>
    <p:extLst>
      <p:ext uri="{BB962C8B-B14F-4D97-AF65-F5344CB8AC3E}">
        <p14:creationId xmlns:p14="http://schemas.microsoft.com/office/powerpoint/2010/main" xmlns="" val="2624666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t="-12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146957"/>
            <a:ext cx="9720072" cy="718457"/>
          </a:xfrm>
        </p:spPr>
        <p:txBody>
          <a:bodyPr>
            <a:normAutofit fontScale="90000"/>
          </a:bodyPr>
          <a:lstStyle/>
          <a:p>
            <a:r>
              <a:rPr lang="en-US" sz="5400" b="1" u="sng" dirty="0"/>
              <a:t>Cowboys</a:t>
            </a:r>
            <a:endParaRPr lang="en-US" dirty="0"/>
          </a:p>
        </p:txBody>
      </p:sp>
      <p:sp>
        <p:nvSpPr>
          <p:cNvPr id="3" name="Content Placeholder 2"/>
          <p:cNvSpPr>
            <a:spLocks noGrp="1"/>
          </p:cNvSpPr>
          <p:nvPr>
            <p:ph idx="1"/>
          </p:nvPr>
        </p:nvSpPr>
        <p:spPr>
          <a:xfrm>
            <a:off x="0" y="1126671"/>
            <a:ext cx="12192000" cy="5731329"/>
          </a:xfrm>
        </p:spPr>
        <p:txBody>
          <a:bodyPr/>
          <a:lstStyle/>
          <a:p>
            <a:r>
              <a:rPr lang="en-US" sz="3600" dirty="0" smtClean="0"/>
              <a:t>The </a:t>
            </a:r>
            <a:r>
              <a:rPr lang="en-US" sz="3600" dirty="0"/>
              <a:t>west was more than a farming </a:t>
            </a:r>
            <a:r>
              <a:rPr lang="en-US" sz="3600" dirty="0" smtClean="0"/>
              <a:t>empire</a:t>
            </a:r>
          </a:p>
          <a:p>
            <a:r>
              <a:rPr lang="en-US" sz="3600" dirty="0" smtClean="0"/>
              <a:t>Cowboys  </a:t>
            </a:r>
            <a:r>
              <a:rPr lang="en-US" sz="3600" dirty="0"/>
              <a:t>became a symbol of the </a:t>
            </a:r>
            <a:r>
              <a:rPr lang="en-US" sz="3600" dirty="0" smtClean="0"/>
              <a:t>west finding freedom </a:t>
            </a:r>
            <a:r>
              <a:rPr lang="en-US" sz="3600" dirty="0"/>
              <a:t>on the open range</a:t>
            </a:r>
          </a:p>
          <a:p>
            <a:endParaRPr lang="en-US" sz="3600" b="1" dirty="0" smtClean="0"/>
          </a:p>
          <a:p>
            <a:r>
              <a:rPr lang="en-US" sz="3600" b="1" dirty="0" smtClean="0"/>
              <a:t>Cowboy</a:t>
            </a:r>
            <a:r>
              <a:rPr lang="en-US" sz="3600" b="1" dirty="0"/>
              <a:t>, West painting, 1st Homesteader, Family</a:t>
            </a:r>
            <a:r>
              <a:rPr lang="en-US" b="1" dirty="0"/>
              <a:t/>
            </a:r>
            <a:br>
              <a:rPr lang="en-US" b="1" dirty="0"/>
            </a:br>
            <a:r>
              <a:rPr lang="en-US" sz="1800" u="sng" dirty="0">
                <a:hlinkClick r:id="rId3"/>
              </a:rPr>
              <a:t>http://www.shmoop.com/the-west/photo-cowboy.html</a:t>
            </a:r>
            <a:r>
              <a:rPr lang="en-US" sz="1800" dirty="0"/>
              <a:t/>
            </a:r>
            <a:br>
              <a:rPr lang="en-US" sz="1800" dirty="0"/>
            </a:br>
            <a:r>
              <a:rPr lang="en-US" sz="1800" u="sng" dirty="0">
                <a:hlinkClick r:id="rId4"/>
              </a:rPr>
              <a:t>https://www.boundless.com/u-s-history/the-gilded-age-1870-1900/the-transformation-of-the-west/ranchers-cowboys-and-cattle/</a:t>
            </a:r>
            <a:r>
              <a:rPr lang="en-US" sz="1800" dirty="0"/>
              <a:t/>
            </a:r>
            <a:br>
              <a:rPr lang="en-US" sz="1800" dirty="0"/>
            </a:br>
            <a:r>
              <a:rPr lang="en-US" sz="1800" u="sng" dirty="0">
                <a:hlinkClick r:id="rId5"/>
              </a:rPr>
              <a:t>http://www.pbs.org/wgbh/americanexperience/features/photo-gallery/billy/</a:t>
            </a:r>
            <a:r>
              <a:rPr lang="en-US" dirty="0"/>
              <a:t/>
            </a:r>
            <a:br>
              <a:rPr lang="en-US" dirty="0"/>
            </a:br>
            <a:endParaRPr lang="en-US" dirty="0"/>
          </a:p>
          <a:p>
            <a:endParaRPr lang="en-US" dirty="0"/>
          </a:p>
        </p:txBody>
      </p:sp>
    </p:spTree>
    <p:extLst>
      <p:ext uri="{BB962C8B-B14F-4D97-AF65-F5344CB8AC3E}">
        <p14:creationId xmlns:p14="http://schemas.microsoft.com/office/powerpoint/2010/main" xmlns="" val="1774677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1000"/>
            <a:lum/>
          </a:blip>
          <a:srcRect/>
          <a:stretch>
            <a:fillRect l="-5000" t="-17000" r="-4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041" y="0"/>
            <a:ext cx="9940159" cy="961697"/>
          </a:xfrm>
        </p:spPr>
        <p:txBody>
          <a:bodyPr>
            <a:normAutofit/>
          </a:bodyPr>
          <a:lstStyle/>
          <a:p>
            <a:r>
              <a:rPr lang="en-US" dirty="0" smtClean="0"/>
              <a:t>Settlers						</a:t>
            </a:r>
            <a:r>
              <a:rPr lang="en-US" sz="1800" dirty="0" smtClean="0"/>
              <a:t>kahnacademy.org</a:t>
            </a:r>
            <a:endParaRPr lang="en-US" sz="1800" dirty="0"/>
          </a:p>
        </p:txBody>
      </p:sp>
      <p:sp>
        <p:nvSpPr>
          <p:cNvPr id="3" name="Content Placeholder 2"/>
          <p:cNvSpPr>
            <a:spLocks noGrp="1"/>
          </p:cNvSpPr>
          <p:nvPr>
            <p:ph idx="1"/>
          </p:nvPr>
        </p:nvSpPr>
        <p:spPr>
          <a:xfrm>
            <a:off x="0" y="646387"/>
            <a:ext cx="11997559" cy="6211614"/>
          </a:xfrm>
        </p:spPr>
        <p:txBody>
          <a:bodyPr>
            <a:normAutofit lnSpcReduction="10000"/>
          </a:bodyPr>
          <a:lstStyle/>
          <a:p>
            <a:r>
              <a:rPr lang="en-US" sz="4400" b="1" dirty="0" err="1" smtClean="0"/>
              <a:t>Exodusters</a:t>
            </a:r>
            <a:r>
              <a:rPr lang="en-US" sz="4400" b="1" dirty="0" smtClean="0"/>
              <a:t> </a:t>
            </a:r>
            <a:r>
              <a:rPr lang="en-US" sz="4400" dirty="0" smtClean="0"/>
              <a:t>- 1879</a:t>
            </a:r>
            <a:endParaRPr lang="en-US" sz="4400" dirty="0" smtClean="0"/>
          </a:p>
          <a:p>
            <a:pPr>
              <a:buFont typeface="Wingdings" pitchFamily="2" charset="2"/>
              <a:buChar char="v"/>
            </a:pPr>
            <a:r>
              <a:rPr lang="en-US" sz="4400" dirty="0" smtClean="0"/>
              <a:t>1</a:t>
            </a:r>
            <a:r>
              <a:rPr lang="en-US" sz="4400" baseline="30000" dirty="0" smtClean="0"/>
              <a:t>st</a:t>
            </a:r>
            <a:r>
              <a:rPr lang="en-US" sz="4400" dirty="0" smtClean="0"/>
              <a:t> mass migration of African Americans from the South after the Civil War</a:t>
            </a:r>
          </a:p>
          <a:p>
            <a:pPr>
              <a:buFont typeface="Wingdings" pitchFamily="2" charset="2"/>
              <a:buChar char="v"/>
            </a:pPr>
            <a:endParaRPr lang="en-US" sz="4400" dirty="0" smtClean="0"/>
          </a:p>
          <a:p>
            <a:pPr>
              <a:buFont typeface="Wingdings" pitchFamily="2" charset="2"/>
              <a:buChar char="v"/>
            </a:pPr>
            <a:endParaRPr lang="en-US" sz="4400" dirty="0" smtClean="0"/>
          </a:p>
          <a:p>
            <a:pPr>
              <a:buFont typeface="Wingdings" pitchFamily="2" charset="2"/>
              <a:buChar char="v"/>
            </a:pPr>
            <a:r>
              <a:rPr lang="en-US" sz="4400" dirty="0" smtClean="0"/>
              <a:t>Kansas, Colorado, Oklahoma</a:t>
            </a:r>
          </a:p>
          <a:p>
            <a:pPr>
              <a:buFont typeface="Wingdings" pitchFamily="2" charset="2"/>
              <a:buChar char="v"/>
            </a:pPr>
            <a:r>
              <a:rPr lang="en-US" sz="4400" dirty="0" smtClean="0"/>
              <a:t>Compromise of 1877 – federal protections had been removed and violence countered any push for equality (Ku Klux Klan) </a:t>
            </a:r>
            <a:r>
              <a:rPr lang="en-US" sz="4400" dirty="0" smtClean="0"/>
              <a:t>(Jim Crow laws ruled)</a:t>
            </a:r>
            <a:endParaRPr lang="en-US" sz="4400" dirty="0" smtClean="0"/>
          </a:p>
          <a:p>
            <a:pPr>
              <a:buFont typeface="Wingdings" pitchFamily="2" charset="2"/>
              <a:buChar char="v"/>
            </a:pPr>
            <a:endParaRPr lang="en-US" sz="4400" dirty="0" smtClean="0"/>
          </a:p>
          <a:p>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9420" y="4603531"/>
            <a:ext cx="9732579" cy="2837793"/>
          </a:xfrm>
        </p:spPr>
        <p:txBody>
          <a:bodyPr>
            <a:normAutofit/>
          </a:bodyPr>
          <a:lstStyle/>
          <a:p>
            <a:pPr algn="r"/>
            <a:r>
              <a:rPr lang="en-US" dirty="0" err="1" smtClean="0">
                <a:solidFill>
                  <a:schemeClr val="bg1"/>
                </a:solidFill>
              </a:rPr>
              <a:t>Exodusters</a:t>
            </a:r>
            <a:r>
              <a:rPr lang="en-US" dirty="0" smtClean="0">
                <a:solidFill>
                  <a:schemeClr val="bg1"/>
                </a:solidFill>
              </a:rPr>
              <a:t> waiting on the Mississippi riverbank for passing steamers to give them passage to St. Louis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380</TotalTime>
  <Words>996</Words>
  <Application>Microsoft Office PowerPoint</Application>
  <PresentationFormat>Custom</PresentationFormat>
  <Paragraphs>141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Integral</vt:lpstr>
      <vt:lpstr>American Indians and the west 1800’s</vt:lpstr>
      <vt:lpstr> Settlers go west</vt:lpstr>
      <vt:lpstr>    Settlers </vt:lpstr>
      <vt:lpstr>Settlers</vt:lpstr>
      <vt:lpstr>Pioneer Women</vt:lpstr>
      <vt:lpstr>Slide 6</vt:lpstr>
      <vt:lpstr>Cowboys</vt:lpstr>
      <vt:lpstr>Settlers      kahnacademy.org</vt:lpstr>
      <vt:lpstr>Exodusters waiting on the Mississippi riverbank for passing steamers to give them passage to St. Louis </vt:lpstr>
      <vt:lpstr>Turner Thesis gilder lehrman</vt:lpstr>
      <vt:lpstr>American Indians  (Upfront magazine, Nov. 5 2012)</vt:lpstr>
      <vt:lpstr>American Indians</vt:lpstr>
      <vt:lpstr>American indians</vt:lpstr>
      <vt:lpstr>Geronimo (1827 – 1909)</vt:lpstr>
      <vt:lpstr>Nez Perce &amp; chief joseph</vt:lpstr>
      <vt:lpstr>Slide 16</vt:lpstr>
      <vt:lpstr>Battle of little bighorn  1876 Custer’s Last Stand</vt:lpstr>
      <vt:lpstr>Dawes act 1887</vt:lpstr>
      <vt:lpstr>Wounded knee     (Dec. 29, 1890) Wounded knee creek on lakota pine ridge indian reservation in South dakota</vt:lpstr>
    </vt:vector>
  </TitlesOfParts>
  <Company>Monongalia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Indians and the west 1800’s</dc:title>
  <dc:creator>Profile</dc:creator>
  <cp:lastModifiedBy>Andrea</cp:lastModifiedBy>
  <cp:revision>38</cp:revision>
  <dcterms:created xsi:type="dcterms:W3CDTF">2017-01-24T15:15:05Z</dcterms:created>
  <dcterms:modified xsi:type="dcterms:W3CDTF">2017-01-25T00:26:56Z</dcterms:modified>
</cp:coreProperties>
</file>